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7F984-E16A-F993-DA1B-A2516171BF83}" v="3001" dt="2020-12-14T00:48:57.897"/>
    <p1510:client id="{A90AFD03-415F-F117-E141-54415EDE0B8A}" v="2" dt="2021-10-31T11:49:49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0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3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3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6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5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5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0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4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4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52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83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2C42CC7-0441-4F6F-8193-261C9A270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2" r="37458" b="-5"/>
          <a:stretch/>
        </p:blipFill>
        <p:spPr>
          <a:xfrm>
            <a:off x="20" y="10"/>
            <a:ext cx="609598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2F73CE-6A62-4506-B03A-EBB6DC0F8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1524000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cs-CZ" sz="1800" cap="all">
                <a:ea typeface="+mj-lt"/>
                <a:cs typeface="+mj-lt"/>
              </a:rPr>
              <a:t>NEUROPSYCHOLOGICKÁ REhABILITACE</a:t>
            </a:r>
            <a:endParaRPr lang="cs-CZ" sz="1800">
              <a:ea typeface="+mj-lt"/>
              <a:cs typeface="+mj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0889CB-29A9-43BE-827E-2DC4CF3CE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571999"/>
            <a:ext cx="4572000" cy="15240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 dirty="0">
                <a:cs typeface="Calibri"/>
              </a:rPr>
              <a:t>Petr Grossmann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226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C1C95-3B6E-497F-B999-0408D1B1E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21" r="-7" b="-7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5CF75B-EA11-4EBB-B4D8-FF6D2BA67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5000"/>
              </a:lnSpc>
            </a:pPr>
            <a:r>
              <a:rPr lang="cs-CZ" sz="1700"/>
              <a:t>Vhodnost skupinového tréninku vs individualizace</a:t>
            </a:r>
          </a:p>
          <a:p>
            <a:pPr>
              <a:lnSpc>
                <a:spcPct val="115000"/>
              </a:lnSpc>
            </a:pPr>
            <a:r>
              <a:rPr lang="cs-CZ" sz="1700"/>
              <a:t>Setkávání, zakotvení v přítomnosti, opakování  jmen, podpora komunikace (zpomalení poklesu KF)</a:t>
            </a:r>
          </a:p>
          <a:p>
            <a:pPr>
              <a:lnSpc>
                <a:spcPct val="115000"/>
              </a:lnSpc>
            </a:pPr>
            <a:r>
              <a:rPr lang="cs-CZ" sz="1700"/>
              <a:t>Ne výsledek, ale stimulace komunikace a aktivity</a:t>
            </a:r>
          </a:p>
          <a:p>
            <a:pPr>
              <a:lnSpc>
                <a:spcPct val="115000"/>
              </a:lnSpc>
            </a:pPr>
            <a:r>
              <a:rPr lang="cs-CZ" sz="1700"/>
              <a:t>Tréninkové úkoly</a:t>
            </a:r>
          </a:p>
          <a:p>
            <a:pPr>
              <a:lnSpc>
                <a:spcPct val="115000"/>
              </a:lnSpc>
            </a:pPr>
            <a:r>
              <a:rPr lang="cs-CZ" sz="1700"/>
              <a:t>Sebereflexe</a:t>
            </a:r>
          </a:p>
          <a:p>
            <a:pPr>
              <a:lnSpc>
                <a:spcPct val="115000"/>
              </a:lnSpc>
            </a:pPr>
            <a:r>
              <a:rPr lang="cs-CZ" sz="1700"/>
              <a:t>Rozloučení</a:t>
            </a:r>
          </a:p>
          <a:p>
            <a:pPr>
              <a:lnSpc>
                <a:spcPct val="115000"/>
              </a:lnSpc>
            </a:pPr>
            <a:r>
              <a:rPr lang="cs-CZ" sz="1700"/>
              <a:t>Rituály, známost a bezpečnost situace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8ECD09-9B05-426E-B5AF-46B9073F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cs-CZ" sz="3200" dirty="0">
                <a:ea typeface="+mj-lt"/>
                <a:cs typeface="+mj-lt"/>
              </a:rPr>
              <a:t>Průběh kognitivního tréninku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5023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E72946-722F-4E37-A058-1C26B382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Prostředí pro kognitivní trénink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A9B8B-4760-41FE-B55F-D69248616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Podpůrné a </a:t>
            </a:r>
            <a:r>
              <a:rPr lang="cs-CZ" dirty="0" err="1">
                <a:solidFill>
                  <a:srgbClr val="FFFFFF"/>
                </a:solidFill>
              </a:rPr>
              <a:t>facilitující</a:t>
            </a:r>
            <a:r>
              <a:rPr lang="cs-CZ" dirty="0">
                <a:solidFill>
                  <a:srgbClr val="FFFFFF"/>
                </a:solidFill>
              </a:rPr>
              <a:t>, bezpečné</a:t>
            </a:r>
          </a:p>
          <a:p>
            <a:r>
              <a:rPr lang="cs-CZ" dirty="0">
                <a:solidFill>
                  <a:srgbClr val="FFFFFF"/>
                </a:solidFill>
              </a:rPr>
              <a:t>Význam bezpodmínečného pozitivního přijetí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4932321-20C5-42C3-9B5A-8DD65700214E}"/>
              </a:ext>
            </a:extLst>
          </p:cNvPr>
          <p:cNvSpPr txBox="1"/>
          <p:nvPr/>
        </p:nvSpPr>
        <p:spPr>
          <a:xfrm>
            <a:off x="4620016" y="376407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pokles KF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323EC96-8D3E-48C8-AE7C-3E33BE5DBD93}"/>
              </a:ext>
            </a:extLst>
          </p:cNvPr>
          <p:cNvSpPr txBox="1"/>
          <p:nvPr/>
        </p:nvSpPr>
        <p:spPr>
          <a:xfrm>
            <a:off x="6861001" y="4543686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Obava z neúspěchu</a:t>
            </a:r>
          </a:p>
          <a:p>
            <a:r>
              <a:rPr lang="cs-CZ" dirty="0"/>
              <a:t>Obava z odmítnutí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96EAD23-71CC-4C6D-A44C-10A600ED349A}"/>
              </a:ext>
            </a:extLst>
          </p:cNvPr>
          <p:cNvSpPr txBox="1"/>
          <p:nvPr/>
        </p:nvSpPr>
        <p:spPr>
          <a:xfrm>
            <a:off x="4112451" y="574083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Pokles sebedůvěry, snížené sebehodnocení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271C58A-5C9C-459B-B07C-1AE17C638B12}"/>
              </a:ext>
            </a:extLst>
          </p:cNvPr>
          <p:cNvSpPr txBox="1"/>
          <p:nvPr/>
        </p:nvSpPr>
        <p:spPr>
          <a:xfrm>
            <a:off x="1374340" y="4505847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pasivita </a:t>
            </a:r>
          </a:p>
          <a:p>
            <a:r>
              <a:rPr lang="cs-CZ" dirty="0"/>
              <a:t>Depresivní ladění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36058D1-72F3-4165-9537-99BD2D920CBA}"/>
              </a:ext>
            </a:extLst>
          </p:cNvPr>
          <p:cNvCxnSpPr/>
          <p:nvPr/>
        </p:nvCxnSpPr>
        <p:spPr>
          <a:xfrm>
            <a:off x="6053725" y="4044341"/>
            <a:ext cx="768264" cy="538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3C9FD9E-E7C6-4C48-8ABB-0EA7180B633A}"/>
              </a:ext>
            </a:extLst>
          </p:cNvPr>
          <p:cNvCxnSpPr/>
          <p:nvPr/>
        </p:nvCxnSpPr>
        <p:spPr>
          <a:xfrm flipH="1">
            <a:off x="6234178" y="5231052"/>
            <a:ext cx="703545" cy="538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57B40D99-8650-46A0-A55C-DF6F8E095D9A}"/>
              </a:ext>
            </a:extLst>
          </p:cNvPr>
          <p:cNvCxnSpPr/>
          <p:nvPr/>
        </p:nvCxnSpPr>
        <p:spPr>
          <a:xfrm flipH="1" flipV="1">
            <a:off x="3078532" y="5317560"/>
            <a:ext cx="766175" cy="567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DF0A840F-D116-4E9B-8097-DBADD65BA713}"/>
              </a:ext>
            </a:extLst>
          </p:cNvPr>
          <p:cNvCxnSpPr/>
          <p:nvPr/>
        </p:nvCxnSpPr>
        <p:spPr>
          <a:xfrm flipV="1">
            <a:off x="3246460" y="4072134"/>
            <a:ext cx="1175358" cy="526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5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38AFA-0B2D-4841-AF2F-3ACE3A93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součásti tréninku KF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19DD14-A028-4E3C-A825-AFE404985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Pohybové cvičení</a:t>
            </a:r>
          </a:p>
          <a:p>
            <a:r>
              <a:rPr lang="cs-CZ" dirty="0">
                <a:solidFill>
                  <a:srgbClr val="FFFFFF"/>
                </a:solidFill>
              </a:rPr>
              <a:t>Praktická cvičení (procházky, návštěva kulturních akcí, kavárna</a:t>
            </a:r>
          </a:p>
          <a:p>
            <a:r>
              <a:rPr lang="cs-CZ" dirty="0">
                <a:solidFill>
                  <a:srgbClr val="FFFFFF"/>
                </a:solidFill>
              </a:rPr>
              <a:t>Pohybová cvičení</a:t>
            </a:r>
          </a:p>
          <a:p>
            <a:r>
              <a:rPr lang="cs-CZ" dirty="0">
                <a:solidFill>
                  <a:srgbClr val="FFFFFF"/>
                </a:solidFill>
              </a:rPr>
              <a:t>Relaxace</a:t>
            </a:r>
          </a:p>
          <a:p>
            <a:r>
              <a:rPr lang="cs-CZ" dirty="0">
                <a:solidFill>
                  <a:srgbClr val="FFFFFF"/>
                </a:solidFill>
              </a:rPr>
              <a:t>Podpora spánku</a:t>
            </a:r>
            <a:endParaRPr lang="cs-CZ" dirty="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83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B66F12-38E4-4016-895D-E0C709C7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3048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Ukázka úkolů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0B0D064-49EC-422C-B83B-1EF015462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BD10BA-973B-4A2D-B0D3-232F303E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87A88DB-DE70-4706-9273-203D5AD3C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A99C8FD-E836-4A5D-A41C-145B88F0E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3" name="Obrázek 3" descr="Obsah obrázku zdobené, budova, dveře, malované&#10;&#10;Popis se vygeneroval automaticky.">
            <a:extLst>
              <a:ext uri="{FF2B5EF4-FFF2-40B4-BE49-F238E27FC236}">
                <a16:creationId xmlns:a16="http://schemas.microsoft.com/office/drawing/2014/main" id="{08F5F2EA-0DEA-4DA0-9CC7-909D82F4D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31" r="3" b="1524"/>
          <a:stretch/>
        </p:blipFill>
        <p:spPr>
          <a:xfrm rot="5400000">
            <a:off x="1972295" y="1409813"/>
            <a:ext cx="6623279" cy="4052220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0D9320CF-83C6-421F-B7DB-768403A00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1" r="3" b="3"/>
          <a:stretch/>
        </p:blipFill>
        <p:spPr>
          <a:xfrm rot="5400000">
            <a:off x="6152990" y="1382208"/>
            <a:ext cx="6601191" cy="406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D8AAF2-D0C9-44FA-BD30-78ABD957B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DE27C-6167-4031-843E-57B346D4F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cs-CZ" dirty="0">
                <a:solidFill>
                  <a:srgbClr val="FFFFFF"/>
                </a:solidFill>
              </a:rPr>
              <a:t>1. polovina 20. Století</a:t>
            </a:r>
            <a:endParaRPr lang="cs-CZ" dirty="0">
              <a:solidFill>
                <a:srgbClr val="FFFFFF">
                  <a:alpha val="70000"/>
                </a:srgbClr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Alexandr </a:t>
            </a:r>
            <a:r>
              <a:rPr lang="cs-CZ" dirty="0" err="1">
                <a:solidFill>
                  <a:srgbClr val="FFFFFF"/>
                </a:solidFill>
              </a:rPr>
              <a:t>Lurja</a:t>
            </a:r>
            <a:r>
              <a:rPr lang="cs-CZ" dirty="0">
                <a:solidFill>
                  <a:srgbClr val="FFFFFF"/>
                </a:solidFill>
              </a:rPr>
              <a:t>, Kurt Goldstein, </a:t>
            </a:r>
            <a:r>
              <a:rPr lang="cs-CZ" dirty="0" err="1">
                <a:solidFill>
                  <a:srgbClr val="FFFFFF"/>
                </a:solidFill>
              </a:rPr>
              <a:t>Richie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Russel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Práce s vojáky po </a:t>
            </a:r>
            <a:r>
              <a:rPr lang="cs-CZ" dirty="0" err="1">
                <a:solidFill>
                  <a:srgbClr val="FFFFFF"/>
                </a:solidFill>
              </a:rPr>
              <a:t>kraniotraumatu</a:t>
            </a:r>
            <a:endParaRPr lang="cs-CZ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Řeč, percepce, paměť, EF...</a:t>
            </a:r>
          </a:p>
          <a:p>
            <a:r>
              <a:rPr lang="cs-CZ" dirty="0">
                <a:solidFill>
                  <a:srgbClr val="FFFFFF"/>
                </a:solidFill>
              </a:rPr>
              <a:t>Též práce se sociálním kontextem</a:t>
            </a:r>
          </a:p>
          <a:p>
            <a:r>
              <a:rPr lang="cs-CZ" dirty="0" err="1">
                <a:solidFill>
                  <a:srgbClr val="FFFFFF"/>
                </a:solidFill>
              </a:rPr>
              <a:t>Zangwill</a:t>
            </a:r>
            <a:r>
              <a:rPr lang="cs-CZ" dirty="0">
                <a:solidFill>
                  <a:srgbClr val="FFFFFF"/>
                </a:solidFill>
              </a:rPr>
              <a:t>: rehabilitační postupy: kompenzace, substituce, </a:t>
            </a:r>
            <a:r>
              <a:rPr lang="cs-CZ" dirty="0" err="1">
                <a:solidFill>
                  <a:srgbClr val="FFFFFF"/>
                </a:solidFill>
              </a:rPr>
              <a:t>znovuučení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Různé přístupy: </a:t>
            </a:r>
            <a:r>
              <a:rPr lang="cs-CZ" dirty="0" err="1">
                <a:solidFill>
                  <a:srgbClr val="FFFFFF"/>
                </a:solidFill>
              </a:rPr>
              <a:t>Lurja</a:t>
            </a:r>
            <a:r>
              <a:rPr lang="cs-CZ" dirty="0">
                <a:solidFill>
                  <a:srgbClr val="FFFFFF"/>
                </a:solidFill>
              </a:rPr>
              <a:t> - biologický, </a:t>
            </a:r>
            <a:r>
              <a:rPr lang="cs-CZ" dirty="0" err="1">
                <a:solidFill>
                  <a:srgbClr val="FFFFFF"/>
                </a:solidFill>
              </a:rPr>
              <a:t>Reitan</a:t>
            </a:r>
            <a:r>
              <a:rPr lang="cs-CZ" dirty="0">
                <a:solidFill>
                  <a:srgbClr val="FFFFFF"/>
                </a:solidFill>
              </a:rPr>
              <a:t> a </a:t>
            </a:r>
            <a:r>
              <a:rPr lang="cs-CZ" dirty="0" err="1">
                <a:solidFill>
                  <a:srgbClr val="FFFFFF"/>
                </a:solidFill>
              </a:rPr>
              <a:t>Dilller</a:t>
            </a:r>
            <a:r>
              <a:rPr lang="cs-CZ" dirty="0">
                <a:solidFill>
                  <a:srgbClr val="FFFFFF"/>
                </a:solidFill>
              </a:rPr>
              <a:t> - neuropsychologický</a:t>
            </a:r>
          </a:p>
        </p:txBody>
      </p:sp>
    </p:spTree>
    <p:extLst>
      <p:ext uri="{BB962C8B-B14F-4D97-AF65-F5344CB8AC3E}">
        <p14:creationId xmlns:p14="http://schemas.microsoft.com/office/powerpoint/2010/main" val="348856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D1543-086D-4DE7-9643-DC3F2311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9D9A85-AC35-475B-B7C4-EB1719D3E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Minimální úroveň podpory pro pacienty s cílem dosáhnout nejvyšší úrovně soběstačnosti v každodenním životě. Snaží se o </a:t>
            </a:r>
            <a:r>
              <a:rPr lang="cs-CZ" dirty="0" err="1">
                <a:solidFill>
                  <a:srgbClr val="FFFFFF"/>
                </a:solidFill>
                <a:ea typeface="+mn-lt"/>
                <a:cs typeface="+mn-lt"/>
              </a:rPr>
              <a:t>readaptaci</a:t>
            </a: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 člověka do společnosti vytvářením smysluplné aktivity. Cílem rehabilitace není vyléčit, ale poskytovat podporu, zaměřuje se více na silné stránky</a:t>
            </a:r>
          </a:p>
          <a:p>
            <a:pPr marL="0" indent="0" algn="r">
              <a:buNone/>
            </a:pPr>
            <a:r>
              <a:rPr lang="cs-CZ" i="1" dirty="0">
                <a:solidFill>
                  <a:srgbClr val="FFFFFF"/>
                </a:solidFill>
              </a:rPr>
              <a:t>(</a:t>
            </a:r>
            <a:r>
              <a:rPr lang="cs-CZ" i="1" dirty="0" err="1">
                <a:solidFill>
                  <a:srgbClr val="FFFFFF"/>
                </a:solidFill>
              </a:rPr>
              <a:t>Rodriguez</a:t>
            </a:r>
            <a:r>
              <a:rPr lang="cs-CZ" i="1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91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3CFB5-6FA9-400E-AF5A-EED1C247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Remediace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888BDE-9A3A-43F0-8658-D9699BFC6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Nastupuje po rozvinutí nových dovedností</a:t>
            </a: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Vede ke změnám trvalého charakteru</a:t>
            </a: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Posiluje i slabé stránky</a:t>
            </a:r>
            <a:endParaRPr lang="cs-CZ" dirty="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6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042F01-B4E5-4C8D-9233-C0C391CD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Neuropsychologická rehabilitace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03B858-D2E8-439A-9C15-E683DE385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Je součástí celkové rehabilitace pacienta s kognitivním deficitem, jedná se o multidisciplinární záležitost. </a:t>
            </a:r>
            <a:endParaRPr lang="cs-CZ"/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Angažuje se neurolog, psychiatr, psycholog, sestra, sociální pracovník, logoped, fyzioterapeut, ergoterapeut, muzikoterapeut, arteterapeut a další.</a:t>
            </a:r>
            <a:endParaRPr lang="cs-CZ" dirty="0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Zaměřuje se na prostředí mimo nemocnici, zejména na rodinu. </a:t>
            </a:r>
            <a:endParaRPr lang="cs-CZ"/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Psychoterapie, včetně rodinné (?)</a:t>
            </a:r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9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5DE4A-6A2D-4384-9BDF-F442DFBC6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89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44C7C0-5D0B-43CE-84F4-05F75E102EFB}"/>
              </a:ext>
            </a:extLst>
          </p:cNvPr>
          <p:cNvSpPr txBox="1"/>
          <p:nvPr/>
        </p:nvSpPr>
        <p:spPr>
          <a:xfrm>
            <a:off x="762000" y="2286000"/>
            <a:ext cx="5563643" cy="42066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Zahrnuje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opakovaný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nácvik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systematicky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se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snaží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o 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zlepšení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 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přetrvávajících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poruch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kognitivní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činnosti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které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interferují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se 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zpracováváním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informací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na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určité</a:t>
            </a:r>
            <a:br>
              <a:rPr lang="en-US" sz="2200" dirty="0"/>
            </a:b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úrovni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.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Kognitivní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trénink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tvoří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důležitou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součást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kognitivní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rehabilitace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pacienta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.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Též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vhodný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u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zdravých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osob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předchází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involučním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změnám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7A025A-155D-4B83-B996-BB1C73952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Kognitivní trénink</a:t>
            </a:r>
          </a:p>
        </p:txBody>
      </p:sp>
    </p:spTree>
    <p:extLst>
      <p:ext uri="{BB962C8B-B14F-4D97-AF65-F5344CB8AC3E}">
        <p14:creationId xmlns:p14="http://schemas.microsoft.com/office/powerpoint/2010/main" val="4013565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0032E-D9FB-4B16-A300-7FA0C390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Cílová skupina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65A175-D3B6-4223-A10D-442DDD13D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Senioři, pacienti s kognitivními poruchami</a:t>
            </a:r>
            <a:endParaRPr lang="cs-CZ" dirty="0">
              <a:solidFill>
                <a:srgbClr val="FFFFFF">
                  <a:alpha val="70000"/>
                </a:srgbClr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Pacienti po CMP</a:t>
            </a:r>
          </a:p>
          <a:p>
            <a:r>
              <a:rPr lang="cs-CZ" dirty="0">
                <a:solidFill>
                  <a:srgbClr val="FFFFFF"/>
                </a:solidFill>
              </a:rPr>
              <a:t>Pacienti se schizofrenií</a:t>
            </a:r>
          </a:p>
          <a:p>
            <a:r>
              <a:rPr lang="cs-CZ" dirty="0">
                <a:solidFill>
                  <a:srgbClr val="FFFFFF"/>
                </a:solidFill>
              </a:rPr>
              <a:t>Pacienti po traumatu</a:t>
            </a:r>
          </a:p>
          <a:p>
            <a:r>
              <a:rPr lang="cs-CZ" dirty="0">
                <a:solidFill>
                  <a:srgbClr val="FFFFFF"/>
                </a:solidFill>
              </a:rPr>
              <a:t>další</a:t>
            </a:r>
          </a:p>
        </p:txBody>
      </p:sp>
    </p:spTree>
    <p:extLst>
      <p:ext uri="{BB962C8B-B14F-4D97-AF65-F5344CB8AC3E}">
        <p14:creationId xmlns:p14="http://schemas.microsoft.com/office/powerpoint/2010/main" val="1381096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CD92F-9A30-4C5C-8476-4AD329D49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20CD9C-2089-4AA2-BDA4-045FD8381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Musí být individualizovaná</a:t>
            </a:r>
          </a:p>
          <a:p>
            <a:r>
              <a:rPr lang="cs-CZ" dirty="0">
                <a:solidFill>
                  <a:srgbClr val="FFFFFF"/>
                </a:solidFill>
              </a:rPr>
              <a:t>Zohledňuje sociální kontext</a:t>
            </a:r>
          </a:p>
          <a:p>
            <a:r>
              <a:rPr lang="cs-CZ" dirty="0">
                <a:solidFill>
                  <a:srgbClr val="FFFFFF"/>
                </a:solidFill>
              </a:rPr>
              <a:t>Metoda tužka-papír vs počítačové metody</a:t>
            </a:r>
          </a:p>
          <a:p>
            <a:r>
              <a:rPr lang="cs-CZ" dirty="0">
                <a:solidFill>
                  <a:srgbClr val="FFFFFF"/>
                </a:solidFill>
              </a:rPr>
              <a:t>Předchází neuropsychologické vyšetření</a:t>
            </a:r>
          </a:p>
          <a:p>
            <a:r>
              <a:rPr lang="cs-CZ" dirty="0">
                <a:solidFill>
                  <a:srgbClr val="FFFFFF"/>
                </a:solidFill>
              </a:rPr>
              <a:t>Aplikovatelnost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5334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BDBF9-0F03-4444-9B05-8897B91D7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1" r="1" b="1"/>
          <a:stretch/>
        </p:blipFill>
        <p:spPr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5E161DD-CDDF-454C-B308-8CF81096A04D}"/>
              </a:ext>
            </a:extLst>
          </p:cNvPr>
          <p:cNvSpPr txBox="1"/>
          <p:nvPr/>
        </p:nvSpPr>
        <p:spPr>
          <a:xfrm>
            <a:off x="6096000" y="2286000"/>
            <a:ext cx="5334000" cy="38100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2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etapy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uzdravení</a:t>
            </a:r>
            <a:endParaRPr lang="cs-CZ"/>
          </a:p>
          <a:p>
            <a:pPr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1.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etapa</a:t>
            </a:r>
            <a:endParaRPr lang="en-US" sz="170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Dny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a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týdny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Spontánní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zotavení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regenerace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Biologická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léčba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fyzioterapie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základní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stimulace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2.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etapa</a:t>
            </a:r>
            <a:endParaRPr lang="en-US" sz="170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Měsíce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až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roky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Zotavování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kognitivních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funkcí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Vhodné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pro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kognitivní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trénink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FFFFF">
                  <a:alpha val="70000"/>
                </a:srgbClr>
              </a:solidFill>
            </a:endParaRPr>
          </a:p>
          <a:p>
            <a:pPr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20D1DF-B3A5-4AE8-9724-6FDB76A1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5334000" cy="152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Kdy začít?</a:t>
            </a:r>
          </a:p>
        </p:txBody>
      </p:sp>
    </p:spTree>
    <p:extLst>
      <p:ext uri="{BB962C8B-B14F-4D97-AF65-F5344CB8AC3E}">
        <p14:creationId xmlns:p14="http://schemas.microsoft.com/office/powerpoint/2010/main" val="2013630372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RegularSeedRightStep">
      <a:dk1>
        <a:srgbClr val="000000"/>
      </a:dk1>
      <a:lt1>
        <a:srgbClr val="FFFFFF"/>
      </a:lt1>
      <a:dk2>
        <a:srgbClr val="203924"/>
      </a:dk2>
      <a:lt2>
        <a:srgbClr val="E2E5E8"/>
      </a:lt2>
      <a:accent1>
        <a:srgbClr val="D1853F"/>
      </a:accent1>
      <a:accent2>
        <a:srgbClr val="B1A32A"/>
      </a:accent2>
      <a:accent3>
        <a:srgbClr val="88AF35"/>
      </a:accent3>
      <a:accent4>
        <a:srgbClr val="52B92C"/>
      </a:accent4>
      <a:accent5>
        <a:srgbClr val="38B94B"/>
      </a:accent5>
      <a:accent6>
        <a:srgbClr val="2CB87B"/>
      </a:accent6>
      <a:hlink>
        <a:srgbClr val="3F81BF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PebbleVTI</vt:lpstr>
      <vt:lpstr>NEUROPSYCHOLOGICKÁ REhABILITACE</vt:lpstr>
      <vt:lpstr>Historie</vt:lpstr>
      <vt:lpstr>Rehabilitace</vt:lpstr>
      <vt:lpstr>Remediace</vt:lpstr>
      <vt:lpstr>Neuropsychologická rehabilitace</vt:lpstr>
      <vt:lpstr>Kognitivní trénink</vt:lpstr>
      <vt:lpstr>Cílová skupina</vt:lpstr>
      <vt:lpstr>Rehabilitace</vt:lpstr>
      <vt:lpstr>Kdy začít?</vt:lpstr>
      <vt:lpstr>Průběh kognitivního tréninku</vt:lpstr>
      <vt:lpstr>Prostředí pro kognitivní trénink</vt:lpstr>
      <vt:lpstr>Další součásti tréninku KF</vt:lpstr>
      <vt:lpstr>Ukázka úkolů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236</cp:revision>
  <dcterms:created xsi:type="dcterms:W3CDTF">2012-08-16T00:56:33Z</dcterms:created>
  <dcterms:modified xsi:type="dcterms:W3CDTF">2021-10-31T11:49:51Z</dcterms:modified>
</cp:coreProperties>
</file>