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70" r:id="rId15"/>
    <p:sldId id="271" r:id="rId16"/>
    <p:sldId id="272" r:id="rId17"/>
    <p:sldId id="269" r:id="rId18"/>
    <p:sldId id="274" r:id="rId19"/>
    <p:sldId id="273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718664-2D1A-0D44-CC98-9E9624727E8C}" v="3" dt="2021-01-10T23:57:18.457"/>
    <p1510:client id="{E5BA6499-6EF4-4CB3-B90B-780A059C3EF2}" v="8573" dt="2021-01-10T23:02:15.2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7" d="100"/>
          <a:sy n="87" d="100"/>
        </p:scale>
        <p:origin x="34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074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6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66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11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01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82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47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34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02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5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58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88" r:id="rId6"/>
    <p:sldLayoutId id="2147483684" r:id="rId7"/>
    <p:sldLayoutId id="2147483685" r:id="rId8"/>
    <p:sldLayoutId id="2147483686" r:id="rId9"/>
    <p:sldLayoutId id="2147483687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8A6FB79B-6B7B-4B7C-8B4C-907124CC4B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3" r="4142" b="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r>
              <a:rPr lang="cs-CZ" sz="6600">
                <a:solidFill>
                  <a:schemeClr val="bg1"/>
                </a:solidFill>
                <a:cs typeface="Calibri Light"/>
              </a:rPr>
              <a:t>Demence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04553" y="5551469"/>
            <a:ext cx="907856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>
                <a:solidFill>
                  <a:schemeClr val="bg1"/>
                </a:solidFill>
                <a:cs typeface="Calibri"/>
              </a:rPr>
              <a:t>Petr Grossmann</a:t>
            </a:r>
            <a:endParaRPr 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280917-24EE-41F3-A152-6A51CE058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Patofyziologie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3A9C76-DC58-4C9F-B915-AA614FF5A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047" y="1727068"/>
            <a:ext cx="11261431" cy="475434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cs-CZ"/>
              <a:t>Specifická neurodegenerace - úbytek neuronů a snížení synaptické plasticity</a:t>
            </a:r>
          </a:p>
          <a:p>
            <a:r>
              <a:rPr lang="cs-CZ"/>
              <a:t>Základní patogenní mechanismus je zánět</a:t>
            </a:r>
          </a:p>
          <a:p>
            <a:r>
              <a:rPr lang="cs-CZ"/>
              <a:t>Vytváření plaků (β-amyloid) extracelulárně, degenerace tau-proteinů - degenerují neurony a odumírají</a:t>
            </a:r>
            <a:endParaRPr lang="cs-CZ" dirty="0"/>
          </a:p>
          <a:p>
            <a:r>
              <a:rPr lang="cs-CZ"/>
              <a:t>Kortikální demece - Kortikální atrofie zejména temporálního a parietálního laloku</a:t>
            </a:r>
            <a:endParaRPr lang="cs-CZ" dirty="0"/>
          </a:p>
          <a:p>
            <a:r>
              <a:rPr lang="cs-CZ"/>
              <a:t>Genetické mutace i faktory zevního prostředí</a:t>
            </a:r>
            <a:endParaRPr lang="cs-CZ" dirty="0"/>
          </a:p>
          <a:p>
            <a:r>
              <a:rPr lang="cs-CZ"/>
              <a:t>Rizikové faktory: věk, MA nebo Downův syndrom v rodině, ženské pohlaví, nízké vzdělání, trauma hlavy v anamnéze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7095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C60CB5-3A39-4F20-A183-172D091EF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Vaskulární demence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085D34-C179-4E86-8128-FF69FF0E9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221" y="2091503"/>
            <a:ext cx="10764475" cy="40806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Multiinfarktová</a:t>
            </a:r>
          </a:p>
          <a:p>
            <a:r>
              <a:rPr lang="cs-CZ"/>
              <a:t>Samostatně (10% demecí), častěji však v kombinaci s neurodegenerativními poruchami (M. Alzheimer)</a:t>
            </a:r>
          </a:p>
          <a:p>
            <a:r>
              <a:rPr lang="cs-CZ"/>
              <a:t>Často depresivní, často agravují své symptomy</a:t>
            </a:r>
            <a:endParaRPr lang="cs-CZ" dirty="0"/>
          </a:p>
          <a:p>
            <a:r>
              <a:rPr lang="cs-CZ"/>
              <a:t>Porucha úsudku, rozhodovacích schopností, exekutivních funkcí, později paměti, klinický obraz je modifikován podle lokalizace postižení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6700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C5DC04-656C-4863-A1CE-6C65A2089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Parkinsonova nemoc a Lewy Body Disease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DFC4A5-B78D-42CD-B9C4-DBAB515CA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35" y="1704982"/>
            <a:ext cx="11128908" cy="489791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 dirty="0"/>
              <a:t>Dvě jednotky téhož onemocnění</a:t>
            </a:r>
          </a:p>
          <a:p>
            <a:r>
              <a:rPr lang="cs-CZ" dirty="0"/>
              <a:t>Patologie proteinu </a:t>
            </a:r>
            <a:r>
              <a:rPr lang="cs-CZ" dirty="0" err="1"/>
              <a:t>synucleinu</a:t>
            </a:r>
            <a:r>
              <a:rPr lang="cs-CZ" dirty="0"/>
              <a:t> – je-li začátek onemocnění patrný na motorice – M. Parkinson, začíná-li postižení poruchou kognitivních funkcí, jde o LBD (nemoc s </a:t>
            </a:r>
            <a:r>
              <a:rPr lang="cs-CZ" dirty="0" err="1"/>
              <a:t>Lewyho</a:t>
            </a:r>
            <a:r>
              <a:rPr lang="cs-CZ" dirty="0"/>
              <a:t> tělísky)</a:t>
            </a:r>
          </a:p>
          <a:p>
            <a:r>
              <a:rPr lang="cs-CZ" dirty="0"/>
              <a:t>Porucha kognitivních funkcí se později projeví i u M. Parkinson, pak jde o demenci u Parkinsonovy nemoci.</a:t>
            </a:r>
          </a:p>
          <a:p>
            <a:r>
              <a:rPr lang="cs-CZ" dirty="0"/>
              <a:t>Kolísavý průběh (posudková problematika)</a:t>
            </a:r>
          </a:p>
          <a:p>
            <a:r>
              <a:rPr lang="cs-CZ" dirty="0"/>
              <a:t>Citlivost na antipsychotika (vhodný </a:t>
            </a:r>
            <a:r>
              <a:rPr lang="cs-CZ" dirty="0" err="1"/>
              <a:t>quetiapin</a:t>
            </a:r>
            <a:r>
              <a:rPr lang="cs-CZ" dirty="0"/>
              <a:t> nebo </a:t>
            </a:r>
            <a:r>
              <a:rPr lang="cs-CZ" dirty="0" err="1"/>
              <a:t>clozapin</a:t>
            </a:r>
            <a:r>
              <a:rPr lang="cs-CZ" dirty="0"/>
              <a:t>)</a:t>
            </a:r>
          </a:p>
          <a:p>
            <a:r>
              <a:rPr lang="cs-CZ" dirty="0"/>
              <a:t>Časté jsou vizuální halucinace</a:t>
            </a:r>
          </a:p>
        </p:txBody>
      </p:sp>
    </p:spTree>
    <p:extLst>
      <p:ext uri="{BB962C8B-B14F-4D97-AF65-F5344CB8AC3E}">
        <p14:creationId xmlns:p14="http://schemas.microsoft.com/office/powerpoint/2010/main" val="142349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2F96F6-9D49-42EB-B449-E34CA8C65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Frontotemporální demence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BC71D7-9550-4F2F-A7B4-BDEC955AD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82" y="2257155"/>
            <a:ext cx="10444214" cy="3915045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cs-CZ"/>
              <a:t>Arnold Pick</a:t>
            </a:r>
            <a:endParaRPr lang="cs-CZ" dirty="0"/>
          </a:p>
          <a:p>
            <a:r>
              <a:rPr lang="cs-CZ"/>
              <a:t>Asi 10% všech demencí</a:t>
            </a:r>
          </a:p>
          <a:p>
            <a:r>
              <a:rPr lang="cs-CZ"/>
              <a:t>Behaviorální varianta, progresivní nonfluentní afázie a sémantická demence</a:t>
            </a:r>
          </a:p>
          <a:p>
            <a:r>
              <a:rPr lang="cs-CZ"/>
              <a:t>Věk 45-70, délka trvání  cca 10 let, letální</a:t>
            </a:r>
            <a:endParaRPr lang="cs-CZ" dirty="0"/>
          </a:p>
          <a:p>
            <a:r>
              <a:rPr lang="cs-CZ"/>
              <a:t>Pomalý plíživý začátek, degradace osobnosti časně, zhrubění, úbytek zájmů, změna charakteru, degradace soc. Chování, stereotivní perseverativní repetitivní chování, hyperoralita, hyperorexie, nepozornost, rigidita, hypersexualita, apatie, nedostatek empatie, por. Řečových schpností</a:t>
            </a:r>
            <a:endParaRPr lang="cs-CZ" dirty="0"/>
          </a:p>
          <a:p>
            <a:r>
              <a:rPr lang="cs-CZ"/>
              <a:t>Výrazné postižení serotonergního systému - SSRI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5563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3EC8AE-901B-4ED4-94BD-16794EFC3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Prionové demence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801C39-01C7-4AD5-92A3-0BC61E2F0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Infekční agens je bílkovina</a:t>
            </a:r>
          </a:p>
          <a:p>
            <a:r>
              <a:rPr lang="cs-CZ"/>
              <a:t>Prví prionova infekce – kulhavka ovcí - scrapie</a:t>
            </a:r>
          </a:p>
          <a:p>
            <a:r>
              <a:rPr lang="cs-CZ"/>
              <a:t>Cretzfeld-Jakobova nemoc</a:t>
            </a:r>
            <a:endParaRPr lang="cs-CZ" dirty="0"/>
          </a:p>
          <a:p>
            <a:r>
              <a:rPr lang="cs-CZ"/>
              <a:t>Bovinní spongiformní encephalopatie</a:t>
            </a:r>
          </a:p>
          <a:p>
            <a:r>
              <a:rPr lang="cs-CZ"/>
              <a:t>Kuru - </a:t>
            </a:r>
            <a:r>
              <a:rPr lang="cs-CZ">
                <a:ea typeface="+mn-lt"/>
                <a:cs typeface="+mn-lt"/>
              </a:rPr>
              <a:t>u příslušníků kmene Fore na Nové Guineji jako důsledek rituálního kanibalismu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089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CECA8A5-2790-4084-B57D-D7F52931F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cs-CZ"/>
              <a:t>Huntingtonova nemoc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FB5A3B-DA4D-4221-89FB-72715E429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548" y="2047329"/>
            <a:ext cx="10880034" cy="433469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cs-CZ" sz="2200" dirty="0"/>
              <a:t>Dědičné onemocnění</a:t>
            </a:r>
          </a:p>
          <a:p>
            <a:pPr>
              <a:lnSpc>
                <a:spcPct val="100000"/>
              </a:lnSpc>
            </a:pPr>
            <a:r>
              <a:rPr lang="cs-CZ" sz="2200" dirty="0"/>
              <a:t>5-10 lidí na 100 000</a:t>
            </a:r>
          </a:p>
          <a:p>
            <a:pPr>
              <a:lnSpc>
                <a:spcPct val="100000"/>
              </a:lnSpc>
            </a:pPr>
            <a:r>
              <a:rPr lang="cs-CZ" sz="2200" dirty="0"/>
              <a:t>Okolo 40. Roku věku</a:t>
            </a:r>
          </a:p>
          <a:p>
            <a:pPr>
              <a:lnSpc>
                <a:spcPct val="100000"/>
              </a:lnSpc>
            </a:pPr>
            <a:r>
              <a:rPr lang="cs-CZ" sz="2200" dirty="0"/>
              <a:t>Motorická porucha a psychické změny</a:t>
            </a:r>
          </a:p>
          <a:p>
            <a:pPr>
              <a:lnSpc>
                <a:spcPct val="100000"/>
              </a:lnSpc>
            </a:pPr>
            <a:r>
              <a:rPr lang="cs-CZ" sz="2200" dirty="0"/>
              <a:t>Subkortikální charakter demence - zapomětlivost, porucha soustředění, obtížné zapamatování nového, také poruchy udržení a vybavení starých obsahů, agnozie, porucha řečových schopností; impulzivita, podrážděnost, podezíravost, </a:t>
            </a:r>
            <a:r>
              <a:rPr lang="cs-CZ" sz="2200" dirty="0" err="1"/>
              <a:t>paranoidita</a:t>
            </a:r>
            <a:r>
              <a:rPr lang="cs-CZ" sz="2200" dirty="0"/>
              <a:t>, hostilita, halucinace, iluze, </a:t>
            </a:r>
            <a:r>
              <a:rPr lang="cs-CZ" sz="2200" dirty="0" err="1"/>
              <a:t>patické</a:t>
            </a:r>
            <a:r>
              <a:rPr lang="cs-CZ" sz="2200" dirty="0"/>
              <a:t> nálady, soc. izolace</a:t>
            </a:r>
          </a:p>
          <a:p>
            <a:pPr>
              <a:lnSpc>
                <a:spcPct val="100000"/>
              </a:lnSpc>
            </a:pPr>
            <a:r>
              <a:rPr lang="cs-CZ" sz="2200" dirty="0" err="1"/>
              <a:t>choreatiformní</a:t>
            </a:r>
            <a:r>
              <a:rPr lang="cs-CZ" sz="2200" dirty="0"/>
              <a:t> dyskineze - </a:t>
            </a:r>
            <a:r>
              <a:rPr lang="cs-CZ" sz="2200" dirty="0">
                <a:ea typeface="+mn-lt"/>
                <a:cs typeface="+mn-lt"/>
              </a:rPr>
              <a:t>mimovolní, rychlé, nepravidelné a nepředvídatelné svalové pohyby kořenového, akrálního, trupového i obličejového svalstva s dobře patrným motorickým projevem různých svalových skupin „</a:t>
            </a:r>
            <a:r>
              <a:rPr lang="cs-CZ" sz="2200" dirty="0" err="1">
                <a:ea typeface="+mn-lt"/>
                <a:cs typeface="+mn-lt"/>
              </a:rPr>
              <a:t>házivého</a:t>
            </a:r>
            <a:r>
              <a:rPr lang="cs-CZ" sz="2200" dirty="0">
                <a:ea typeface="+mn-lt"/>
                <a:cs typeface="+mn-lt"/>
              </a:rPr>
              <a:t>“ rázu</a:t>
            </a:r>
          </a:p>
          <a:p>
            <a:pPr>
              <a:lnSpc>
                <a:spcPct val="100000"/>
              </a:lnSpc>
            </a:pPr>
            <a:endParaRPr lang="cs-CZ" sz="2200" dirty="0"/>
          </a:p>
          <a:p>
            <a:pPr>
              <a:lnSpc>
                <a:spcPct val="100000"/>
              </a:lnSpc>
            </a:pPr>
            <a:endParaRPr lang="cs-CZ" sz="1700"/>
          </a:p>
          <a:p>
            <a:pPr>
              <a:lnSpc>
                <a:spcPct val="100000"/>
              </a:lnSpc>
            </a:pPr>
            <a:endParaRPr lang="cs-CZ" sz="1700"/>
          </a:p>
          <a:p>
            <a:pPr>
              <a:lnSpc>
                <a:spcPct val="100000"/>
              </a:lnSpc>
            </a:pPr>
            <a:endParaRPr lang="cs-CZ" sz="1700"/>
          </a:p>
        </p:txBody>
      </p:sp>
    </p:spTree>
    <p:extLst>
      <p:ext uri="{BB962C8B-B14F-4D97-AF65-F5344CB8AC3E}">
        <p14:creationId xmlns:p14="http://schemas.microsoft.com/office/powerpoint/2010/main" val="4184112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70F8C4-91FC-4E0C-A3F9-09A978CC5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Symptomatické demence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FA182A-EF62-4B15-8A36-308C4FC8C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cs-CZ"/>
              <a:t>HIV-AIDS</a:t>
            </a:r>
          </a:p>
          <a:p>
            <a:r>
              <a:rPr lang="cs-CZ"/>
              <a:t>Progresivní paralýza - syfilis</a:t>
            </a:r>
          </a:p>
          <a:p>
            <a:r>
              <a:rPr lang="cs-CZ"/>
              <a:t>Neuroborrelióza</a:t>
            </a:r>
          </a:p>
          <a:p>
            <a:r>
              <a:rPr lang="cs-CZ"/>
              <a:t>Dmence při jiných infekčních chorobách</a:t>
            </a:r>
            <a:endParaRPr lang="cs-CZ" dirty="0"/>
          </a:p>
          <a:p>
            <a:r>
              <a:rPr lang="cs-CZ"/>
              <a:t>Posttraumatické demence - těžká kognitivní porucha (dementia pugilistica - boxerská demence, má podobný obraz jako MA)</a:t>
            </a:r>
            <a:endParaRPr lang="cs-CZ" dirty="0"/>
          </a:p>
          <a:p>
            <a:r>
              <a:rPr lang="cs-CZ"/>
              <a:t>Demence při normotenzním hydrocephalu</a:t>
            </a:r>
            <a:endParaRPr lang="cs-CZ" dirty="0"/>
          </a:p>
          <a:p>
            <a:r>
              <a:rPr lang="cs-CZ"/>
              <a:t>Nádorové a paraneoplastické demence</a:t>
            </a:r>
            <a:endParaRPr lang="cs-CZ" dirty="0"/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7510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FE1E599-9D64-4061-9D04-A38F4A39F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cs-CZ"/>
              <a:t>Kortikální vs subkortikální demence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DFA221-BE46-4764-B60E-FF43B8BDA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1600"/>
              <a:t>Kortikální</a:t>
            </a:r>
          </a:p>
          <a:p>
            <a:pPr lvl="1">
              <a:lnSpc>
                <a:spcPct val="100000"/>
              </a:lnSpc>
            </a:pPr>
            <a:r>
              <a:rPr lang="cs-CZ" sz="1600"/>
              <a:t>Např. M. Alzheimer</a:t>
            </a:r>
          </a:p>
          <a:p>
            <a:pPr lvl="1">
              <a:lnSpc>
                <a:spcPct val="100000"/>
              </a:lnSpc>
            </a:pPr>
            <a:r>
              <a:rPr lang="cs-CZ" sz="1600"/>
              <a:t>behaviorální varianta frototemp. demence</a:t>
            </a:r>
          </a:p>
          <a:p>
            <a:pPr lvl="1">
              <a:lnSpc>
                <a:spcPct val="100000"/>
              </a:lnSpc>
            </a:pPr>
            <a:r>
              <a:rPr lang="cs-CZ" sz="1600"/>
              <a:t>Progresivní nonfluentní afázie</a:t>
            </a:r>
          </a:p>
          <a:p>
            <a:pPr lvl="1">
              <a:lnSpc>
                <a:spcPct val="100000"/>
              </a:lnSpc>
            </a:pPr>
            <a:r>
              <a:rPr lang="cs-CZ" sz="1600"/>
              <a:t>Postižení konkrétních korových center</a:t>
            </a:r>
          </a:p>
          <a:p>
            <a:pPr>
              <a:lnSpc>
                <a:spcPct val="100000"/>
              </a:lnSpc>
            </a:pPr>
            <a:r>
              <a:rPr lang="cs-CZ" sz="1600"/>
              <a:t>Subkortikální</a:t>
            </a:r>
          </a:p>
          <a:p>
            <a:pPr lvl="1">
              <a:lnSpc>
                <a:spcPct val="100000"/>
              </a:lnSpc>
            </a:pPr>
            <a:r>
              <a:rPr lang="cs-CZ" sz="1600"/>
              <a:t>Kognitivní deficit difusnějšího charakteru</a:t>
            </a:r>
          </a:p>
          <a:p>
            <a:pPr lvl="1">
              <a:lnSpc>
                <a:spcPct val="100000"/>
              </a:lnSpc>
            </a:pPr>
            <a:r>
              <a:rPr lang="cs-CZ" sz="1600"/>
              <a:t>Bez deteriorace konkrétní kogn domény</a:t>
            </a:r>
          </a:p>
          <a:p>
            <a:pPr lvl="1">
              <a:lnSpc>
                <a:spcPct val="100000"/>
              </a:lnSpc>
            </a:pPr>
            <a:r>
              <a:rPr lang="cs-CZ" sz="1600"/>
              <a:t>Zpomalení psychomotorického tempa</a:t>
            </a:r>
          </a:p>
          <a:p>
            <a:pPr lvl="1">
              <a:lnSpc>
                <a:spcPct val="100000"/>
              </a:lnSpc>
            </a:pPr>
            <a:r>
              <a:rPr lang="cs-CZ" sz="1600"/>
              <a:t>Dysexekutivní sy, por. Pozornosti</a:t>
            </a:r>
          </a:p>
          <a:p>
            <a:pPr lvl="1">
              <a:lnSpc>
                <a:spcPct val="100000"/>
              </a:lnSpc>
            </a:pPr>
            <a:r>
              <a:rPr lang="cs-CZ" sz="1600"/>
              <a:t>Některé subtypy vask. demence</a:t>
            </a:r>
          </a:p>
          <a:p>
            <a:pPr>
              <a:lnSpc>
                <a:spcPct val="100000"/>
              </a:lnSpc>
            </a:pPr>
            <a:r>
              <a:rPr lang="cs-CZ" sz="1600"/>
              <a:t>Smíšené demece</a:t>
            </a:r>
          </a:p>
          <a:p>
            <a:pPr lvl="1">
              <a:lnSpc>
                <a:spcPct val="100000"/>
              </a:lnSpc>
            </a:pPr>
            <a:r>
              <a:rPr lang="cs-CZ" sz="1600"/>
              <a:t>Parkinson a LBD</a:t>
            </a:r>
          </a:p>
          <a:p>
            <a:pPr lvl="1">
              <a:lnSpc>
                <a:spcPct val="100000"/>
              </a:lnSpc>
            </a:pPr>
            <a:r>
              <a:rPr lang="cs-CZ" sz="1600"/>
              <a:t>Creuzfeld-Jacobova nemoc</a:t>
            </a:r>
          </a:p>
          <a:p>
            <a:pPr lvl="1">
              <a:lnSpc>
                <a:spcPct val="100000"/>
              </a:lnSpc>
            </a:pPr>
            <a:r>
              <a:rPr lang="cs-CZ" sz="1600"/>
              <a:t>Demence při sclerosis multiplex</a:t>
            </a:r>
          </a:p>
          <a:p>
            <a:pPr lvl="1">
              <a:lnSpc>
                <a:spcPct val="100000"/>
              </a:lnSpc>
            </a:pPr>
            <a:endParaRPr lang="cs-CZ" sz="1600"/>
          </a:p>
        </p:txBody>
      </p:sp>
    </p:spTree>
    <p:extLst>
      <p:ext uri="{BB962C8B-B14F-4D97-AF65-F5344CB8AC3E}">
        <p14:creationId xmlns:p14="http://schemas.microsoft.com/office/powerpoint/2010/main" val="1644452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10F95A-1F5A-4248-A99E-7A52A21EA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Roztroušená skleróza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812133-127D-4B20-B8A3-CD46E1CC5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69" y="2146720"/>
            <a:ext cx="11051605" cy="4334697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cs-CZ" dirty="0"/>
              <a:t>Autoimunitní zánětlivé onemocnění CNS</a:t>
            </a:r>
          </a:p>
          <a:p>
            <a:r>
              <a:rPr lang="cs-CZ" dirty="0"/>
              <a:t>Od počátku neurodegenerativní změny (demyelinizace)</a:t>
            </a:r>
          </a:p>
          <a:p>
            <a:r>
              <a:rPr lang="cs-CZ" dirty="0"/>
              <a:t>2. - 4. dekáda</a:t>
            </a:r>
          </a:p>
          <a:p>
            <a:r>
              <a:rPr lang="cs-CZ" dirty="0"/>
              <a:t>Relaps remitentní RS/primárně progresivní RS- sekundárně progresivní fáze RS</a:t>
            </a:r>
          </a:p>
          <a:p>
            <a:r>
              <a:rPr lang="cs-CZ" dirty="0"/>
              <a:t>vedle neurologického postižení - deprese, úzkosti, BAP 2x častěji než v běžné populaci), euforie (souvisí s demyelinizací), </a:t>
            </a:r>
            <a:r>
              <a:rPr lang="cs-CZ" dirty="0" err="1"/>
              <a:t>pseudobulbární</a:t>
            </a:r>
            <a:r>
              <a:rPr lang="cs-CZ" dirty="0"/>
              <a:t> afekt (emoční inkontinence - nesouvisející nálada a afekt), psychóza</a:t>
            </a:r>
          </a:p>
          <a:p>
            <a:r>
              <a:rPr lang="cs-CZ" dirty="0"/>
              <a:t>Kognitivní poruchy –asi u poloviny nemocných, 10% vážné potíže, zpomalení rychlosti zpracování informací, snížení dlouhodobé epizodické paměti a pozornosti</a:t>
            </a:r>
          </a:p>
          <a:p>
            <a:r>
              <a:rPr lang="cs-CZ" dirty="0"/>
              <a:t>Kognitivní deficit nekoreluje s délkou onemocnění ani mírou fyzického postižení ani depresí a úzkostí; koreluje však apatií, euforií či netečností</a:t>
            </a:r>
          </a:p>
        </p:txBody>
      </p:sp>
    </p:spTree>
    <p:extLst>
      <p:ext uri="{BB962C8B-B14F-4D97-AF65-F5344CB8AC3E}">
        <p14:creationId xmlns:p14="http://schemas.microsoft.com/office/powerpoint/2010/main" val="146740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3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49C71B0-79C4-4A9B-ACD0-05665FB9D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16" y="1076324"/>
            <a:ext cx="6272784" cy="153505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/>
              <a:t>Organický psychosyndrom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2E94C6-CAB0-4965-BFA6-80CE27D2A5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06" r="36023"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49" name="Rectangle 45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47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2615A0B7-0EED-4C98-BD4B-E72E80CED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216" y="3351276"/>
            <a:ext cx="6272784" cy="282568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1500"/>
              <a:t>F07.9</a:t>
            </a:r>
          </a:p>
          <a:p>
            <a:pPr>
              <a:lnSpc>
                <a:spcPct val="100000"/>
              </a:lnSpc>
            </a:pPr>
            <a:r>
              <a:rPr lang="cs-CZ" sz="1500"/>
              <a:t>Klinicky často užívané, ale nepřesné označení, podobně jako encephalopatie</a:t>
            </a:r>
          </a:p>
          <a:p>
            <a:pPr>
              <a:lnSpc>
                <a:spcPct val="100000"/>
              </a:lnSpc>
            </a:pPr>
            <a:r>
              <a:rPr lang="cs-CZ" sz="1500"/>
              <a:t>Častý pojem v liaison psychiatrii</a:t>
            </a:r>
          </a:p>
          <a:p>
            <a:pPr>
              <a:lnSpc>
                <a:spcPct val="100000"/>
              </a:lnSpc>
            </a:pPr>
            <a:r>
              <a:rPr lang="cs-CZ" sz="1500"/>
              <a:t>Porucha psychických funkcí na podkladě organického postižení mozku</a:t>
            </a:r>
          </a:p>
          <a:p>
            <a:pPr>
              <a:lnSpc>
                <a:spcPct val="100000"/>
              </a:lnSpc>
            </a:pPr>
            <a:r>
              <a:rPr lang="cs-CZ" sz="1500"/>
              <a:t>Vhodnější označovat jinými kategoriemi - lehká porucha poznávání (mírný kognitivní deficit, posttraumatická dmeence, organická porucha osobnosti apod.</a:t>
            </a:r>
          </a:p>
          <a:p>
            <a:pPr marL="0" indent="0">
              <a:lnSpc>
                <a:spcPct val="100000"/>
              </a:lnSpc>
              <a:buNone/>
            </a:pPr>
            <a:endParaRPr lang="cs-CZ" sz="1500"/>
          </a:p>
        </p:txBody>
      </p:sp>
    </p:spTree>
    <p:extLst>
      <p:ext uri="{BB962C8B-B14F-4D97-AF65-F5344CB8AC3E}">
        <p14:creationId xmlns:p14="http://schemas.microsoft.com/office/powerpoint/2010/main" val="3693967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645C2C-C43D-4990-AF47-6425210B9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Definice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08CBE2-0717-4CE8-BCC3-E4E5EC558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351" y="2024940"/>
            <a:ext cx="10731345" cy="447084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cs-CZ"/>
              <a:t>Syndrom způsobený chorobou mozku, obvykle chronické nebo progresivní povahy</a:t>
            </a:r>
          </a:p>
          <a:p>
            <a:r>
              <a:rPr lang="cs-CZ"/>
              <a:t>Porušena paměť, myšlení, orientace, chápání, počítání, schopnost učení, jazyk a úsudek.</a:t>
            </a:r>
          </a:p>
          <a:p>
            <a:r>
              <a:rPr lang="cs-CZ"/>
              <a:t>Vědomí není zastřeno.</a:t>
            </a:r>
          </a:p>
          <a:p>
            <a:r>
              <a:rPr lang="cs-CZ"/>
              <a:t>Obvykle také přudružená porucha chování nebo motivace, sociálního chování, emoční kontroly.</a:t>
            </a:r>
          </a:p>
          <a:p>
            <a:r>
              <a:rPr lang="cs-CZ"/>
              <a:t>Nejčastěji u M. Alzheimer, cerebrovaskulárního onemocnění a jiných onem. Mozku</a:t>
            </a:r>
            <a:endParaRPr lang="cs-CZ" dirty="0"/>
          </a:p>
          <a:p>
            <a:r>
              <a:rPr lang="cs-CZ"/>
              <a:t>V ČR asi 150 000 osob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594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>
            <a:extLst>
              <a:ext uri="{FF2B5EF4-FFF2-40B4-BE49-F238E27FC236}">
                <a16:creationId xmlns:a16="http://schemas.microsoft.com/office/drawing/2014/main" id="{4540E107-87C0-434C-BBD4-628D46A2D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91" y="95538"/>
            <a:ext cx="8662503" cy="640188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70DC083C-ED06-4352-8E09-AFE174551E7B}"/>
              </a:ext>
            </a:extLst>
          </p:cNvPr>
          <p:cNvSpPr txBox="1"/>
          <p:nvPr/>
        </p:nvSpPr>
        <p:spPr>
          <a:xfrm>
            <a:off x="8302487" y="6391964"/>
            <a:ext cx="3969026" cy="3812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Přejato od doc. Holmerové 2020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8454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0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232C287E-6270-45FC-A506-53B30B5A6A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0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144E29D-9966-47DC-8065-84091BC89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>
                <a:solidFill>
                  <a:schemeClr val="bg1"/>
                </a:solidFill>
              </a:rPr>
              <a:t>Patofyziologie demence</a:t>
            </a:r>
          </a:p>
        </p:txBody>
      </p:sp>
    </p:spTree>
    <p:extLst>
      <p:ext uri="{BB962C8B-B14F-4D97-AF65-F5344CB8AC3E}">
        <p14:creationId xmlns:p14="http://schemas.microsoft.com/office/powerpoint/2010/main" val="716072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6D861F1-F386-4A7D-A4BF-3BEB82DEB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62DFC44-A40C-4573-9230-B3EDB3EC8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684398"/>
            <a:ext cx="11167447" cy="520604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589D35-CF9F-4DE9-A792-8571A09E9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713627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5F14BD-5FB7-444A-8C94-E9E4B862F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395" y="411613"/>
            <a:ext cx="11150995" cy="6213456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cs-CZ" sz="2000"/>
              <a:t>Sémantická demence - poškození chápání smyslu slyšených a psyných slov, snížení znalosti o lidech a předmětech - atrofie spánkových laloků</a:t>
            </a:r>
          </a:p>
          <a:p>
            <a:r>
              <a:rPr lang="cs-CZ" sz="2000"/>
              <a:t>Amnézie - por. deklarativní paměti (epizodická i sémantická) - retrográdní a anterográdní - nejčastěji oboustranné poškození hipokampu (M. Alzheimer, anoxémie), též u vysokých glukokortikoidů (deprese, PTSD, Cushingův syndrom)</a:t>
            </a:r>
          </a:p>
          <a:p>
            <a:r>
              <a:rPr lang="cs-CZ" sz="2000"/>
              <a:t>Porucha recentní epizodické paměti je jeden z prvních a velmi záludných příznaků M. Alzheier – diskonekce hipokampu (neuronálními klubky a senilními plaky</a:t>
            </a:r>
            <a:endParaRPr lang="cs-CZ" sz="2000" dirty="0"/>
          </a:p>
          <a:p>
            <a:r>
              <a:rPr lang="cs-CZ" sz="2000"/>
              <a:t>Diencephalická amnézie - poškození thalamu a/nebo hypothalamu - nejčastěji Wernickeho-Korsakovův syndrom - avitaminóza B1 (alkoholismus, malnutrice) - amnézie+konfabulace</a:t>
            </a:r>
            <a:endParaRPr lang="cs-CZ" sz="2000" dirty="0"/>
          </a:p>
          <a:p>
            <a:r>
              <a:rPr lang="cs-CZ" sz="2000" b="1"/>
              <a:t>Brocova</a:t>
            </a:r>
            <a:r>
              <a:rPr lang="cs-CZ" sz="2000"/>
              <a:t> afázie (</a:t>
            </a:r>
            <a:r>
              <a:rPr lang="cs-CZ" sz="2000" b="1"/>
              <a:t>motorická</a:t>
            </a:r>
            <a:r>
              <a:rPr lang="cs-CZ" sz="2000"/>
              <a:t>) - neplynulá řeč, zvláštní přízvuk, porucha syntaxe (agramatismus), i porucha chápání řeči</a:t>
            </a:r>
            <a:endParaRPr lang="cs-CZ" sz="2000" dirty="0"/>
          </a:p>
          <a:p>
            <a:r>
              <a:rPr lang="cs-CZ" sz="2000"/>
              <a:t>Afázie Brocovy oblasti - afémie - spíše por. Artikulace, poškozena je bílá hmota nioli kůra</a:t>
            </a:r>
            <a:endParaRPr lang="cs-CZ" sz="2000" dirty="0"/>
          </a:p>
          <a:p>
            <a:r>
              <a:rPr lang="cs-CZ" sz="2000" b="1"/>
              <a:t>Wernickeho</a:t>
            </a:r>
            <a:r>
              <a:rPr lang="cs-CZ" sz="2000"/>
              <a:t> afázie (</a:t>
            </a:r>
            <a:r>
              <a:rPr lang="cs-CZ" sz="2000" b="1"/>
              <a:t>senzorická</a:t>
            </a:r>
            <a:r>
              <a:rPr lang="cs-CZ" sz="2000"/>
              <a:t>, plynulá) - poškození zadní části sluchové asociační kůry (někdy i sousední oblasti), řeč plynulá, bez námahy, rychlost obvyklá i zrychlená, špatně chápu mluvenou řeč</a:t>
            </a:r>
            <a:endParaRPr lang="cs-CZ" sz="2000" dirty="0"/>
          </a:p>
          <a:p>
            <a:r>
              <a:rPr lang="cs-CZ" sz="2000"/>
              <a:t>Konduktivní afázie - mluví dobře, dobře chápou, nejsou schopni opakovat</a:t>
            </a:r>
            <a:endParaRPr lang="cs-CZ" sz="2000" dirty="0"/>
          </a:p>
          <a:p>
            <a:r>
              <a:rPr lang="cs-CZ" sz="2000"/>
              <a:t>Transkortikální motorická, senzorická, smíšená</a:t>
            </a:r>
            <a:endParaRPr lang="cs-CZ" sz="2000" dirty="0"/>
          </a:p>
          <a:p>
            <a:r>
              <a:rPr lang="cs-CZ" sz="2000"/>
              <a:t>Globální afázie - kombinace Brocovy i Wernickeovy afázie, jednotlivá slova, slovní automatismy, npř. Vyjmenovávání dí v týdnu, chápání mluvené řeči omezeno, rozsáhlé levostranné hemisferální poškození</a:t>
            </a:r>
          </a:p>
        </p:txBody>
      </p:sp>
    </p:spTree>
    <p:extLst>
      <p:ext uri="{BB962C8B-B14F-4D97-AF65-F5344CB8AC3E}">
        <p14:creationId xmlns:p14="http://schemas.microsoft.com/office/powerpoint/2010/main" val="94772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6D861F1-F386-4A7D-A4BF-3BEB82DEB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62DFC44-A40C-4573-9230-B3EDB3EC8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684398"/>
            <a:ext cx="11167447" cy="520604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589D35-CF9F-4DE9-A792-8571A09E9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713627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5F14BD-5FB7-444A-8C94-E9E4B862F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656" y="897526"/>
            <a:ext cx="11150995" cy="51753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/>
              <a:t>Aprozódie - motorická (expresivní - koresponduje s Brocovou afázií - neschopnost vyjádřit citovou stránku řeči; senzorická (percepční) - analogie Wernickeho afázie - neschopnost rozumět emočnímu významu řeči</a:t>
            </a:r>
          </a:p>
          <a:p>
            <a:r>
              <a:rPr lang="cs-CZ" sz="2000"/>
              <a:t>Alexie a agrafie – neschopnost číst a neschopnost psát - různé kombinace a míra postižení</a:t>
            </a:r>
          </a:p>
          <a:p>
            <a:r>
              <a:rPr lang="cs-CZ" sz="2000"/>
              <a:t>Agnózie - porucha poznávání (objektů, barev, tváří, pohybu, prostorových vztahů, rozlišování času atd.)</a:t>
            </a:r>
          </a:p>
          <a:p>
            <a:pPr lvl="1"/>
            <a:r>
              <a:rPr lang="cs-CZ" sz="1600"/>
              <a:t>Prozopagnózie - porucha poznávání známých tváří - přechod týlní a spánkové kůry, časté u M. Alzheimer, může být vaskulární demence</a:t>
            </a:r>
          </a:p>
          <a:p>
            <a:r>
              <a:rPr lang="cs-CZ" sz="2000"/>
              <a:t>Apraxie – neschopnost vykonat správný pohyb.</a:t>
            </a:r>
          </a:p>
          <a:p>
            <a:pPr lvl="1"/>
            <a:r>
              <a:rPr lang="cs-CZ" sz="1600"/>
              <a:t>Ideomotorická apraxie – porucha plánování pohybu, nevykoná složité gesto na slovní podnět (pokřižování, salutování), v dané situaci automaticky bez potíží, časté u M. Alzh. a globální afázie.</a:t>
            </a:r>
          </a:p>
          <a:p>
            <a:pPr lvl="1"/>
            <a:r>
              <a:rPr lang="cs-CZ" sz="1600"/>
              <a:t>Ideatorní apraxie – neschopnost použití předmětu, nebo spojit předmět s odpovídající praxí (používá kartáček na zuby jako holící strojek nebo není schopen zalepit obálku a dát na ni známku, zapálit svíčku), jednotlivé kroky však vykoná.</a:t>
            </a:r>
          </a:p>
        </p:txBody>
      </p:sp>
    </p:spTree>
    <p:extLst>
      <p:ext uri="{BB962C8B-B14F-4D97-AF65-F5344CB8AC3E}">
        <p14:creationId xmlns:p14="http://schemas.microsoft.com/office/powerpoint/2010/main" val="3393783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strom, vsedě, malé, zelená&#10;&#10;Popis se vygeneroval automaticky.">
            <a:extLst>
              <a:ext uri="{FF2B5EF4-FFF2-40B4-BE49-F238E27FC236}">
                <a16:creationId xmlns:a16="http://schemas.microsoft.com/office/drawing/2014/main" id="{D7756A60-2148-47A8-AA06-AE2A9BCDFC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67" r="-1" b="1541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F6A3618-372A-405A-9B4E-49753E851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68" y="752679"/>
            <a:ext cx="5602665" cy="1290364"/>
          </a:xfrm>
        </p:spPr>
        <p:txBody>
          <a:bodyPr anchor="b">
            <a:normAutofit/>
          </a:bodyPr>
          <a:lstStyle/>
          <a:p>
            <a:r>
              <a:rPr lang="cs-CZ"/>
              <a:t>Morbus Alzheimer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51FB9C-C464-432A-BE35-46D3E0CAE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552402"/>
            <a:ext cx="6023079" cy="392508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400"/>
              <a:t>Nejčastější forma demence 50-70%</a:t>
            </a:r>
          </a:p>
          <a:p>
            <a:pPr>
              <a:lnSpc>
                <a:spcPct val="100000"/>
              </a:lnSpc>
            </a:pPr>
            <a:r>
              <a:rPr lang="cs-CZ" sz="2400"/>
              <a:t>Prevalence 1% populace, ve věkové skupině 80-85 let incidence 10%</a:t>
            </a:r>
          </a:p>
          <a:p>
            <a:pPr>
              <a:lnSpc>
                <a:spcPct val="100000"/>
              </a:lnSpc>
            </a:pPr>
            <a:r>
              <a:rPr lang="cs-CZ" sz="2400"/>
              <a:t>Doba přežití 7-10 let</a:t>
            </a:r>
          </a:p>
          <a:p>
            <a:pPr>
              <a:lnSpc>
                <a:spcPct val="100000"/>
              </a:lnSpc>
            </a:pPr>
            <a:r>
              <a:rPr lang="cs-CZ" sz="2400"/>
              <a:t>4. až 5. nejčastější příčina úmrtí</a:t>
            </a:r>
          </a:p>
          <a:p>
            <a:pPr>
              <a:lnSpc>
                <a:spcPct val="100000"/>
              </a:lnSpc>
            </a:pPr>
            <a:r>
              <a:rPr lang="cs-CZ" sz="2400"/>
              <a:t>Kauzální terapie neexistuje</a:t>
            </a:r>
          </a:p>
          <a:p>
            <a:pPr>
              <a:lnSpc>
                <a:spcPct val="100000"/>
              </a:lnSpc>
            </a:pPr>
            <a:r>
              <a:rPr lang="cs-CZ" sz="2400"/>
              <a:t>Podpůrná léčba: kognitiva, egb 761 (jinan dvoulaločný)</a:t>
            </a:r>
          </a:p>
        </p:txBody>
      </p:sp>
    </p:spTree>
    <p:extLst>
      <p:ext uri="{BB962C8B-B14F-4D97-AF65-F5344CB8AC3E}">
        <p14:creationId xmlns:p14="http://schemas.microsoft.com/office/powerpoint/2010/main" val="2820218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993B462-D272-40D5-A5D4-A1852CCF3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cs-CZ"/>
              <a:t>Symptomy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444AB1-0524-462D-8BEA-811839702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2000"/>
              <a:t>Poruchy kognitivních funkcí (paměť, intelekt, orientace, pozornost, exekutivní funkce, korové funkce: apraxie, afázie, agrafie atd.)</a:t>
            </a:r>
          </a:p>
          <a:p>
            <a:r>
              <a:rPr lang="cs-CZ" sz="2000"/>
              <a:t>Poruchy aktivit denního života (např. Profesní a sociální schopnosti)</a:t>
            </a:r>
          </a:p>
          <a:p>
            <a:r>
              <a:rPr lang="cs-CZ" sz="2000"/>
              <a:t>Behaviorální a psychologické symptomy (chování, emotivita, ososbnost, spánek, psychotické symptomy)</a:t>
            </a:r>
          </a:p>
          <a:p>
            <a:r>
              <a:rPr lang="cs-CZ" sz="2000"/>
              <a:t>Typický je plíživý začátek, porucha vštípivosti, dlouho latentně, přechází do amnestické formy, LPP, demence, končí letálně</a:t>
            </a:r>
          </a:p>
        </p:txBody>
      </p:sp>
    </p:spTree>
    <p:extLst>
      <p:ext uri="{BB962C8B-B14F-4D97-AF65-F5344CB8AC3E}">
        <p14:creationId xmlns:p14="http://schemas.microsoft.com/office/powerpoint/2010/main" val="463611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E1C0E9B0-7478-49BC-89A6-FEB9CA485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53" y="176993"/>
            <a:ext cx="8949633" cy="639358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F3E244C-7731-4FD1-8155-F7C99D932807}"/>
              </a:ext>
            </a:extLst>
          </p:cNvPr>
          <p:cNvSpPr txBox="1"/>
          <p:nvPr/>
        </p:nvSpPr>
        <p:spPr>
          <a:xfrm>
            <a:off x="10025270" y="6204225"/>
            <a:ext cx="170511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Zvěřová 2020</a:t>
            </a:r>
          </a:p>
        </p:txBody>
      </p:sp>
    </p:spTree>
    <p:extLst>
      <p:ext uri="{BB962C8B-B14F-4D97-AF65-F5344CB8AC3E}">
        <p14:creationId xmlns:p14="http://schemas.microsoft.com/office/powerpoint/2010/main" val="1435134196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2115</TotalTime>
  <Words>1260</Words>
  <Application>Microsoft Office PowerPoint</Application>
  <PresentationFormat>Širokoúhlá obrazovka</PresentationFormat>
  <Paragraphs>121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Avenir Next LT Pro</vt:lpstr>
      <vt:lpstr>Calibri</vt:lpstr>
      <vt:lpstr>AccentBoxVTI</vt:lpstr>
      <vt:lpstr>Demence</vt:lpstr>
      <vt:lpstr>Definice</vt:lpstr>
      <vt:lpstr>Prezentace aplikace PowerPoint</vt:lpstr>
      <vt:lpstr>Patofyziologie demence</vt:lpstr>
      <vt:lpstr>Prezentace aplikace PowerPoint</vt:lpstr>
      <vt:lpstr>Prezentace aplikace PowerPoint</vt:lpstr>
      <vt:lpstr>Morbus Alzheimer</vt:lpstr>
      <vt:lpstr>Symptomy</vt:lpstr>
      <vt:lpstr>Prezentace aplikace PowerPoint</vt:lpstr>
      <vt:lpstr>Patofyziologie</vt:lpstr>
      <vt:lpstr>Vaskulární demence</vt:lpstr>
      <vt:lpstr>Parkinsonova nemoc a Lewy Body Disease</vt:lpstr>
      <vt:lpstr>Frontotemporální demence</vt:lpstr>
      <vt:lpstr>Prionové demence</vt:lpstr>
      <vt:lpstr>Huntingtonova nemoc</vt:lpstr>
      <vt:lpstr>Symptomatické demence</vt:lpstr>
      <vt:lpstr>Kortikální vs subkortikální demence</vt:lpstr>
      <vt:lpstr>Roztroušená skleróza</vt:lpstr>
      <vt:lpstr>Organický psychosyndrom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Grossmann</dc:creator>
  <cp:lastModifiedBy>Petr Grossmann</cp:lastModifiedBy>
  <cp:revision>671</cp:revision>
  <dcterms:created xsi:type="dcterms:W3CDTF">2021-01-10T14:53:24Z</dcterms:created>
  <dcterms:modified xsi:type="dcterms:W3CDTF">2021-09-21T19:46:46Z</dcterms:modified>
</cp:coreProperties>
</file>