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8" r:id="rId4"/>
  </p:sldMasterIdLst>
  <p:sldIdLst>
    <p:sldId id="256" r:id="rId5"/>
    <p:sldId id="257" r:id="rId6"/>
    <p:sldId id="258" r:id="rId7"/>
    <p:sldId id="259" r:id="rId8"/>
    <p:sldId id="260" r:id="rId9"/>
    <p:sldId id="261" r:id="rId10"/>
    <p:sldId id="262" r:id="rId11"/>
    <p:sldId id="263" r:id="rId12"/>
    <p:sldId id="264" r:id="rId13"/>
    <p:sldId id="266" r:id="rId14"/>
    <p:sldId id="268" r:id="rId15"/>
    <p:sldId id="269" r:id="rId16"/>
    <p:sldId id="265"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AA70D2-614C-EAFE-9E99-A3A4461BFE7C}" v="1974" dt="2020-10-26T20:49:17.271"/>
    <p1510:client id="{A90A0E17-263A-64A5-C773-07057B0C71A1}" v="7" dt="2021-10-24T17:41:23.609"/>
    <p1510:client id="{C78E007A-98C6-4864-8F51-41726B624782}" v="8" dt="2020-10-18T19:58:01.7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0" d="100"/>
          <a:sy n="80" d="100"/>
        </p:scale>
        <p:origin x="62" y="21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AF2CA0-7D68-452F-AF00-B5BA19026319}"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9276D69-976B-4996-BBAE-C221673B062B}">
      <dgm:prSet/>
      <dgm:spPr/>
      <dgm:t>
        <a:bodyPr/>
        <a:lstStyle/>
        <a:p>
          <a:pPr>
            <a:lnSpc>
              <a:spcPct val="100000"/>
            </a:lnSpc>
            <a:defRPr cap="all"/>
          </a:pPr>
          <a:r>
            <a:rPr lang="cs-CZ" dirty="0"/>
            <a:t>Receptivní funkce (výběr, udržení, třídění a integrace informací)</a:t>
          </a:r>
          <a:endParaRPr lang="en-US" dirty="0"/>
        </a:p>
      </dgm:t>
    </dgm:pt>
    <dgm:pt modelId="{782B273D-332E-4D6A-87C6-CAFEC4539FA4}" type="parTrans" cxnId="{04653FA9-A509-4013-83B0-435575A44D24}">
      <dgm:prSet/>
      <dgm:spPr/>
      <dgm:t>
        <a:bodyPr/>
        <a:lstStyle/>
        <a:p>
          <a:endParaRPr lang="en-US"/>
        </a:p>
      </dgm:t>
    </dgm:pt>
    <dgm:pt modelId="{8A7609EC-3447-4488-A94C-5DFDE968B5E4}" type="sibTrans" cxnId="{04653FA9-A509-4013-83B0-435575A44D24}">
      <dgm:prSet/>
      <dgm:spPr/>
      <dgm:t>
        <a:bodyPr/>
        <a:lstStyle/>
        <a:p>
          <a:pPr>
            <a:lnSpc>
              <a:spcPct val="100000"/>
            </a:lnSpc>
          </a:pPr>
          <a:endParaRPr lang="en-US"/>
        </a:p>
      </dgm:t>
    </dgm:pt>
    <dgm:pt modelId="{E06BAD17-F21C-422E-8204-C43DD5BDD7A8}">
      <dgm:prSet/>
      <dgm:spPr/>
      <dgm:t>
        <a:bodyPr/>
        <a:lstStyle/>
        <a:p>
          <a:pPr>
            <a:lnSpc>
              <a:spcPct val="100000"/>
            </a:lnSpc>
            <a:defRPr cap="all"/>
          </a:pPr>
          <a:r>
            <a:rPr lang="cs-CZ"/>
            <a:t>Paměť</a:t>
          </a:r>
          <a:endParaRPr lang="en-US"/>
        </a:p>
      </dgm:t>
    </dgm:pt>
    <dgm:pt modelId="{44227CEB-5963-469F-BC09-F6635DB416A8}" type="parTrans" cxnId="{39E26F0E-5E76-44D4-81BF-A34F112FCAE5}">
      <dgm:prSet/>
      <dgm:spPr/>
      <dgm:t>
        <a:bodyPr/>
        <a:lstStyle/>
        <a:p>
          <a:endParaRPr lang="en-US"/>
        </a:p>
      </dgm:t>
    </dgm:pt>
    <dgm:pt modelId="{B128BD45-C868-4263-B2AE-D77A20823439}" type="sibTrans" cxnId="{39E26F0E-5E76-44D4-81BF-A34F112FCAE5}">
      <dgm:prSet/>
      <dgm:spPr/>
      <dgm:t>
        <a:bodyPr/>
        <a:lstStyle/>
        <a:p>
          <a:pPr>
            <a:lnSpc>
              <a:spcPct val="100000"/>
            </a:lnSpc>
          </a:pPr>
          <a:endParaRPr lang="en-US"/>
        </a:p>
      </dgm:t>
    </dgm:pt>
    <dgm:pt modelId="{DF5B1B9A-834C-4FDC-8F64-4FF62153A00B}">
      <dgm:prSet/>
      <dgm:spPr/>
      <dgm:t>
        <a:bodyPr/>
        <a:lstStyle/>
        <a:p>
          <a:pPr>
            <a:lnSpc>
              <a:spcPct val="100000"/>
            </a:lnSpc>
            <a:defRPr cap="all"/>
          </a:pPr>
          <a:r>
            <a:rPr lang="cs-CZ"/>
            <a:t>Učení</a:t>
          </a:r>
          <a:endParaRPr lang="en-US"/>
        </a:p>
      </dgm:t>
    </dgm:pt>
    <dgm:pt modelId="{E1B39465-62ED-4D26-9FDD-F35E6E5206A3}" type="parTrans" cxnId="{B18A9CA1-1D37-4BDE-82CE-976777AC9C3C}">
      <dgm:prSet/>
      <dgm:spPr/>
      <dgm:t>
        <a:bodyPr/>
        <a:lstStyle/>
        <a:p>
          <a:endParaRPr lang="en-US"/>
        </a:p>
      </dgm:t>
    </dgm:pt>
    <dgm:pt modelId="{FB140483-1C4A-4A1B-AE16-E4C29D31DB72}" type="sibTrans" cxnId="{B18A9CA1-1D37-4BDE-82CE-976777AC9C3C}">
      <dgm:prSet/>
      <dgm:spPr/>
      <dgm:t>
        <a:bodyPr/>
        <a:lstStyle/>
        <a:p>
          <a:pPr>
            <a:lnSpc>
              <a:spcPct val="100000"/>
            </a:lnSpc>
          </a:pPr>
          <a:endParaRPr lang="en-US"/>
        </a:p>
      </dgm:t>
    </dgm:pt>
    <dgm:pt modelId="{337E2CDB-D1CB-499E-A326-781D6AA22211}">
      <dgm:prSet/>
      <dgm:spPr/>
      <dgm:t>
        <a:bodyPr/>
        <a:lstStyle/>
        <a:p>
          <a:pPr>
            <a:lnSpc>
              <a:spcPct val="100000"/>
            </a:lnSpc>
            <a:defRPr cap="all"/>
          </a:pPr>
          <a:r>
            <a:rPr lang="cs-CZ"/>
            <a:t>Myšlení</a:t>
          </a:r>
          <a:endParaRPr lang="en-US"/>
        </a:p>
      </dgm:t>
    </dgm:pt>
    <dgm:pt modelId="{0A72558C-466C-48EF-B8D3-F68DAB5F4B4D}" type="parTrans" cxnId="{2ECCED83-3A8B-43F6-B253-189DE191D96B}">
      <dgm:prSet/>
      <dgm:spPr/>
      <dgm:t>
        <a:bodyPr/>
        <a:lstStyle/>
        <a:p>
          <a:endParaRPr lang="en-US"/>
        </a:p>
      </dgm:t>
    </dgm:pt>
    <dgm:pt modelId="{B4013717-D483-4F75-9E6B-EFD4C4000C63}" type="sibTrans" cxnId="{2ECCED83-3A8B-43F6-B253-189DE191D96B}">
      <dgm:prSet/>
      <dgm:spPr/>
      <dgm:t>
        <a:bodyPr/>
        <a:lstStyle/>
        <a:p>
          <a:pPr>
            <a:lnSpc>
              <a:spcPct val="100000"/>
            </a:lnSpc>
          </a:pPr>
          <a:endParaRPr lang="en-US"/>
        </a:p>
      </dgm:t>
    </dgm:pt>
    <dgm:pt modelId="{FE7BC7FE-CA32-40F0-A376-A6091AE22A39}">
      <dgm:prSet/>
      <dgm:spPr/>
      <dgm:t>
        <a:bodyPr/>
        <a:lstStyle/>
        <a:p>
          <a:pPr>
            <a:lnSpc>
              <a:spcPct val="100000"/>
            </a:lnSpc>
            <a:defRPr cap="all"/>
          </a:pPr>
          <a:r>
            <a:rPr lang="cs-CZ"/>
            <a:t>Expresivní funkce</a:t>
          </a:r>
          <a:endParaRPr lang="en-US"/>
        </a:p>
      </dgm:t>
    </dgm:pt>
    <dgm:pt modelId="{DC37B8A7-9057-4B61-B4F7-5A66B0EB49F1}" type="parTrans" cxnId="{DC57C655-AE11-496A-BFDE-C953038FEFAF}">
      <dgm:prSet/>
      <dgm:spPr/>
      <dgm:t>
        <a:bodyPr/>
        <a:lstStyle/>
        <a:p>
          <a:endParaRPr lang="en-US"/>
        </a:p>
      </dgm:t>
    </dgm:pt>
    <dgm:pt modelId="{BCD1B10D-24D6-4DE3-8D5B-AB05AD407479}" type="sibTrans" cxnId="{DC57C655-AE11-496A-BFDE-C953038FEFAF}">
      <dgm:prSet/>
      <dgm:spPr/>
      <dgm:t>
        <a:bodyPr/>
        <a:lstStyle/>
        <a:p>
          <a:endParaRPr lang="en-US"/>
        </a:p>
      </dgm:t>
    </dgm:pt>
    <dgm:pt modelId="{B79D91C7-F8A4-43D2-9568-F7389654DC1F}" type="pres">
      <dgm:prSet presAssocID="{7AAF2CA0-7D68-452F-AF00-B5BA19026319}" presName="root" presStyleCnt="0">
        <dgm:presLayoutVars>
          <dgm:dir/>
          <dgm:resizeHandles val="exact"/>
        </dgm:presLayoutVars>
      </dgm:prSet>
      <dgm:spPr/>
    </dgm:pt>
    <dgm:pt modelId="{1FA20818-6801-454A-BAF3-CB6200B7077A}" type="pres">
      <dgm:prSet presAssocID="{49276D69-976B-4996-BBAE-C221673B062B}" presName="compNode" presStyleCnt="0"/>
      <dgm:spPr/>
    </dgm:pt>
    <dgm:pt modelId="{463A7F52-B322-4988-A896-9B5C0A3475F5}" type="pres">
      <dgm:prSet presAssocID="{49276D69-976B-4996-BBAE-C221673B062B}" presName="iconBgRect" presStyleLbl="bgShp" presStyleIdx="0" presStyleCnt="5"/>
      <dgm:spPr>
        <a:prstGeom prst="round2DiagRect">
          <a:avLst>
            <a:gd name="adj1" fmla="val 29727"/>
            <a:gd name="adj2" fmla="val 0"/>
          </a:avLst>
        </a:prstGeom>
      </dgm:spPr>
    </dgm:pt>
    <dgm:pt modelId="{A4CE50B9-C32C-40BA-9213-ED9D33A2B63E}" type="pres">
      <dgm:prSet presAssocID="{49276D69-976B-4996-BBAE-C221673B062B}"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Vývojový diagram"/>
        </a:ext>
      </dgm:extLst>
    </dgm:pt>
    <dgm:pt modelId="{D7E4BAD7-80F5-431B-8671-E0E3B93038F2}" type="pres">
      <dgm:prSet presAssocID="{49276D69-976B-4996-BBAE-C221673B062B}" presName="spaceRect" presStyleCnt="0"/>
      <dgm:spPr/>
    </dgm:pt>
    <dgm:pt modelId="{1388D1B9-48A5-44A6-89E9-A61CF47B38D9}" type="pres">
      <dgm:prSet presAssocID="{49276D69-976B-4996-BBAE-C221673B062B}" presName="textRect" presStyleLbl="revTx" presStyleIdx="0" presStyleCnt="5">
        <dgm:presLayoutVars>
          <dgm:chMax val="1"/>
          <dgm:chPref val="1"/>
        </dgm:presLayoutVars>
      </dgm:prSet>
      <dgm:spPr/>
    </dgm:pt>
    <dgm:pt modelId="{99C42F78-B7ED-4B56-BD77-08A23FE0ECA1}" type="pres">
      <dgm:prSet presAssocID="{8A7609EC-3447-4488-A94C-5DFDE968B5E4}" presName="sibTrans" presStyleCnt="0"/>
      <dgm:spPr/>
    </dgm:pt>
    <dgm:pt modelId="{0B6D9E1F-0EE2-4C43-96C2-9C35A900F8BC}" type="pres">
      <dgm:prSet presAssocID="{E06BAD17-F21C-422E-8204-C43DD5BDD7A8}" presName="compNode" presStyleCnt="0"/>
      <dgm:spPr/>
    </dgm:pt>
    <dgm:pt modelId="{FE36945D-D86D-463E-908A-D507DF894E7C}" type="pres">
      <dgm:prSet presAssocID="{E06BAD17-F21C-422E-8204-C43DD5BDD7A8}" presName="iconBgRect" presStyleLbl="bgShp" presStyleIdx="1" presStyleCnt="5"/>
      <dgm:spPr>
        <a:prstGeom prst="round2DiagRect">
          <a:avLst>
            <a:gd name="adj1" fmla="val 29727"/>
            <a:gd name="adj2" fmla="val 0"/>
          </a:avLst>
        </a:prstGeom>
      </dgm:spPr>
    </dgm:pt>
    <dgm:pt modelId="{0A35B30A-F70B-4D9C-8B50-947B9042F9BC}" type="pres">
      <dgm:prSet presAssocID="{E06BAD17-F21C-422E-8204-C43DD5BDD7A8}"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brázek"/>
        </a:ext>
      </dgm:extLst>
    </dgm:pt>
    <dgm:pt modelId="{A832F570-B567-4B8E-BA9E-2FD35BD44565}" type="pres">
      <dgm:prSet presAssocID="{E06BAD17-F21C-422E-8204-C43DD5BDD7A8}" presName="spaceRect" presStyleCnt="0"/>
      <dgm:spPr/>
    </dgm:pt>
    <dgm:pt modelId="{ED74D738-5F72-4CEE-8CC6-52C9E71C9149}" type="pres">
      <dgm:prSet presAssocID="{E06BAD17-F21C-422E-8204-C43DD5BDD7A8}" presName="textRect" presStyleLbl="revTx" presStyleIdx="1" presStyleCnt="5">
        <dgm:presLayoutVars>
          <dgm:chMax val="1"/>
          <dgm:chPref val="1"/>
        </dgm:presLayoutVars>
      </dgm:prSet>
      <dgm:spPr/>
    </dgm:pt>
    <dgm:pt modelId="{D219A9A0-5832-4454-9DD1-325E17363BD7}" type="pres">
      <dgm:prSet presAssocID="{B128BD45-C868-4263-B2AE-D77A20823439}" presName="sibTrans" presStyleCnt="0"/>
      <dgm:spPr/>
    </dgm:pt>
    <dgm:pt modelId="{0249A0CA-E958-4EDD-9C00-DB20BE000CCC}" type="pres">
      <dgm:prSet presAssocID="{DF5B1B9A-834C-4FDC-8F64-4FF62153A00B}" presName="compNode" presStyleCnt="0"/>
      <dgm:spPr/>
    </dgm:pt>
    <dgm:pt modelId="{A26CFD1D-7BC0-49FA-AA8E-EB9EB7D00267}" type="pres">
      <dgm:prSet presAssocID="{DF5B1B9A-834C-4FDC-8F64-4FF62153A00B}" presName="iconBgRect" presStyleLbl="bgShp" presStyleIdx="2" presStyleCnt="5"/>
      <dgm:spPr>
        <a:prstGeom prst="round2DiagRect">
          <a:avLst>
            <a:gd name="adj1" fmla="val 29727"/>
            <a:gd name="adj2" fmla="val 0"/>
          </a:avLst>
        </a:prstGeom>
      </dgm:spPr>
    </dgm:pt>
    <dgm:pt modelId="{E2D66396-29C8-4D8E-8B2C-B4604E8CC861}" type="pres">
      <dgm:prSet presAssocID="{DF5B1B9A-834C-4FDC-8F64-4FF62153A00B}"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čitel"/>
        </a:ext>
      </dgm:extLst>
    </dgm:pt>
    <dgm:pt modelId="{721F4405-7E68-4380-9C0F-4985692DECCE}" type="pres">
      <dgm:prSet presAssocID="{DF5B1B9A-834C-4FDC-8F64-4FF62153A00B}" presName="spaceRect" presStyleCnt="0"/>
      <dgm:spPr/>
    </dgm:pt>
    <dgm:pt modelId="{C934AB2A-C702-4652-8A26-03CB442A56BA}" type="pres">
      <dgm:prSet presAssocID="{DF5B1B9A-834C-4FDC-8F64-4FF62153A00B}" presName="textRect" presStyleLbl="revTx" presStyleIdx="2" presStyleCnt="5">
        <dgm:presLayoutVars>
          <dgm:chMax val="1"/>
          <dgm:chPref val="1"/>
        </dgm:presLayoutVars>
      </dgm:prSet>
      <dgm:spPr/>
    </dgm:pt>
    <dgm:pt modelId="{BD0A9FCD-B963-4DDD-BA88-D35A4EB11F28}" type="pres">
      <dgm:prSet presAssocID="{FB140483-1C4A-4A1B-AE16-E4C29D31DB72}" presName="sibTrans" presStyleCnt="0"/>
      <dgm:spPr/>
    </dgm:pt>
    <dgm:pt modelId="{562FE2CE-4E65-4C95-B576-CF27CB6E9AA9}" type="pres">
      <dgm:prSet presAssocID="{337E2CDB-D1CB-499E-A326-781D6AA22211}" presName="compNode" presStyleCnt="0"/>
      <dgm:spPr/>
    </dgm:pt>
    <dgm:pt modelId="{E584D407-BA04-4A22-93B5-F21C5BEABC69}" type="pres">
      <dgm:prSet presAssocID="{337E2CDB-D1CB-499E-A326-781D6AA22211}" presName="iconBgRect" presStyleLbl="bgShp" presStyleIdx="3" presStyleCnt="5"/>
      <dgm:spPr>
        <a:prstGeom prst="round2DiagRect">
          <a:avLst>
            <a:gd name="adj1" fmla="val 29727"/>
            <a:gd name="adj2" fmla="val 0"/>
          </a:avLst>
        </a:prstGeom>
      </dgm:spPr>
    </dgm:pt>
    <dgm:pt modelId="{217633B2-516C-4082-897C-0CBA279DD3E2}" type="pres">
      <dgm:prSet presAssocID="{337E2CDB-D1CB-499E-A326-781D6AA22211}"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erson with Idea"/>
        </a:ext>
      </dgm:extLst>
    </dgm:pt>
    <dgm:pt modelId="{29AA0D54-88E7-48BB-B547-289AAE5DFD43}" type="pres">
      <dgm:prSet presAssocID="{337E2CDB-D1CB-499E-A326-781D6AA22211}" presName="spaceRect" presStyleCnt="0"/>
      <dgm:spPr/>
    </dgm:pt>
    <dgm:pt modelId="{299A4FB0-5590-4857-93D8-BF5A0DECFAF2}" type="pres">
      <dgm:prSet presAssocID="{337E2CDB-D1CB-499E-A326-781D6AA22211}" presName="textRect" presStyleLbl="revTx" presStyleIdx="3" presStyleCnt="5">
        <dgm:presLayoutVars>
          <dgm:chMax val="1"/>
          <dgm:chPref val="1"/>
        </dgm:presLayoutVars>
      </dgm:prSet>
      <dgm:spPr/>
    </dgm:pt>
    <dgm:pt modelId="{39B52DC7-4B7B-4FE7-AA23-6243A7F1241F}" type="pres">
      <dgm:prSet presAssocID="{B4013717-D483-4F75-9E6B-EFD4C4000C63}" presName="sibTrans" presStyleCnt="0"/>
      <dgm:spPr/>
    </dgm:pt>
    <dgm:pt modelId="{78175AAD-C20C-48F7-AFEC-CB4CE508B014}" type="pres">
      <dgm:prSet presAssocID="{FE7BC7FE-CA32-40F0-A376-A6091AE22A39}" presName="compNode" presStyleCnt="0"/>
      <dgm:spPr/>
    </dgm:pt>
    <dgm:pt modelId="{1F3DCFE7-5E2D-4DFD-8003-83B631E9F9E5}" type="pres">
      <dgm:prSet presAssocID="{FE7BC7FE-CA32-40F0-A376-A6091AE22A39}" presName="iconBgRect" presStyleLbl="bgShp" presStyleIdx="4" presStyleCnt="5"/>
      <dgm:spPr>
        <a:prstGeom prst="round2DiagRect">
          <a:avLst>
            <a:gd name="adj1" fmla="val 29727"/>
            <a:gd name="adj2" fmla="val 0"/>
          </a:avLst>
        </a:prstGeom>
      </dgm:spPr>
    </dgm:pt>
    <dgm:pt modelId="{CE5D0B7A-66A6-46DD-9D3E-08F1C4EFB683}" type="pres">
      <dgm:prSet presAssocID="{FE7BC7FE-CA32-40F0-A376-A6091AE22A39}"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užka"/>
        </a:ext>
      </dgm:extLst>
    </dgm:pt>
    <dgm:pt modelId="{BD944664-F84F-41B8-A157-2EC8287AF8B6}" type="pres">
      <dgm:prSet presAssocID="{FE7BC7FE-CA32-40F0-A376-A6091AE22A39}" presName="spaceRect" presStyleCnt="0"/>
      <dgm:spPr/>
    </dgm:pt>
    <dgm:pt modelId="{3B5554EF-CB79-4126-9930-EDB4FD7A80A1}" type="pres">
      <dgm:prSet presAssocID="{FE7BC7FE-CA32-40F0-A376-A6091AE22A39}" presName="textRect" presStyleLbl="revTx" presStyleIdx="4" presStyleCnt="5">
        <dgm:presLayoutVars>
          <dgm:chMax val="1"/>
          <dgm:chPref val="1"/>
        </dgm:presLayoutVars>
      </dgm:prSet>
      <dgm:spPr/>
    </dgm:pt>
  </dgm:ptLst>
  <dgm:cxnLst>
    <dgm:cxn modelId="{39E26F0E-5E76-44D4-81BF-A34F112FCAE5}" srcId="{7AAF2CA0-7D68-452F-AF00-B5BA19026319}" destId="{E06BAD17-F21C-422E-8204-C43DD5BDD7A8}" srcOrd="1" destOrd="0" parTransId="{44227CEB-5963-469F-BC09-F6635DB416A8}" sibTransId="{B128BD45-C868-4263-B2AE-D77A20823439}"/>
    <dgm:cxn modelId="{C23C7929-C71D-4511-8542-473B43A9B92C}" type="presOf" srcId="{337E2CDB-D1CB-499E-A326-781D6AA22211}" destId="{299A4FB0-5590-4857-93D8-BF5A0DECFAF2}" srcOrd="0" destOrd="0" presId="urn:microsoft.com/office/officeart/2018/5/layout/IconLeafLabelList"/>
    <dgm:cxn modelId="{7C1D245C-E840-40EC-81E0-6E5997836B71}" type="presOf" srcId="{E06BAD17-F21C-422E-8204-C43DD5BDD7A8}" destId="{ED74D738-5F72-4CEE-8CC6-52C9E71C9149}" srcOrd="0" destOrd="0" presId="urn:microsoft.com/office/officeart/2018/5/layout/IconLeafLabelList"/>
    <dgm:cxn modelId="{5C416752-4362-43EA-9EAA-71192DACDB6F}" type="presOf" srcId="{DF5B1B9A-834C-4FDC-8F64-4FF62153A00B}" destId="{C934AB2A-C702-4652-8A26-03CB442A56BA}" srcOrd="0" destOrd="0" presId="urn:microsoft.com/office/officeart/2018/5/layout/IconLeafLabelList"/>
    <dgm:cxn modelId="{DC57C655-AE11-496A-BFDE-C953038FEFAF}" srcId="{7AAF2CA0-7D68-452F-AF00-B5BA19026319}" destId="{FE7BC7FE-CA32-40F0-A376-A6091AE22A39}" srcOrd="4" destOrd="0" parTransId="{DC37B8A7-9057-4B61-B4F7-5A66B0EB49F1}" sibTransId="{BCD1B10D-24D6-4DE3-8D5B-AB05AD407479}"/>
    <dgm:cxn modelId="{0CCF367F-678C-4735-8450-AB90DDAE8F6E}" type="presOf" srcId="{7AAF2CA0-7D68-452F-AF00-B5BA19026319}" destId="{B79D91C7-F8A4-43D2-9568-F7389654DC1F}" srcOrd="0" destOrd="0" presId="urn:microsoft.com/office/officeart/2018/5/layout/IconLeafLabelList"/>
    <dgm:cxn modelId="{2ECCED83-3A8B-43F6-B253-189DE191D96B}" srcId="{7AAF2CA0-7D68-452F-AF00-B5BA19026319}" destId="{337E2CDB-D1CB-499E-A326-781D6AA22211}" srcOrd="3" destOrd="0" parTransId="{0A72558C-466C-48EF-B8D3-F68DAB5F4B4D}" sibTransId="{B4013717-D483-4F75-9E6B-EFD4C4000C63}"/>
    <dgm:cxn modelId="{B18A9CA1-1D37-4BDE-82CE-976777AC9C3C}" srcId="{7AAF2CA0-7D68-452F-AF00-B5BA19026319}" destId="{DF5B1B9A-834C-4FDC-8F64-4FF62153A00B}" srcOrd="2" destOrd="0" parTransId="{E1B39465-62ED-4D26-9FDD-F35E6E5206A3}" sibTransId="{FB140483-1C4A-4A1B-AE16-E4C29D31DB72}"/>
    <dgm:cxn modelId="{04653FA9-A509-4013-83B0-435575A44D24}" srcId="{7AAF2CA0-7D68-452F-AF00-B5BA19026319}" destId="{49276D69-976B-4996-BBAE-C221673B062B}" srcOrd="0" destOrd="0" parTransId="{782B273D-332E-4D6A-87C6-CAFEC4539FA4}" sibTransId="{8A7609EC-3447-4488-A94C-5DFDE968B5E4}"/>
    <dgm:cxn modelId="{0D018ECE-98E2-4468-8CF7-0F12C9197CD7}" type="presOf" srcId="{49276D69-976B-4996-BBAE-C221673B062B}" destId="{1388D1B9-48A5-44A6-89E9-A61CF47B38D9}" srcOrd="0" destOrd="0" presId="urn:microsoft.com/office/officeart/2018/5/layout/IconLeafLabelList"/>
    <dgm:cxn modelId="{D1E189DF-22D0-4397-9BEA-A56541D76836}" type="presOf" srcId="{FE7BC7FE-CA32-40F0-A376-A6091AE22A39}" destId="{3B5554EF-CB79-4126-9930-EDB4FD7A80A1}" srcOrd="0" destOrd="0" presId="urn:microsoft.com/office/officeart/2018/5/layout/IconLeafLabelList"/>
    <dgm:cxn modelId="{D84EFB46-4AD8-49ED-8E45-FDAC147E73C2}" type="presParOf" srcId="{B79D91C7-F8A4-43D2-9568-F7389654DC1F}" destId="{1FA20818-6801-454A-BAF3-CB6200B7077A}" srcOrd="0" destOrd="0" presId="urn:microsoft.com/office/officeart/2018/5/layout/IconLeafLabelList"/>
    <dgm:cxn modelId="{AA395051-A98E-4A12-BE93-9452BB407578}" type="presParOf" srcId="{1FA20818-6801-454A-BAF3-CB6200B7077A}" destId="{463A7F52-B322-4988-A896-9B5C0A3475F5}" srcOrd="0" destOrd="0" presId="urn:microsoft.com/office/officeart/2018/5/layout/IconLeafLabelList"/>
    <dgm:cxn modelId="{8C06AE96-D893-4A56-A674-09F63320FAAA}" type="presParOf" srcId="{1FA20818-6801-454A-BAF3-CB6200B7077A}" destId="{A4CE50B9-C32C-40BA-9213-ED9D33A2B63E}" srcOrd="1" destOrd="0" presId="urn:microsoft.com/office/officeart/2018/5/layout/IconLeafLabelList"/>
    <dgm:cxn modelId="{B55F2F91-5091-422E-B155-8DED9D3C0458}" type="presParOf" srcId="{1FA20818-6801-454A-BAF3-CB6200B7077A}" destId="{D7E4BAD7-80F5-431B-8671-E0E3B93038F2}" srcOrd="2" destOrd="0" presId="urn:microsoft.com/office/officeart/2018/5/layout/IconLeafLabelList"/>
    <dgm:cxn modelId="{A8103A5D-D955-48B3-9872-7023E8948031}" type="presParOf" srcId="{1FA20818-6801-454A-BAF3-CB6200B7077A}" destId="{1388D1B9-48A5-44A6-89E9-A61CF47B38D9}" srcOrd="3" destOrd="0" presId="urn:microsoft.com/office/officeart/2018/5/layout/IconLeafLabelList"/>
    <dgm:cxn modelId="{236673C0-4D18-4D5D-9223-C4B7E3B21F04}" type="presParOf" srcId="{B79D91C7-F8A4-43D2-9568-F7389654DC1F}" destId="{99C42F78-B7ED-4B56-BD77-08A23FE0ECA1}" srcOrd="1" destOrd="0" presId="urn:microsoft.com/office/officeart/2018/5/layout/IconLeafLabelList"/>
    <dgm:cxn modelId="{32AF0C4B-CB55-4FE9-9F87-C80A7DBD44AA}" type="presParOf" srcId="{B79D91C7-F8A4-43D2-9568-F7389654DC1F}" destId="{0B6D9E1F-0EE2-4C43-96C2-9C35A900F8BC}" srcOrd="2" destOrd="0" presId="urn:microsoft.com/office/officeart/2018/5/layout/IconLeafLabelList"/>
    <dgm:cxn modelId="{A9AC6FCC-C85A-48D9-98ED-4137915CA3B0}" type="presParOf" srcId="{0B6D9E1F-0EE2-4C43-96C2-9C35A900F8BC}" destId="{FE36945D-D86D-463E-908A-D507DF894E7C}" srcOrd="0" destOrd="0" presId="urn:microsoft.com/office/officeart/2018/5/layout/IconLeafLabelList"/>
    <dgm:cxn modelId="{B05C73F2-880B-4F5E-BB98-88D6EC4F1217}" type="presParOf" srcId="{0B6D9E1F-0EE2-4C43-96C2-9C35A900F8BC}" destId="{0A35B30A-F70B-4D9C-8B50-947B9042F9BC}" srcOrd="1" destOrd="0" presId="urn:microsoft.com/office/officeart/2018/5/layout/IconLeafLabelList"/>
    <dgm:cxn modelId="{25505C41-3BE1-468D-8FF2-831E67076DA9}" type="presParOf" srcId="{0B6D9E1F-0EE2-4C43-96C2-9C35A900F8BC}" destId="{A832F570-B567-4B8E-BA9E-2FD35BD44565}" srcOrd="2" destOrd="0" presId="urn:microsoft.com/office/officeart/2018/5/layout/IconLeafLabelList"/>
    <dgm:cxn modelId="{0D0A81D5-C771-4382-8329-27905ABB9300}" type="presParOf" srcId="{0B6D9E1F-0EE2-4C43-96C2-9C35A900F8BC}" destId="{ED74D738-5F72-4CEE-8CC6-52C9E71C9149}" srcOrd="3" destOrd="0" presId="urn:microsoft.com/office/officeart/2018/5/layout/IconLeafLabelList"/>
    <dgm:cxn modelId="{0B810543-DFD9-456D-A1FB-D6783683B421}" type="presParOf" srcId="{B79D91C7-F8A4-43D2-9568-F7389654DC1F}" destId="{D219A9A0-5832-4454-9DD1-325E17363BD7}" srcOrd="3" destOrd="0" presId="urn:microsoft.com/office/officeart/2018/5/layout/IconLeafLabelList"/>
    <dgm:cxn modelId="{25C7C3F5-21E9-47DE-8AD8-2771B4D5C8D6}" type="presParOf" srcId="{B79D91C7-F8A4-43D2-9568-F7389654DC1F}" destId="{0249A0CA-E958-4EDD-9C00-DB20BE000CCC}" srcOrd="4" destOrd="0" presId="urn:microsoft.com/office/officeart/2018/5/layout/IconLeafLabelList"/>
    <dgm:cxn modelId="{2A817461-B5CF-4FDC-AE2E-D047078BA85F}" type="presParOf" srcId="{0249A0CA-E958-4EDD-9C00-DB20BE000CCC}" destId="{A26CFD1D-7BC0-49FA-AA8E-EB9EB7D00267}" srcOrd="0" destOrd="0" presId="urn:microsoft.com/office/officeart/2018/5/layout/IconLeafLabelList"/>
    <dgm:cxn modelId="{EF3C23F6-A521-45FB-A348-5726353A627B}" type="presParOf" srcId="{0249A0CA-E958-4EDD-9C00-DB20BE000CCC}" destId="{E2D66396-29C8-4D8E-8B2C-B4604E8CC861}" srcOrd="1" destOrd="0" presId="urn:microsoft.com/office/officeart/2018/5/layout/IconLeafLabelList"/>
    <dgm:cxn modelId="{A426DB11-0D48-483F-88F3-42341A539145}" type="presParOf" srcId="{0249A0CA-E958-4EDD-9C00-DB20BE000CCC}" destId="{721F4405-7E68-4380-9C0F-4985692DECCE}" srcOrd="2" destOrd="0" presId="urn:microsoft.com/office/officeart/2018/5/layout/IconLeafLabelList"/>
    <dgm:cxn modelId="{53142533-C856-4C97-AD0B-669610F67592}" type="presParOf" srcId="{0249A0CA-E958-4EDD-9C00-DB20BE000CCC}" destId="{C934AB2A-C702-4652-8A26-03CB442A56BA}" srcOrd="3" destOrd="0" presId="urn:microsoft.com/office/officeart/2018/5/layout/IconLeafLabelList"/>
    <dgm:cxn modelId="{BFA085A5-166F-4699-AB11-AED50DC0608D}" type="presParOf" srcId="{B79D91C7-F8A4-43D2-9568-F7389654DC1F}" destId="{BD0A9FCD-B963-4DDD-BA88-D35A4EB11F28}" srcOrd="5" destOrd="0" presId="urn:microsoft.com/office/officeart/2018/5/layout/IconLeafLabelList"/>
    <dgm:cxn modelId="{9FA89D82-FCF0-40A6-99C1-041304499BC5}" type="presParOf" srcId="{B79D91C7-F8A4-43D2-9568-F7389654DC1F}" destId="{562FE2CE-4E65-4C95-B576-CF27CB6E9AA9}" srcOrd="6" destOrd="0" presId="urn:microsoft.com/office/officeart/2018/5/layout/IconLeafLabelList"/>
    <dgm:cxn modelId="{9645A949-3A0B-4ECF-A778-99C4AB5F0803}" type="presParOf" srcId="{562FE2CE-4E65-4C95-B576-CF27CB6E9AA9}" destId="{E584D407-BA04-4A22-93B5-F21C5BEABC69}" srcOrd="0" destOrd="0" presId="urn:microsoft.com/office/officeart/2018/5/layout/IconLeafLabelList"/>
    <dgm:cxn modelId="{F5D31A34-909B-4953-AE30-6580037600A2}" type="presParOf" srcId="{562FE2CE-4E65-4C95-B576-CF27CB6E9AA9}" destId="{217633B2-516C-4082-897C-0CBA279DD3E2}" srcOrd="1" destOrd="0" presId="urn:microsoft.com/office/officeart/2018/5/layout/IconLeafLabelList"/>
    <dgm:cxn modelId="{119D4C9D-3B96-42F6-8652-967F610E9378}" type="presParOf" srcId="{562FE2CE-4E65-4C95-B576-CF27CB6E9AA9}" destId="{29AA0D54-88E7-48BB-B547-289AAE5DFD43}" srcOrd="2" destOrd="0" presId="urn:microsoft.com/office/officeart/2018/5/layout/IconLeafLabelList"/>
    <dgm:cxn modelId="{991F9DFA-81A6-4113-960F-D4680838B616}" type="presParOf" srcId="{562FE2CE-4E65-4C95-B576-CF27CB6E9AA9}" destId="{299A4FB0-5590-4857-93D8-BF5A0DECFAF2}" srcOrd="3" destOrd="0" presId="urn:microsoft.com/office/officeart/2018/5/layout/IconLeafLabelList"/>
    <dgm:cxn modelId="{EF8C8552-D934-422D-B60A-DDF53371F1D7}" type="presParOf" srcId="{B79D91C7-F8A4-43D2-9568-F7389654DC1F}" destId="{39B52DC7-4B7B-4FE7-AA23-6243A7F1241F}" srcOrd="7" destOrd="0" presId="urn:microsoft.com/office/officeart/2018/5/layout/IconLeafLabelList"/>
    <dgm:cxn modelId="{517F72FB-9464-4159-B7EB-1F897B6BED87}" type="presParOf" srcId="{B79D91C7-F8A4-43D2-9568-F7389654DC1F}" destId="{78175AAD-C20C-48F7-AFEC-CB4CE508B014}" srcOrd="8" destOrd="0" presId="urn:microsoft.com/office/officeart/2018/5/layout/IconLeafLabelList"/>
    <dgm:cxn modelId="{531D76E1-3976-483D-BE68-D073E80B5081}" type="presParOf" srcId="{78175AAD-C20C-48F7-AFEC-CB4CE508B014}" destId="{1F3DCFE7-5E2D-4DFD-8003-83B631E9F9E5}" srcOrd="0" destOrd="0" presId="urn:microsoft.com/office/officeart/2018/5/layout/IconLeafLabelList"/>
    <dgm:cxn modelId="{CA4B752A-0449-4CCC-86C0-B29E3CF70450}" type="presParOf" srcId="{78175AAD-C20C-48F7-AFEC-CB4CE508B014}" destId="{CE5D0B7A-66A6-46DD-9D3E-08F1C4EFB683}" srcOrd="1" destOrd="0" presId="urn:microsoft.com/office/officeart/2018/5/layout/IconLeafLabelList"/>
    <dgm:cxn modelId="{218B2C9D-E313-43F1-9E56-4BF9AB865BD4}" type="presParOf" srcId="{78175AAD-C20C-48F7-AFEC-CB4CE508B014}" destId="{BD944664-F84F-41B8-A157-2EC8287AF8B6}" srcOrd="2" destOrd="0" presId="urn:microsoft.com/office/officeart/2018/5/layout/IconLeafLabelList"/>
    <dgm:cxn modelId="{42DD9971-638B-45CF-B079-20A455F62AE3}" type="presParOf" srcId="{78175AAD-C20C-48F7-AFEC-CB4CE508B014}" destId="{3B5554EF-CB79-4126-9930-EDB4FD7A80A1}"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A7F52-B322-4988-A896-9B5C0A3475F5}">
      <dsp:nvSpPr>
        <dsp:cNvPr id="0" name=""/>
        <dsp:cNvSpPr/>
      </dsp:nvSpPr>
      <dsp:spPr>
        <a:xfrm>
          <a:off x="1016962" y="1320393"/>
          <a:ext cx="1098000" cy="109800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CE50B9-C32C-40BA-9213-ED9D33A2B63E}">
      <dsp:nvSpPr>
        <dsp:cNvPr id="0" name=""/>
        <dsp:cNvSpPr/>
      </dsp:nvSpPr>
      <dsp:spPr>
        <a:xfrm>
          <a:off x="1250962" y="1554393"/>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388D1B9-48A5-44A6-89E9-A61CF47B38D9}">
      <dsp:nvSpPr>
        <dsp:cNvPr id="0" name=""/>
        <dsp:cNvSpPr/>
      </dsp:nvSpPr>
      <dsp:spPr>
        <a:xfrm>
          <a:off x="665962" y="276039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cs-CZ" sz="1400" kern="1200" dirty="0"/>
            <a:t>Receptivní funkce (výběr, udržení, třídění a integrace informací)</a:t>
          </a:r>
          <a:endParaRPr lang="en-US" sz="1400" kern="1200" dirty="0"/>
        </a:p>
      </dsp:txBody>
      <dsp:txXfrm>
        <a:off x="665962" y="2760393"/>
        <a:ext cx="1800000" cy="720000"/>
      </dsp:txXfrm>
    </dsp:sp>
    <dsp:sp modelId="{FE36945D-D86D-463E-908A-D507DF894E7C}">
      <dsp:nvSpPr>
        <dsp:cNvPr id="0" name=""/>
        <dsp:cNvSpPr/>
      </dsp:nvSpPr>
      <dsp:spPr>
        <a:xfrm>
          <a:off x="3131962" y="1320393"/>
          <a:ext cx="1098000" cy="109800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35B30A-F70B-4D9C-8B50-947B9042F9BC}">
      <dsp:nvSpPr>
        <dsp:cNvPr id="0" name=""/>
        <dsp:cNvSpPr/>
      </dsp:nvSpPr>
      <dsp:spPr>
        <a:xfrm>
          <a:off x="3365962" y="1554393"/>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D74D738-5F72-4CEE-8CC6-52C9E71C9149}">
      <dsp:nvSpPr>
        <dsp:cNvPr id="0" name=""/>
        <dsp:cNvSpPr/>
      </dsp:nvSpPr>
      <dsp:spPr>
        <a:xfrm>
          <a:off x="2780962" y="276039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cs-CZ" sz="1400" kern="1200"/>
            <a:t>Paměť</a:t>
          </a:r>
          <a:endParaRPr lang="en-US" sz="1400" kern="1200"/>
        </a:p>
      </dsp:txBody>
      <dsp:txXfrm>
        <a:off x="2780962" y="2760393"/>
        <a:ext cx="1800000" cy="720000"/>
      </dsp:txXfrm>
    </dsp:sp>
    <dsp:sp modelId="{A26CFD1D-7BC0-49FA-AA8E-EB9EB7D00267}">
      <dsp:nvSpPr>
        <dsp:cNvPr id="0" name=""/>
        <dsp:cNvSpPr/>
      </dsp:nvSpPr>
      <dsp:spPr>
        <a:xfrm>
          <a:off x="5246962" y="1320393"/>
          <a:ext cx="1098000" cy="1098000"/>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D66396-29C8-4D8E-8B2C-B4604E8CC861}">
      <dsp:nvSpPr>
        <dsp:cNvPr id="0" name=""/>
        <dsp:cNvSpPr/>
      </dsp:nvSpPr>
      <dsp:spPr>
        <a:xfrm>
          <a:off x="5480962" y="1554393"/>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934AB2A-C702-4652-8A26-03CB442A56BA}">
      <dsp:nvSpPr>
        <dsp:cNvPr id="0" name=""/>
        <dsp:cNvSpPr/>
      </dsp:nvSpPr>
      <dsp:spPr>
        <a:xfrm>
          <a:off x="4895962" y="276039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cs-CZ" sz="1400" kern="1200"/>
            <a:t>Učení</a:t>
          </a:r>
          <a:endParaRPr lang="en-US" sz="1400" kern="1200"/>
        </a:p>
      </dsp:txBody>
      <dsp:txXfrm>
        <a:off x="4895962" y="2760393"/>
        <a:ext cx="1800000" cy="720000"/>
      </dsp:txXfrm>
    </dsp:sp>
    <dsp:sp modelId="{E584D407-BA04-4A22-93B5-F21C5BEABC69}">
      <dsp:nvSpPr>
        <dsp:cNvPr id="0" name=""/>
        <dsp:cNvSpPr/>
      </dsp:nvSpPr>
      <dsp:spPr>
        <a:xfrm>
          <a:off x="7361962" y="1320393"/>
          <a:ext cx="1098000" cy="1098000"/>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7633B2-516C-4082-897C-0CBA279DD3E2}">
      <dsp:nvSpPr>
        <dsp:cNvPr id="0" name=""/>
        <dsp:cNvSpPr/>
      </dsp:nvSpPr>
      <dsp:spPr>
        <a:xfrm>
          <a:off x="7595962" y="1554393"/>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99A4FB0-5590-4857-93D8-BF5A0DECFAF2}">
      <dsp:nvSpPr>
        <dsp:cNvPr id="0" name=""/>
        <dsp:cNvSpPr/>
      </dsp:nvSpPr>
      <dsp:spPr>
        <a:xfrm>
          <a:off x="7010962" y="276039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cs-CZ" sz="1400" kern="1200"/>
            <a:t>Myšlení</a:t>
          </a:r>
          <a:endParaRPr lang="en-US" sz="1400" kern="1200"/>
        </a:p>
      </dsp:txBody>
      <dsp:txXfrm>
        <a:off x="7010962" y="2760393"/>
        <a:ext cx="1800000" cy="720000"/>
      </dsp:txXfrm>
    </dsp:sp>
    <dsp:sp modelId="{1F3DCFE7-5E2D-4DFD-8003-83B631E9F9E5}">
      <dsp:nvSpPr>
        <dsp:cNvPr id="0" name=""/>
        <dsp:cNvSpPr/>
      </dsp:nvSpPr>
      <dsp:spPr>
        <a:xfrm>
          <a:off x="9476961" y="1320393"/>
          <a:ext cx="1098000" cy="1098000"/>
        </a:xfrm>
        <a:prstGeom prst="round2DiagRect">
          <a:avLst>
            <a:gd name="adj1" fmla="val 29727"/>
            <a:gd name="adj2" fmla="val 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5D0B7A-66A6-46DD-9D3E-08F1C4EFB683}">
      <dsp:nvSpPr>
        <dsp:cNvPr id="0" name=""/>
        <dsp:cNvSpPr/>
      </dsp:nvSpPr>
      <dsp:spPr>
        <a:xfrm>
          <a:off x="9710961" y="1554393"/>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B5554EF-CB79-4126-9930-EDB4FD7A80A1}">
      <dsp:nvSpPr>
        <dsp:cNvPr id="0" name=""/>
        <dsp:cNvSpPr/>
      </dsp:nvSpPr>
      <dsp:spPr>
        <a:xfrm>
          <a:off x="9125962" y="276039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cs-CZ" sz="1400" kern="1200"/>
            <a:t>Expresivní funkce</a:t>
          </a:r>
          <a:endParaRPr lang="en-US" sz="1400" kern="1200"/>
        </a:p>
      </dsp:txBody>
      <dsp:txXfrm>
        <a:off x="9125962" y="2760393"/>
        <a:ext cx="180000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dirty="0"/>
              <a:t>Click to edit Master title style</a:t>
            </a:r>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11EAACC7-3B3F-47D1-959A-EF58926E955E}" type="datetimeFigureOut">
              <a:rPr lang="en-US" smtClean="0"/>
              <a:t>10/24/2021</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190794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11EAACC7-3B3F-47D1-959A-EF58926E955E}" type="datetimeFigureOut">
              <a:rPr lang="en-US" smtClean="0"/>
              <a:t>10/24/2021</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805368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11EAACC7-3B3F-47D1-959A-EF58926E955E}" type="datetimeFigureOut">
              <a:rPr lang="en-US" smtClean="0"/>
              <a:t>10/24/2021</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846714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11EAACC7-3B3F-47D1-959A-EF58926E955E}" type="datetimeFigureOut">
              <a:rPr lang="en-US" smtClean="0"/>
              <a:t>10/24/2021</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06370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11EAACC7-3B3F-47D1-959A-EF58926E955E}" type="datetimeFigureOut">
              <a:rPr lang="en-US" smtClean="0"/>
              <a:t>10/24/2021</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227283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11EAACC7-3B3F-47D1-959A-EF58926E955E}" type="datetimeFigureOut">
              <a:rPr lang="en-US" smtClean="0"/>
              <a:t>10/24/2021</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98482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11EAACC7-3B3F-47D1-959A-EF58926E955E}" type="datetimeFigureOut">
              <a:rPr lang="en-US" smtClean="0"/>
              <a:t>10/24/2021</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92174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1EAACC7-3B3F-47D1-959A-EF58926E955E}" type="datetimeFigureOut">
              <a:rPr lang="en-US" smtClean="0"/>
              <a:t>10/24/2021</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091354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11EAACC7-3B3F-47D1-959A-EF58926E955E}" type="datetimeFigureOut">
              <a:rPr lang="en-US" smtClean="0"/>
              <a:t>10/24/2021</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774799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11EAACC7-3B3F-47D1-959A-EF58926E955E}" type="datetimeFigureOut">
              <a:rPr lang="en-US" smtClean="0"/>
              <a:t>10/24/2021</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653606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11EAACC7-3B3F-47D1-959A-EF58926E955E}" type="datetimeFigureOut">
              <a:rPr lang="en-US" smtClean="0"/>
              <a:t>10/24/2021</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699785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11EAACC7-3B3F-47D1-959A-EF58926E955E}" type="datetimeFigureOut">
              <a:rPr lang="en-US" smtClean="0"/>
              <a:t>10/24/2021</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80474899"/>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1" r:id="rId6"/>
    <p:sldLayoutId id="2147483777" r:id="rId7"/>
    <p:sldLayoutId id="2147483778" r:id="rId8"/>
    <p:sldLayoutId id="2147483779" r:id="rId9"/>
    <p:sldLayoutId id="2147483780" r:id="rId10"/>
    <p:sldLayoutId id="2147483782" r:id="rId11"/>
  </p:sldLayoutIdLst>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mailto:grossmann@mail.muni.cz" TargetMode="External"/><Relationship Id="rId1" Type="http://schemas.openxmlformats.org/officeDocument/2006/relationships/slideLayout" Target="../slideLayouts/slideLayout6.xml"/><Relationship Id="rId4" Type="http://schemas.openxmlformats.org/officeDocument/2006/relationships/image" Target="../media/image16.sv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 name="Rectangle 62">
            <a:extLst>
              <a:ext uri="{FF2B5EF4-FFF2-40B4-BE49-F238E27FC236}">
                <a16:creationId xmlns:a16="http://schemas.microsoft.com/office/drawing/2014/main" id="{82950D9A-4705-4314-961A-4F88B2CE4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B13969F2-ED52-4E5C-B3FC-01E01B8B9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2"/>
            <a:ext cx="12192000" cy="6857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71870" y="749595"/>
            <a:ext cx="5645888" cy="3902149"/>
          </a:xfrm>
        </p:spPr>
        <p:txBody>
          <a:bodyPr anchor="t">
            <a:normAutofit/>
          </a:bodyPr>
          <a:lstStyle/>
          <a:p>
            <a:pPr algn="l"/>
            <a:r>
              <a:rPr lang="cs-CZ" sz="3600" dirty="0"/>
              <a:t>Základy</a:t>
            </a:r>
            <a:br>
              <a:rPr lang="cs-CZ" sz="3600" dirty="0"/>
            </a:br>
            <a:r>
              <a:rPr lang="cs-CZ" sz="3600" dirty="0"/>
              <a:t>neuropsychologie</a:t>
            </a:r>
            <a:endParaRPr lang="en-US" sz="3600" dirty="0"/>
          </a:p>
        </p:txBody>
      </p:sp>
      <p:sp>
        <p:nvSpPr>
          <p:cNvPr id="3" name="Subtitle 2"/>
          <p:cNvSpPr>
            <a:spLocks noGrp="1"/>
          </p:cNvSpPr>
          <p:nvPr>
            <p:ph type="subTitle" idx="1"/>
          </p:nvPr>
        </p:nvSpPr>
        <p:spPr>
          <a:xfrm>
            <a:off x="871870" y="4651745"/>
            <a:ext cx="4890977" cy="999460"/>
          </a:xfrm>
        </p:spPr>
        <p:txBody>
          <a:bodyPr anchor="b">
            <a:normAutofit/>
          </a:bodyPr>
          <a:lstStyle/>
          <a:p>
            <a:pPr algn="l"/>
            <a:r>
              <a:rPr lang="cs-CZ"/>
              <a:t>Petr Grossmann</a:t>
            </a:r>
            <a:endParaRPr lang="en-US"/>
          </a:p>
        </p:txBody>
      </p:sp>
      <p:pic>
        <p:nvPicPr>
          <p:cNvPr id="20" name="Picture 3">
            <a:extLst>
              <a:ext uri="{FF2B5EF4-FFF2-40B4-BE49-F238E27FC236}">
                <a16:creationId xmlns:a16="http://schemas.microsoft.com/office/drawing/2014/main" id="{9F1118CE-EEED-4510-8EE0-CD500BE2C5E8}"/>
              </a:ext>
            </a:extLst>
          </p:cNvPr>
          <p:cNvPicPr>
            <a:picLocks noChangeAspect="1"/>
          </p:cNvPicPr>
          <p:nvPr/>
        </p:nvPicPr>
        <p:blipFill rotWithShape="1">
          <a:blip r:embed="rId2"/>
          <a:srcRect l="26339" r="202" b="-1"/>
          <a:stretch/>
        </p:blipFill>
        <p:spPr>
          <a:xfrm>
            <a:off x="5879804" y="-6350"/>
            <a:ext cx="6312196" cy="6874330"/>
          </a:xfrm>
          <a:custGeom>
            <a:avLst/>
            <a:gdLst/>
            <a:ahLst/>
            <a:cxnLst/>
            <a:rect l="l" t="t" r="r" b="b"/>
            <a:pathLst>
              <a:path w="6312196" h="6874330">
                <a:moveTo>
                  <a:pt x="2047193" y="0"/>
                </a:moveTo>
                <a:lnTo>
                  <a:pt x="6312196" y="0"/>
                </a:lnTo>
                <a:lnTo>
                  <a:pt x="6312196" y="6874330"/>
                </a:lnTo>
                <a:lnTo>
                  <a:pt x="0" y="6874330"/>
                </a:lnTo>
                <a:close/>
              </a:path>
            </a:pathLst>
          </a:custGeom>
        </p:spPr>
      </p:pic>
      <p:cxnSp>
        <p:nvCxnSpPr>
          <p:cNvPr id="84" name="Straight Connector 66">
            <a:extLst>
              <a:ext uri="{FF2B5EF4-FFF2-40B4-BE49-F238E27FC236}">
                <a16:creationId xmlns:a16="http://schemas.microsoft.com/office/drawing/2014/main" id="{13AC671C-E66F-43C5-A66A-C477339DD2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634715" y="0"/>
            <a:ext cx="914401"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632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81775E6C-9FE7-4AE4-ABE7-2568D95DE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6F1D8699-067D-4768-9F87-3E302B3797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9E903C1-83FF-47E4-AEF1-A916C7A49FCA}"/>
              </a:ext>
            </a:extLst>
          </p:cNvPr>
          <p:cNvSpPr>
            <a:spLocks noGrp="1"/>
          </p:cNvSpPr>
          <p:nvPr>
            <p:ph type="title"/>
          </p:nvPr>
        </p:nvSpPr>
        <p:spPr>
          <a:xfrm>
            <a:off x="1129553" y="533401"/>
            <a:ext cx="8695167" cy="1677894"/>
          </a:xfrm>
        </p:spPr>
        <p:txBody>
          <a:bodyPr>
            <a:normAutofit/>
          </a:bodyPr>
          <a:lstStyle/>
          <a:p>
            <a:r>
              <a:rPr lang="cs-CZ"/>
              <a:t>Paměť</a:t>
            </a:r>
          </a:p>
        </p:txBody>
      </p:sp>
      <p:cxnSp>
        <p:nvCxnSpPr>
          <p:cNvPr id="7" name="Straight Connector 11">
            <a:extLst>
              <a:ext uri="{FF2B5EF4-FFF2-40B4-BE49-F238E27FC236}">
                <a16:creationId xmlns:a16="http://schemas.microsoft.com/office/drawing/2014/main" id="{E8A66062-E0FE-4EE7-9840-EC05B87ACF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4358640" cy="5334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49D99787-03E1-40E3-936A-FF45CF0C30AA}"/>
              </a:ext>
            </a:extLst>
          </p:cNvPr>
          <p:cNvSpPr>
            <a:spLocks noGrp="1"/>
          </p:cNvSpPr>
          <p:nvPr>
            <p:ph idx="1"/>
          </p:nvPr>
        </p:nvSpPr>
        <p:spPr>
          <a:xfrm>
            <a:off x="1129554" y="2211294"/>
            <a:ext cx="9299688" cy="3869766"/>
          </a:xfrm>
        </p:spPr>
        <p:txBody>
          <a:bodyPr vert="horz" lIns="91440" tIns="45720" rIns="91440" bIns="45720" rtlCol="0" anchor="ctr">
            <a:normAutofit/>
          </a:bodyPr>
          <a:lstStyle/>
          <a:p>
            <a:pPr>
              <a:lnSpc>
                <a:spcPct val="90000"/>
              </a:lnSpc>
              <a:spcBef>
                <a:spcPts val="1200"/>
              </a:spcBef>
            </a:pPr>
            <a:r>
              <a:rPr lang="cs-CZ" sz="1900">
                <a:ea typeface="+mn-lt"/>
                <a:cs typeface="+mn-lt"/>
              </a:rPr>
              <a:t>Schopnost zaznamenat, uložit a později nalézt informaci</a:t>
            </a:r>
            <a:endParaRPr lang="en-US" sz="1900">
              <a:ea typeface="+mn-lt"/>
              <a:cs typeface="+mn-lt"/>
            </a:endParaRPr>
          </a:p>
          <a:p>
            <a:pPr>
              <a:lnSpc>
                <a:spcPct val="90000"/>
              </a:lnSpc>
              <a:spcBef>
                <a:spcPts val="1200"/>
              </a:spcBef>
            </a:pPr>
            <a:r>
              <a:rPr lang="cs-CZ" sz="1900">
                <a:ea typeface="+mn-lt"/>
                <a:cs typeface="+mn-lt"/>
              </a:rPr>
              <a:t>Paměť je funkcí celého mozku, některé struktury jsou však významnější, jejich poškození vede k poruchám paměti</a:t>
            </a:r>
            <a:endParaRPr lang="en-US" sz="1900">
              <a:ea typeface="+mn-lt"/>
              <a:cs typeface="+mn-lt"/>
            </a:endParaRPr>
          </a:p>
          <a:p>
            <a:pPr>
              <a:lnSpc>
                <a:spcPct val="90000"/>
              </a:lnSpc>
              <a:spcBef>
                <a:spcPts val="1200"/>
              </a:spcBef>
            </a:pPr>
            <a:r>
              <a:rPr lang="cs-CZ" sz="1900">
                <a:ea typeface="+mn-lt"/>
                <a:cs typeface="+mn-lt"/>
              </a:rPr>
              <a:t>Limbický systém (Papezuv okruh – význam emocí v paměťových procesech)</a:t>
            </a:r>
            <a:endParaRPr lang="en-US" sz="1900">
              <a:ea typeface="+mn-lt"/>
              <a:cs typeface="+mn-lt"/>
            </a:endParaRPr>
          </a:p>
          <a:p>
            <a:pPr>
              <a:lnSpc>
                <a:spcPct val="90000"/>
              </a:lnSpc>
              <a:spcBef>
                <a:spcPts val="1200"/>
              </a:spcBef>
            </a:pPr>
            <a:endParaRPr lang="cs-CZ" sz="1900">
              <a:ea typeface="+mn-lt"/>
              <a:cs typeface="+mn-lt"/>
            </a:endParaRPr>
          </a:p>
          <a:p>
            <a:pPr>
              <a:lnSpc>
                <a:spcPct val="90000"/>
              </a:lnSpc>
              <a:spcBef>
                <a:spcPts val="1200"/>
              </a:spcBef>
            </a:pPr>
            <a:r>
              <a:rPr lang="cs-CZ" sz="1900">
                <a:ea typeface="+mn-lt"/>
                <a:cs typeface="+mn-lt"/>
              </a:rPr>
              <a:t>Podle analyzátorů: zraková, sluchová, hmatová, čichová…</a:t>
            </a:r>
            <a:endParaRPr lang="en-US" sz="1900">
              <a:ea typeface="+mn-lt"/>
              <a:cs typeface="+mn-lt"/>
            </a:endParaRPr>
          </a:p>
          <a:p>
            <a:pPr>
              <a:lnSpc>
                <a:spcPct val="90000"/>
              </a:lnSpc>
              <a:spcBef>
                <a:spcPts val="1200"/>
              </a:spcBef>
            </a:pPr>
            <a:r>
              <a:rPr lang="cs-CZ" sz="1900">
                <a:ea typeface="+mn-lt"/>
                <a:cs typeface="+mn-lt"/>
              </a:rPr>
              <a:t>Podle doby uchování záznamu: krátkodobá, střednědobá, dlouhodobá</a:t>
            </a:r>
            <a:endParaRPr lang="en-US" sz="1900">
              <a:ea typeface="+mn-lt"/>
              <a:cs typeface="+mn-lt"/>
            </a:endParaRPr>
          </a:p>
          <a:p>
            <a:pPr>
              <a:lnSpc>
                <a:spcPct val="90000"/>
              </a:lnSpc>
              <a:spcBef>
                <a:spcPts val="1200"/>
              </a:spcBef>
            </a:pPr>
            <a:r>
              <a:rPr lang="cs-CZ" sz="1900">
                <a:ea typeface="+mn-lt"/>
                <a:cs typeface="+mn-lt"/>
              </a:rPr>
              <a:t>Paměť deklarativní (explicitní) – složka sémantická (kdo, co) a epizodická (kdy, kde)</a:t>
            </a:r>
            <a:endParaRPr lang="en-US" sz="1900">
              <a:ea typeface="+mn-lt"/>
              <a:cs typeface="+mn-lt"/>
            </a:endParaRPr>
          </a:p>
          <a:p>
            <a:pPr>
              <a:lnSpc>
                <a:spcPct val="90000"/>
              </a:lnSpc>
              <a:spcBef>
                <a:spcPts val="1200"/>
              </a:spcBef>
            </a:pPr>
            <a:r>
              <a:rPr lang="cs-CZ" sz="1900">
                <a:ea typeface="+mn-lt"/>
                <a:cs typeface="+mn-lt"/>
              </a:rPr>
              <a:t>Paměť nedeklarativní (implicitní) – nelze snadno verbalizovat, dovednost, jak zacházet s deklarativním materiálem</a:t>
            </a:r>
            <a:endParaRPr lang="en-US" sz="1900">
              <a:ea typeface="+mn-lt"/>
              <a:cs typeface="+mn-lt"/>
            </a:endParaRPr>
          </a:p>
          <a:p>
            <a:pPr>
              <a:lnSpc>
                <a:spcPct val="90000"/>
              </a:lnSpc>
            </a:pPr>
            <a:endParaRPr lang="cs-CZ" sz="1900"/>
          </a:p>
        </p:txBody>
      </p:sp>
      <p:cxnSp>
        <p:nvCxnSpPr>
          <p:cNvPr id="14" name="Straight Connector 13">
            <a:extLst>
              <a:ext uri="{FF2B5EF4-FFF2-40B4-BE49-F238E27FC236}">
                <a16:creationId xmlns:a16="http://schemas.microsoft.com/office/drawing/2014/main" id="{7A364443-B44B-44C9-B8C4-AED23CB621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10633"/>
            <a:ext cx="1398104" cy="445055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3087726-EFA7-48B6-8527-80902BB5587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0282519" y="-10633"/>
            <a:ext cx="1909481" cy="505477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84CA14D-52DC-4F3C-A1CE-235B99A179A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502400" y="0"/>
            <a:ext cx="5689600" cy="163342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3B4C179-2540-4304-9C9C-2AAAA53EFD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718313"/>
            <a:ext cx="5357757" cy="115032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5950BAB-F521-4A52-A263-D105789771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779565" y="6033977"/>
            <a:ext cx="3412435" cy="834656"/>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1179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40">
            <a:extLst>
              <a:ext uri="{FF2B5EF4-FFF2-40B4-BE49-F238E27FC236}">
                <a16:creationId xmlns:a16="http://schemas.microsoft.com/office/drawing/2014/main" id="{D6309531-94CD-4CF6-AACE-80EC085E0F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17">
            <a:extLst>
              <a:ext uri="{FF2B5EF4-FFF2-40B4-BE49-F238E27FC236}">
                <a16:creationId xmlns:a16="http://schemas.microsoft.com/office/drawing/2014/main" id="{2A64B1C7-3727-42A1-8F42-1D0D1F6E2573}"/>
              </a:ext>
            </a:extLst>
          </p:cNvPr>
          <p:cNvPicPr>
            <a:picLocks noChangeAspect="1"/>
          </p:cNvPicPr>
          <p:nvPr/>
        </p:nvPicPr>
        <p:blipFill rotWithShape="1">
          <a:blip r:embed="rId2"/>
          <a:srcRect l="32904" r="18873" b="2"/>
          <a:stretch/>
        </p:blipFill>
        <p:spPr>
          <a:xfrm>
            <a:off x="20" y="-7444"/>
            <a:ext cx="4966427" cy="6874330"/>
          </a:xfrm>
          <a:custGeom>
            <a:avLst/>
            <a:gdLst/>
            <a:ahLst/>
            <a:cxnLst/>
            <a:rect l="l" t="t" r="r" b="b"/>
            <a:pathLst>
              <a:path w="4966447" h="6874330">
                <a:moveTo>
                  <a:pt x="0" y="0"/>
                </a:moveTo>
                <a:lnTo>
                  <a:pt x="4966447" y="0"/>
                </a:lnTo>
                <a:lnTo>
                  <a:pt x="3355712" y="6874330"/>
                </a:lnTo>
                <a:lnTo>
                  <a:pt x="0" y="6874330"/>
                </a:lnTo>
                <a:close/>
              </a:path>
            </a:pathLst>
          </a:custGeom>
        </p:spPr>
      </p:pic>
      <p:sp>
        <p:nvSpPr>
          <p:cNvPr id="3" name="Zástupný obsah 2">
            <a:extLst>
              <a:ext uri="{FF2B5EF4-FFF2-40B4-BE49-F238E27FC236}">
                <a16:creationId xmlns:a16="http://schemas.microsoft.com/office/drawing/2014/main" id="{EDBD7768-9A48-4D60-8200-42840DAD7104}"/>
              </a:ext>
            </a:extLst>
          </p:cNvPr>
          <p:cNvSpPr>
            <a:spLocks noGrp="1"/>
          </p:cNvSpPr>
          <p:nvPr>
            <p:ph idx="1"/>
          </p:nvPr>
        </p:nvSpPr>
        <p:spPr>
          <a:xfrm>
            <a:off x="5146158" y="833167"/>
            <a:ext cx="6238687" cy="5491432"/>
          </a:xfrm>
        </p:spPr>
        <p:txBody>
          <a:bodyPr vert="horz" lIns="91440" tIns="45720" rIns="91440" bIns="45720" rtlCol="0" anchor="t">
            <a:noAutofit/>
          </a:bodyPr>
          <a:lstStyle/>
          <a:p>
            <a:pPr>
              <a:lnSpc>
                <a:spcPct val="90000"/>
              </a:lnSpc>
              <a:spcBef>
                <a:spcPts val="1200"/>
              </a:spcBef>
            </a:pPr>
            <a:r>
              <a:rPr lang="cs-CZ" sz="1800">
                <a:ea typeface="+mn-lt"/>
                <a:cs typeface="+mn-lt"/>
              </a:rPr>
              <a:t>Ultrakrátkodobá – zlomky sekund – souvisí s pozorností a senzorickým vnímáním</a:t>
            </a:r>
            <a:endParaRPr lang="en-US" sz="1800">
              <a:ea typeface="+mn-lt"/>
              <a:cs typeface="+mn-lt"/>
            </a:endParaRPr>
          </a:p>
          <a:p>
            <a:pPr>
              <a:lnSpc>
                <a:spcPct val="90000"/>
              </a:lnSpc>
              <a:spcBef>
                <a:spcPts val="1200"/>
              </a:spcBef>
            </a:pPr>
            <a:r>
              <a:rPr lang="cs-CZ" sz="1800">
                <a:ea typeface="+mn-lt"/>
                <a:cs typeface="+mn-lt"/>
              </a:rPr>
              <a:t>Krátkodobá paměť – 30-90s – reverberační okruhy – dočasné zapojení neuronových sítí, po nichž vzruch krouží</a:t>
            </a:r>
            <a:endParaRPr lang="en-US" sz="1800">
              <a:ea typeface="+mn-lt"/>
              <a:cs typeface="+mn-lt"/>
            </a:endParaRPr>
          </a:p>
          <a:p>
            <a:pPr>
              <a:lnSpc>
                <a:spcPct val="90000"/>
              </a:lnSpc>
              <a:spcBef>
                <a:spcPts val="1200"/>
              </a:spcBef>
            </a:pPr>
            <a:r>
              <a:rPr lang="cs-CZ" sz="1800">
                <a:ea typeface="+mn-lt"/>
                <a:cs typeface="+mn-lt"/>
              </a:rPr>
              <a:t>Střednědobá paměť – zajišťuje převod z krátkodobé do dlouhodobé</a:t>
            </a:r>
            <a:endParaRPr lang="en-US" sz="1800">
              <a:ea typeface="+mn-lt"/>
              <a:cs typeface="+mn-lt"/>
            </a:endParaRPr>
          </a:p>
          <a:p>
            <a:pPr>
              <a:lnSpc>
                <a:spcPct val="90000"/>
              </a:lnSpc>
              <a:spcBef>
                <a:spcPts val="1200"/>
              </a:spcBef>
            </a:pPr>
            <a:r>
              <a:rPr lang="cs-CZ" sz="1800">
                <a:ea typeface="+mn-lt"/>
                <a:cs typeface="+mn-lt"/>
              </a:rPr>
              <a:t>Dlouhodobá paměť – mikroanatomická přestavba, recentní a trvalá paměť</a:t>
            </a:r>
            <a:endParaRPr lang="en-US" sz="1800">
              <a:ea typeface="+mn-lt"/>
              <a:cs typeface="+mn-lt"/>
            </a:endParaRPr>
          </a:p>
          <a:p>
            <a:pPr>
              <a:lnSpc>
                <a:spcPct val="90000"/>
              </a:lnSpc>
              <a:spcBef>
                <a:spcPts val="1200"/>
              </a:spcBef>
            </a:pPr>
            <a:endParaRPr lang="cs-CZ" sz="1800" dirty="0">
              <a:ea typeface="+mn-lt"/>
              <a:cs typeface="+mn-lt"/>
            </a:endParaRPr>
          </a:p>
          <a:p>
            <a:pPr>
              <a:lnSpc>
                <a:spcPct val="90000"/>
              </a:lnSpc>
              <a:spcBef>
                <a:spcPts val="1200"/>
              </a:spcBef>
            </a:pPr>
            <a:r>
              <a:rPr lang="cs-CZ" sz="1800">
                <a:ea typeface="+mn-lt"/>
                <a:cs typeface="+mn-lt"/>
              </a:rPr>
              <a:t>Paměť pracovní </a:t>
            </a:r>
            <a:endParaRPr lang="en-US" sz="1800">
              <a:ea typeface="+mn-lt"/>
              <a:cs typeface="+mn-lt"/>
            </a:endParaRPr>
          </a:p>
          <a:p>
            <a:pPr>
              <a:lnSpc>
                <a:spcPct val="90000"/>
              </a:lnSpc>
              <a:spcBef>
                <a:spcPts val="1200"/>
              </a:spcBef>
            </a:pPr>
            <a:r>
              <a:rPr lang="cs-CZ" sz="1800">
                <a:ea typeface="+mn-lt"/>
                <a:cs typeface="+mn-lt"/>
              </a:rPr>
              <a:t>Paměť referenční</a:t>
            </a:r>
            <a:endParaRPr lang="en-US" sz="1800">
              <a:ea typeface="+mn-lt"/>
              <a:cs typeface="+mn-lt"/>
            </a:endParaRPr>
          </a:p>
          <a:p>
            <a:pPr>
              <a:lnSpc>
                <a:spcPct val="90000"/>
              </a:lnSpc>
              <a:spcBef>
                <a:spcPts val="1200"/>
              </a:spcBef>
            </a:pPr>
            <a:endParaRPr lang="cs-CZ" sz="1800" dirty="0">
              <a:ea typeface="+mn-lt"/>
              <a:cs typeface="+mn-lt"/>
            </a:endParaRPr>
          </a:p>
          <a:p>
            <a:pPr>
              <a:lnSpc>
                <a:spcPct val="90000"/>
              </a:lnSpc>
              <a:spcBef>
                <a:spcPts val="1200"/>
              </a:spcBef>
            </a:pPr>
            <a:r>
              <a:rPr lang="cs-CZ" sz="1800">
                <a:ea typeface="+mn-lt"/>
                <a:cs typeface="+mn-lt"/>
              </a:rPr>
              <a:t>Retence – množství materiálu zachyceného v paměti</a:t>
            </a:r>
            <a:endParaRPr lang="en-US" sz="1800">
              <a:ea typeface="+mn-lt"/>
              <a:cs typeface="+mn-lt"/>
            </a:endParaRPr>
          </a:p>
          <a:p>
            <a:pPr>
              <a:lnSpc>
                <a:spcPct val="90000"/>
              </a:lnSpc>
              <a:spcBef>
                <a:spcPts val="1200"/>
              </a:spcBef>
            </a:pPr>
            <a:r>
              <a:rPr lang="cs-CZ" sz="1800">
                <a:ea typeface="+mn-lt"/>
                <a:cs typeface="+mn-lt"/>
              </a:rPr>
              <a:t>Výbavování – proces vyhledávání a přesunu explicitních informací do vědomí</a:t>
            </a:r>
            <a:endParaRPr lang="en-US" sz="1800">
              <a:ea typeface="+mn-lt"/>
              <a:cs typeface="+mn-lt"/>
            </a:endParaRPr>
          </a:p>
          <a:p>
            <a:pPr>
              <a:lnSpc>
                <a:spcPct val="90000"/>
              </a:lnSpc>
              <a:spcBef>
                <a:spcPts val="1200"/>
              </a:spcBef>
            </a:pPr>
            <a:r>
              <a:rPr lang="cs-CZ" sz="1800">
                <a:ea typeface="+mn-lt"/>
                <a:cs typeface="+mn-lt"/>
              </a:rPr>
              <a:t>Výbavnost – míra přístupnosti k informacím v pamětí na podkladě informací přítomných ve vědomí</a:t>
            </a:r>
            <a:endParaRPr lang="en-US" sz="1800">
              <a:ea typeface="+mn-lt"/>
              <a:cs typeface="+mn-lt"/>
            </a:endParaRPr>
          </a:p>
          <a:p>
            <a:pPr>
              <a:lnSpc>
                <a:spcPct val="90000"/>
              </a:lnSpc>
              <a:spcBef>
                <a:spcPts val="1200"/>
              </a:spcBef>
            </a:pPr>
            <a:endParaRPr lang="cs-CZ" sz="1800" dirty="0">
              <a:ea typeface="+mn-lt"/>
              <a:cs typeface="+mn-lt"/>
            </a:endParaRPr>
          </a:p>
          <a:p>
            <a:pPr>
              <a:lnSpc>
                <a:spcPct val="90000"/>
              </a:lnSpc>
              <a:spcBef>
                <a:spcPts val="1200"/>
              </a:spcBef>
            </a:pPr>
            <a:endParaRPr lang="cs-CZ" sz="1800" dirty="0">
              <a:ea typeface="+mn-lt"/>
              <a:cs typeface="+mn-lt"/>
            </a:endParaRPr>
          </a:p>
          <a:p>
            <a:pPr>
              <a:lnSpc>
                <a:spcPct val="90000"/>
              </a:lnSpc>
            </a:pPr>
            <a:endParaRPr lang="cs-CZ" sz="1300"/>
          </a:p>
        </p:txBody>
      </p:sp>
      <p:cxnSp>
        <p:nvCxnSpPr>
          <p:cNvPr id="40" name="Straight Connector 42">
            <a:extLst>
              <a:ext uri="{FF2B5EF4-FFF2-40B4-BE49-F238E27FC236}">
                <a16:creationId xmlns:a16="http://schemas.microsoft.com/office/drawing/2014/main" id="{F75BF611-D2A5-4454-8C47-95B0BC4228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627455" y="-19394"/>
            <a:ext cx="806149" cy="6877392"/>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3266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7">
            <a:extLst>
              <a:ext uri="{FF2B5EF4-FFF2-40B4-BE49-F238E27FC236}">
                <a16:creationId xmlns:a16="http://schemas.microsoft.com/office/drawing/2014/main" id="{81775E6C-9FE7-4AE4-ABE7-2568D95DE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6F1D8699-067D-4768-9F87-3E302B3797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99B0743C-FF98-4667-AA3C-F10DE542AFC6}"/>
              </a:ext>
            </a:extLst>
          </p:cNvPr>
          <p:cNvSpPr>
            <a:spLocks noGrp="1"/>
          </p:cNvSpPr>
          <p:nvPr>
            <p:ph type="title"/>
          </p:nvPr>
        </p:nvSpPr>
        <p:spPr>
          <a:xfrm>
            <a:off x="1129553" y="533401"/>
            <a:ext cx="8695167" cy="1677894"/>
          </a:xfrm>
        </p:spPr>
        <p:txBody>
          <a:bodyPr>
            <a:normAutofit/>
          </a:bodyPr>
          <a:lstStyle/>
          <a:p>
            <a:r>
              <a:rPr lang="cs-CZ"/>
              <a:t>Poruchy paměti</a:t>
            </a:r>
          </a:p>
        </p:txBody>
      </p:sp>
      <p:cxnSp>
        <p:nvCxnSpPr>
          <p:cNvPr id="15" name="Straight Connector 11">
            <a:extLst>
              <a:ext uri="{FF2B5EF4-FFF2-40B4-BE49-F238E27FC236}">
                <a16:creationId xmlns:a16="http://schemas.microsoft.com/office/drawing/2014/main" id="{E8A66062-E0FE-4EE7-9840-EC05B87ACF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4358640" cy="5334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272DC2D1-11C7-4DB3-84D5-79C40764EB45}"/>
              </a:ext>
            </a:extLst>
          </p:cNvPr>
          <p:cNvSpPr>
            <a:spLocks noGrp="1"/>
          </p:cNvSpPr>
          <p:nvPr>
            <p:ph idx="1"/>
          </p:nvPr>
        </p:nvSpPr>
        <p:spPr>
          <a:xfrm>
            <a:off x="1129554" y="2211294"/>
            <a:ext cx="9299688" cy="3869766"/>
          </a:xfrm>
        </p:spPr>
        <p:txBody>
          <a:bodyPr vert="horz" lIns="91440" tIns="45720" rIns="91440" bIns="45720" rtlCol="0" anchor="ctr">
            <a:normAutofit/>
          </a:bodyPr>
          <a:lstStyle/>
          <a:p>
            <a:pPr>
              <a:lnSpc>
                <a:spcPct val="90000"/>
              </a:lnSpc>
              <a:spcBef>
                <a:spcPts val="1200"/>
              </a:spcBef>
            </a:pPr>
            <a:r>
              <a:rPr lang="cs-CZ" sz="2200">
                <a:ea typeface="+mn-lt"/>
                <a:cs typeface="+mn-lt"/>
              </a:rPr>
              <a:t>Anterográdní amnézie zahrnuje poruchu epizodické paměti na události, odehrávající se po proběhlém mozkovém postižení. Jako retrográdní amnézii pak můžeme označit ztrátu epizodické paměti na dobu před danou událostí. Retrográdní amnézie často disproporčně více postihuje události nedávné ve srovnání se vzdálenější minulostí. Tato nerovnováha bývá označována jako Ribotův gradient</a:t>
            </a:r>
            <a:endParaRPr lang="en-US" sz="2200">
              <a:ea typeface="+mn-lt"/>
              <a:cs typeface="+mn-lt"/>
            </a:endParaRPr>
          </a:p>
          <a:p>
            <a:pPr>
              <a:lnSpc>
                <a:spcPct val="90000"/>
              </a:lnSpc>
              <a:spcBef>
                <a:spcPts val="1200"/>
              </a:spcBef>
            </a:pPr>
            <a:r>
              <a:rPr lang="cs-CZ" sz="2200">
                <a:ea typeface="+mn-lt"/>
                <a:cs typeface="+mn-lt"/>
              </a:rPr>
              <a:t>Porucha anterográdní epizodické paměti je nejčastější ze všech amnézií</a:t>
            </a:r>
            <a:endParaRPr lang="en-US" sz="2200">
              <a:ea typeface="+mn-lt"/>
              <a:cs typeface="+mn-lt"/>
            </a:endParaRPr>
          </a:p>
          <a:p>
            <a:pPr>
              <a:lnSpc>
                <a:spcPct val="90000"/>
              </a:lnSpc>
              <a:spcBef>
                <a:spcPts val="1200"/>
              </a:spcBef>
            </a:pPr>
            <a:r>
              <a:rPr lang="cs-CZ" sz="2200">
                <a:ea typeface="+mn-lt"/>
                <a:cs typeface="+mn-lt"/>
              </a:rPr>
              <a:t>Retrográdní paměť bývá postižena vzácněji, většinou v kontextu pokročilé anterográdní amnézie, přičemž respektuje </a:t>
            </a:r>
            <a:r>
              <a:rPr lang="cs-CZ" sz="2200" b="1">
                <a:ea typeface="+mn-lt"/>
                <a:cs typeface="+mn-lt"/>
              </a:rPr>
              <a:t>Ribotovo pravidlo </a:t>
            </a:r>
            <a:r>
              <a:rPr lang="cs-CZ" sz="2200">
                <a:ea typeface="+mn-lt"/>
                <a:cs typeface="+mn-lt"/>
              </a:rPr>
              <a:t>(více zachovány vzpomínky na vzdálenější dobu v minulosti).</a:t>
            </a:r>
            <a:endParaRPr lang="en-US" sz="2200">
              <a:ea typeface="+mn-lt"/>
              <a:cs typeface="+mn-lt"/>
            </a:endParaRPr>
          </a:p>
          <a:p>
            <a:pPr>
              <a:lnSpc>
                <a:spcPct val="90000"/>
              </a:lnSpc>
              <a:spcBef>
                <a:spcPts val="1200"/>
              </a:spcBef>
            </a:pPr>
            <a:r>
              <a:rPr lang="cs-CZ" sz="2200">
                <a:ea typeface="+mn-lt"/>
                <a:cs typeface="+mn-lt"/>
              </a:rPr>
              <a:t>Alkoholická okénka (palimpsesty) – ostrůvkovitá a bloková</a:t>
            </a:r>
            <a:endParaRPr lang="en-US" sz="2200">
              <a:ea typeface="+mn-lt"/>
              <a:cs typeface="+mn-lt"/>
            </a:endParaRPr>
          </a:p>
          <a:p>
            <a:pPr>
              <a:lnSpc>
                <a:spcPct val="90000"/>
              </a:lnSpc>
              <a:spcBef>
                <a:spcPts val="1200"/>
              </a:spcBef>
            </a:pPr>
            <a:endParaRPr lang="cs-CZ" sz="2200">
              <a:ea typeface="+mn-lt"/>
              <a:cs typeface="+mn-lt"/>
            </a:endParaRPr>
          </a:p>
          <a:p>
            <a:pPr>
              <a:lnSpc>
                <a:spcPct val="90000"/>
              </a:lnSpc>
            </a:pPr>
            <a:endParaRPr lang="cs-CZ" sz="2200"/>
          </a:p>
        </p:txBody>
      </p:sp>
      <p:cxnSp>
        <p:nvCxnSpPr>
          <p:cNvPr id="17" name="Straight Connector 13">
            <a:extLst>
              <a:ext uri="{FF2B5EF4-FFF2-40B4-BE49-F238E27FC236}">
                <a16:creationId xmlns:a16="http://schemas.microsoft.com/office/drawing/2014/main" id="{7A364443-B44B-44C9-B8C4-AED23CB621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10633"/>
            <a:ext cx="1398104" cy="445055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5">
            <a:extLst>
              <a:ext uri="{FF2B5EF4-FFF2-40B4-BE49-F238E27FC236}">
                <a16:creationId xmlns:a16="http://schemas.microsoft.com/office/drawing/2014/main" id="{B3087726-EFA7-48B6-8527-80902BB5587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0282519" y="-10633"/>
            <a:ext cx="1909481" cy="505477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17">
            <a:extLst>
              <a:ext uri="{FF2B5EF4-FFF2-40B4-BE49-F238E27FC236}">
                <a16:creationId xmlns:a16="http://schemas.microsoft.com/office/drawing/2014/main" id="{384CA14D-52DC-4F3C-A1CE-235B99A179A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502400" y="0"/>
            <a:ext cx="5689600" cy="163342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19">
            <a:extLst>
              <a:ext uri="{FF2B5EF4-FFF2-40B4-BE49-F238E27FC236}">
                <a16:creationId xmlns:a16="http://schemas.microsoft.com/office/drawing/2014/main" id="{A3B4C179-2540-4304-9C9C-2AAAA53EFD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718313"/>
            <a:ext cx="5357757" cy="115032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1">
            <a:extLst>
              <a:ext uri="{FF2B5EF4-FFF2-40B4-BE49-F238E27FC236}">
                <a16:creationId xmlns:a16="http://schemas.microsoft.com/office/drawing/2014/main" id="{C5950BAB-F521-4A52-A263-D105789771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779565" y="6033977"/>
            <a:ext cx="3412435" cy="834656"/>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6337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B2BAECB-35E2-4DD9-8B8C-22D215DD0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95F95F9-0FB7-4F27-9581-CC928D444A15}"/>
              </a:ext>
            </a:extLst>
          </p:cNvPr>
          <p:cNvPicPr>
            <a:picLocks noChangeAspect="1"/>
          </p:cNvPicPr>
          <p:nvPr/>
        </p:nvPicPr>
        <p:blipFill rotWithShape="1">
          <a:blip r:embed="rId2"/>
          <a:srcRect l="50294" r="-5" b="-5"/>
          <a:stretch/>
        </p:blipFill>
        <p:spPr>
          <a:xfrm>
            <a:off x="6938682" y="10"/>
            <a:ext cx="5253320" cy="6857990"/>
          </a:xfrm>
          <a:custGeom>
            <a:avLst/>
            <a:gdLst/>
            <a:ahLst/>
            <a:cxnLst/>
            <a:rect l="l" t="t" r="r" b="b"/>
            <a:pathLst>
              <a:path w="5253320" h="6858000">
                <a:moveTo>
                  <a:pt x="722088" y="0"/>
                </a:moveTo>
                <a:lnTo>
                  <a:pt x="5253320" y="0"/>
                </a:lnTo>
                <a:lnTo>
                  <a:pt x="5253320" y="6858000"/>
                </a:lnTo>
                <a:lnTo>
                  <a:pt x="0" y="6858000"/>
                </a:lnTo>
                <a:close/>
              </a:path>
            </a:pathLst>
          </a:custGeom>
        </p:spPr>
      </p:pic>
      <p:sp>
        <p:nvSpPr>
          <p:cNvPr id="2" name="Nadpis 1">
            <a:extLst>
              <a:ext uri="{FF2B5EF4-FFF2-40B4-BE49-F238E27FC236}">
                <a16:creationId xmlns:a16="http://schemas.microsoft.com/office/drawing/2014/main" id="{CBF69E9B-4678-4C27-B03A-0AEB745FF9CB}"/>
              </a:ext>
            </a:extLst>
          </p:cNvPr>
          <p:cNvSpPr>
            <a:spLocks noGrp="1"/>
          </p:cNvSpPr>
          <p:nvPr>
            <p:ph type="title"/>
          </p:nvPr>
        </p:nvSpPr>
        <p:spPr>
          <a:xfrm>
            <a:off x="1104901" y="467834"/>
            <a:ext cx="6132605" cy="1738422"/>
          </a:xfrm>
        </p:spPr>
        <p:txBody>
          <a:bodyPr>
            <a:normAutofit/>
          </a:bodyPr>
          <a:lstStyle/>
          <a:p>
            <a:r>
              <a:rPr lang="cs-CZ"/>
              <a:t>Psychologická metodologie</a:t>
            </a:r>
          </a:p>
        </p:txBody>
      </p:sp>
      <p:cxnSp>
        <p:nvCxnSpPr>
          <p:cNvPr id="11" name="Straight Connector 10">
            <a:extLst>
              <a:ext uri="{FF2B5EF4-FFF2-40B4-BE49-F238E27FC236}">
                <a16:creationId xmlns:a16="http://schemas.microsoft.com/office/drawing/2014/main" id="{13AC671C-E66F-43C5-A66A-C477339DD2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5528235" y="0"/>
            <a:ext cx="6663765" cy="99209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223DD18D-1434-47C4-BBDF-E5582C1AB927}"/>
              </a:ext>
            </a:extLst>
          </p:cNvPr>
          <p:cNvSpPr>
            <a:spLocks noGrp="1"/>
          </p:cNvSpPr>
          <p:nvPr>
            <p:ph idx="1"/>
          </p:nvPr>
        </p:nvSpPr>
        <p:spPr>
          <a:xfrm>
            <a:off x="1104902" y="2206255"/>
            <a:ext cx="5487146" cy="4118345"/>
          </a:xfrm>
        </p:spPr>
        <p:txBody>
          <a:bodyPr vert="horz" lIns="91440" tIns="45720" rIns="91440" bIns="45720" rtlCol="0" anchor="t">
            <a:normAutofit lnSpcReduction="10000"/>
          </a:bodyPr>
          <a:lstStyle/>
          <a:p>
            <a:pPr>
              <a:lnSpc>
                <a:spcPct val="90000"/>
              </a:lnSpc>
            </a:pPr>
            <a:r>
              <a:rPr lang="cs-CZ" sz="2200"/>
              <a:t>Výběr diagnostické metody</a:t>
            </a:r>
          </a:p>
          <a:p>
            <a:pPr>
              <a:lnSpc>
                <a:spcPct val="90000"/>
              </a:lnSpc>
            </a:pPr>
            <a:r>
              <a:rPr lang="cs-CZ" sz="2200"/>
              <a:t>Standardizované testy, adekvátní normy pro danou populaci</a:t>
            </a:r>
          </a:p>
          <a:p>
            <a:pPr>
              <a:lnSpc>
                <a:spcPct val="90000"/>
              </a:lnSpc>
            </a:pPr>
            <a:r>
              <a:rPr lang="cs-CZ" sz="2200"/>
              <a:t>Re-testová realiabilita  - problém efektu učení, delší doba mezi testy snižuje míru efektu učení</a:t>
            </a:r>
          </a:p>
          <a:p>
            <a:pPr>
              <a:lnSpc>
                <a:spcPct val="90000"/>
              </a:lnSpc>
            </a:pPr>
            <a:r>
              <a:rPr lang="cs-CZ" sz="2200"/>
              <a:t>Některé z běžně užívaných testů</a:t>
            </a:r>
          </a:p>
          <a:p>
            <a:pPr lvl="1">
              <a:lnSpc>
                <a:spcPct val="90000"/>
              </a:lnSpc>
            </a:pPr>
            <a:r>
              <a:rPr lang="cs-CZ" sz="1800"/>
              <a:t>WEIS-R</a:t>
            </a:r>
          </a:p>
          <a:p>
            <a:pPr lvl="1">
              <a:lnSpc>
                <a:spcPct val="90000"/>
              </a:lnSpc>
            </a:pPr>
            <a:r>
              <a:rPr lang="cs-CZ" sz="1800"/>
              <a:t>WEIS-III</a:t>
            </a:r>
          </a:p>
          <a:p>
            <a:pPr lvl="1">
              <a:lnSpc>
                <a:spcPct val="90000"/>
              </a:lnSpc>
            </a:pPr>
            <a:r>
              <a:rPr lang="cs-CZ" sz="1800"/>
              <a:t>MMSE, MoCa (Nasreddin)</a:t>
            </a:r>
          </a:p>
          <a:p>
            <a:pPr lvl="1">
              <a:lnSpc>
                <a:spcPct val="90000"/>
              </a:lnSpc>
            </a:pPr>
            <a:r>
              <a:rPr lang="cs-CZ" sz="1800"/>
              <a:t>Test cesty A, B</a:t>
            </a:r>
          </a:p>
          <a:p>
            <a:pPr lvl="1">
              <a:lnSpc>
                <a:spcPct val="90000"/>
              </a:lnSpc>
            </a:pPr>
            <a:r>
              <a:rPr lang="cs-CZ" sz="1800"/>
              <a:t>Test koncentrace pozornosti</a:t>
            </a:r>
            <a:endParaRPr lang="cs-CZ" sz="1800" dirty="0"/>
          </a:p>
          <a:p>
            <a:pPr lvl="1">
              <a:lnSpc>
                <a:spcPct val="90000"/>
              </a:lnSpc>
            </a:pPr>
            <a:r>
              <a:rPr lang="cs-CZ" sz="1800"/>
              <a:t>Hanoiské věže, Londýnské věže</a:t>
            </a:r>
            <a:endParaRPr lang="cs-CZ" sz="1800" dirty="0"/>
          </a:p>
          <a:p>
            <a:pPr lvl="1">
              <a:lnSpc>
                <a:spcPct val="90000"/>
              </a:lnSpc>
            </a:pPr>
            <a:endParaRPr lang="cs-CZ" sz="1800" dirty="0"/>
          </a:p>
        </p:txBody>
      </p:sp>
    </p:spTree>
    <p:extLst>
      <p:ext uri="{BB962C8B-B14F-4D97-AF65-F5344CB8AC3E}">
        <p14:creationId xmlns:p14="http://schemas.microsoft.com/office/powerpoint/2010/main" val="3290635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4436E0F2-A64B-471E-93C0-8DFE08CC57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C1E3AB1-2A8C-4607-9FAE-D8BDB280FE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6D66059-832F-40B6-A35F-F56C8F38A1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515E2ED-7EA9-448D-83FA-54C3DF9723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0595356-EABD-4767-AC9D-EA21FF115E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8CD9F06-9628-469C-B788-A894E3E0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550A431-0B61-421B-B4B7-24C0CFF0F9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useBgFill="1">
        <p:nvSpPr>
          <p:cNvPr id="23" name="Rectangle 22">
            <a:extLst>
              <a:ext uri="{FF2B5EF4-FFF2-40B4-BE49-F238E27FC236}">
                <a16:creationId xmlns:a16="http://schemas.microsoft.com/office/drawing/2014/main" id="{EA3B6404-C37D-4FE3-8124-9FC5ECE562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ED61EC8C-9F54-4671-8E82-4AE6101D6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966"/>
            <a:ext cx="8831898" cy="6915241"/>
          </a:xfrm>
          <a:custGeom>
            <a:avLst/>
            <a:gdLst>
              <a:gd name="connsiteX0" fmla="*/ 0 w 4584879"/>
              <a:gd name="connsiteY0" fmla="*/ 0 h 6863976"/>
              <a:gd name="connsiteX1" fmla="*/ 4584879 w 4584879"/>
              <a:gd name="connsiteY1" fmla="*/ 0 h 6863976"/>
              <a:gd name="connsiteX2" fmla="*/ 2493114 w 4584879"/>
              <a:gd name="connsiteY2" fmla="*/ 6863976 h 6863976"/>
              <a:gd name="connsiteX3" fmla="*/ 0 w 4584879"/>
              <a:gd name="connsiteY3" fmla="*/ 6863976 h 6863976"/>
              <a:gd name="connsiteX0" fmla="*/ 0 w 4584879"/>
              <a:gd name="connsiteY0" fmla="*/ 0 h 6863976"/>
              <a:gd name="connsiteX1" fmla="*/ 4584879 w 4584879"/>
              <a:gd name="connsiteY1" fmla="*/ 0 h 6863976"/>
              <a:gd name="connsiteX2" fmla="*/ 3352617 w 4584879"/>
              <a:gd name="connsiteY2" fmla="*/ 6863976 h 6863976"/>
              <a:gd name="connsiteX3" fmla="*/ 0 w 4584879"/>
              <a:gd name="connsiteY3" fmla="*/ 6863976 h 6863976"/>
              <a:gd name="connsiteX4" fmla="*/ 0 w 4584879"/>
              <a:gd name="connsiteY4" fmla="*/ 0 h 6863976"/>
              <a:gd name="connsiteX0" fmla="*/ 0 w 4388125"/>
              <a:gd name="connsiteY0" fmla="*/ 0 h 6863976"/>
              <a:gd name="connsiteX1" fmla="*/ 4388125 w 4388125"/>
              <a:gd name="connsiteY1" fmla="*/ 0 h 6863976"/>
              <a:gd name="connsiteX2" fmla="*/ 3352617 w 4388125"/>
              <a:gd name="connsiteY2" fmla="*/ 6863976 h 6863976"/>
              <a:gd name="connsiteX3" fmla="*/ 0 w 4388125"/>
              <a:gd name="connsiteY3" fmla="*/ 6863976 h 6863976"/>
              <a:gd name="connsiteX4" fmla="*/ 0 w 4388125"/>
              <a:gd name="connsiteY4" fmla="*/ 0 h 6863976"/>
              <a:gd name="connsiteX0" fmla="*/ 0 w 4175838"/>
              <a:gd name="connsiteY0" fmla="*/ 0 h 6863976"/>
              <a:gd name="connsiteX1" fmla="*/ 4175838 w 4175838"/>
              <a:gd name="connsiteY1" fmla="*/ 0 h 6863976"/>
              <a:gd name="connsiteX2" fmla="*/ 3352617 w 4175838"/>
              <a:gd name="connsiteY2" fmla="*/ 6863976 h 6863976"/>
              <a:gd name="connsiteX3" fmla="*/ 0 w 4175838"/>
              <a:gd name="connsiteY3" fmla="*/ 6863976 h 6863976"/>
              <a:gd name="connsiteX4" fmla="*/ 0 w 4175838"/>
              <a:gd name="connsiteY4" fmla="*/ 0 h 68639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75838" h="6863976">
                <a:moveTo>
                  <a:pt x="0" y="0"/>
                </a:moveTo>
                <a:lnTo>
                  <a:pt x="4175838" y="0"/>
                </a:lnTo>
                <a:lnTo>
                  <a:pt x="3352617" y="6863976"/>
                </a:lnTo>
                <a:lnTo>
                  <a:pt x="0" y="6863976"/>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7ED9160C-0D36-4684-97AC-0EE993CA6939}"/>
              </a:ext>
            </a:extLst>
          </p:cNvPr>
          <p:cNvSpPr>
            <a:spLocks noGrp="1"/>
          </p:cNvSpPr>
          <p:nvPr>
            <p:ph type="title"/>
          </p:nvPr>
        </p:nvSpPr>
        <p:spPr>
          <a:xfrm>
            <a:off x="1104900" y="921432"/>
            <a:ext cx="6468558" cy="3452289"/>
          </a:xfrm>
        </p:spPr>
        <p:txBody>
          <a:bodyPr vert="horz" lIns="91440" tIns="45720" rIns="91440" bIns="45720" rtlCol="0" anchor="b">
            <a:normAutofit/>
          </a:bodyPr>
          <a:lstStyle/>
          <a:p>
            <a:endParaRPr lang="en-US" sz="3100"/>
          </a:p>
          <a:p>
            <a:endParaRPr lang="en-US" sz="3100"/>
          </a:p>
          <a:p>
            <a:r>
              <a:rPr lang="en-US" sz="3100"/>
              <a:t>Kontakt pro dotazy nebo individuální konzultace: </a:t>
            </a:r>
            <a:r>
              <a:rPr lang="en-US" sz="3100">
                <a:hlinkClick r:id="rId2"/>
              </a:rPr>
              <a:t>grossmann@mail.muni.cz</a:t>
            </a:r>
            <a:endParaRPr lang="en-US" sz="3100"/>
          </a:p>
        </p:txBody>
      </p:sp>
      <p:cxnSp>
        <p:nvCxnSpPr>
          <p:cNvPr id="27" name="Straight Connector 26">
            <a:extLst>
              <a:ext uri="{FF2B5EF4-FFF2-40B4-BE49-F238E27FC236}">
                <a16:creationId xmlns:a16="http://schemas.microsoft.com/office/drawing/2014/main" id="{8557940A-71CE-48E1-BD71-2BEF15613C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15263" y="0"/>
            <a:ext cx="214342" cy="685501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6" name="Graphic 5" descr="E-mail">
            <a:extLst>
              <a:ext uri="{FF2B5EF4-FFF2-40B4-BE49-F238E27FC236}">
                <a16:creationId xmlns:a16="http://schemas.microsoft.com/office/drawing/2014/main" id="{9CB2466E-2677-421E-BE7B-8FD288C0AFC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78358" y="1938879"/>
            <a:ext cx="2980242" cy="2980242"/>
          </a:xfrm>
          <a:prstGeom prst="rect">
            <a:avLst/>
          </a:prstGeom>
        </p:spPr>
      </p:pic>
    </p:spTree>
    <p:extLst>
      <p:ext uri="{BB962C8B-B14F-4D97-AF65-F5344CB8AC3E}">
        <p14:creationId xmlns:p14="http://schemas.microsoft.com/office/powerpoint/2010/main" val="419819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E105210-61FE-4E9D-9076-A5618FDA8D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D30908F1-D2F2-4D61-81F9-591EE07F3CF8}"/>
              </a:ext>
            </a:extLst>
          </p:cNvPr>
          <p:cNvSpPr>
            <a:spLocks noGrp="1"/>
          </p:cNvSpPr>
          <p:nvPr>
            <p:ph type="title"/>
          </p:nvPr>
        </p:nvSpPr>
        <p:spPr>
          <a:xfrm>
            <a:off x="1143001" y="533401"/>
            <a:ext cx="6008914" cy="990600"/>
          </a:xfrm>
        </p:spPr>
        <p:txBody>
          <a:bodyPr>
            <a:normAutofit/>
          </a:bodyPr>
          <a:lstStyle/>
          <a:p>
            <a:r>
              <a:rPr lang="cs-CZ" dirty="0"/>
              <a:t>definice</a:t>
            </a:r>
          </a:p>
        </p:txBody>
      </p:sp>
      <p:sp>
        <p:nvSpPr>
          <p:cNvPr id="3" name="Zástupný obsah 2">
            <a:extLst>
              <a:ext uri="{FF2B5EF4-FFF2-40B4-BE49-F238E27FC236}">
                <a16:creationId xmlns:a16="http://schemas.microsoft.com/office/drawing/2014/main" id="{EEE5ABED-9EB2-4E18-A7BF-3A13B202FDC4}"/>
              </a:ext>
            </a:extLst>
          </p:cNvPr>
          <p:cNvSpPr>
            <a:spLocks noGrp="1"/>
          </p:cNvSpPr>
          <p:nvPr>
            <p:ph idx="1"/>
          </p:nvPr>
        </p:nvSpPr>
        <p:spPr>
          <a:xfrm>
            <a:off x="257175" y="1524002"/>
            <a:ext cx="7534275" cy="4686298"/>
          </a:xfrm>
        </p:spPr>
        <p:txBody>
          <a:bodyPr>
            <a:normAutofit/>
          </a:bodyPr>
          <a:lstStyle/>
          <a:p>
            <a:pPr marL="0" indent="0">
              <a:lnSpc>
                <a:spcPct val="90000"/>
              </a:lnSpc>
              <a:buNone/>
            </a:pPr>
            <a:r>
              <a:rPr lang="cs-CZ" sz="2000" dirty="0"/>
              <a:t>Neuropsychologie je obor na pomezí přírodních a humanitních věd​</a:t>
            </a:r>
          </a:p>
          <a:p>
            <a:pPr marL="0" indent="0">
              <a:lnSpc>
                <a:spcPct val="90000"/>
              </a:lnSpc>
              <a:buNone/>
            </a:pPr>
            <a:r>
              <a:rPr lang="cs-CZ" sz="2000" dirty="0"/>
              <a:t>Počátky tohoto oboru se datují zhruba do začátků 60. let​</a:t>
            </a:r>
          </a:p>
          <a:p>
            <a:pPr marL="0" indent="0">
              <a:lnSpc>
                <a:spcPct val="90000"/>
              </a:lnSpc>
              <a:buNone/>
            </a:pPr>
            <a:r>
              <a:rPr lang="cs-CZ" sz="2000" dirty="0"/>
              <a:t>Zkoumá vztah mezi mozkem a chováním, resp. vztah neurofyziologických procesů a procesu psychologických.​</a:t>
            </a:r>
          </a:p>
          <a:p>
            <a:pPr marL="0" indent="0">
              <a:lnSpc>
                <a:spcPct val="90000"/>
              </a:lnSpc>
              <a:buNone/>
            </a:pPr>
            <a:endParaRPr lang="cs-CZ" sz="2000" dirty="0"/>
          </a:p>
          <a:p>
            <a:pPr marL="0" indent="0">
              <a:lnSpc>
                <a:spcPct val="90000"/>
              </a:lnSpc>
              <a:buNone/>
            </a:pPr>
            <a:r>
              <a:rPr lang="cs-CZ" sz="2000" dirty="0"/>
              <a:t>A. R. </a:t>
            </a:r>
            <a:r>
              <a:rPr lang="cs-CZ" sz="2000" dirty="0" err="1"/>
              <a:t>Lurija</a:t>
            </a:r>
            <a:r>
              <a:rPr lang="cs-CZ" sz="2000" dirty="0"/>
              <a:t> - " nauka o mozkových základech psychické činnosti člověka, vytvářenou za použití nových psychologických metod topické diagnostiky lokálních poškození mozku"​</a:t>
            </a:r>
          </a:p>
          <a:p>
            <a:pPr marL="0" indent="0">
              <a:lnSpc>
                <a:spcPct val="90000"/>
              </a:lnSpc>
              <a:buNone/>
            </a:pPr>
            <a:endParaRPr lang="cs-CZ" sz="2000" dirty="0"/>
          </a:p>
          <a:p>
            <a:pPr marL="0" indent="0">
              <a:lnSpc>
                <a:spcPct val="90000"/>
              </a:lnSpc>
              <a:buNone/>
            </a:pPr>
            <a:r>
              <a:rPr lang="cs-CZ" sz="2000" dirty="0"/>
              <a:t>Klinická neuropsychologie se vedle normálních funkcí CNS zabývá zejména jeho poškozením a vlivu poškození na funkci.</a:t>
            </a:r>
          </a:p>
        </p:txBody>
      </p:sp>
      <p:cxnSp>
        <p:nvCxnSpPr>
          <p:cNvPr id="11" name="Straight Connector 10">
            <a:extLst>
              <a:ext uri="{FF2B5EF4-FFF2-40B4-BE49-F238E27FC236}">
                <a16:creationId xmlns:a16="http://schemas.microsoft.com/office/drawing/2014/main" id="{8C1DF613-CD5C-4D37-9F6C-843AFBBBDEF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197929"/>
            <a:ext cx="2875207" cy="1660072"/>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CB56F5D-A737-4E56-BCDD-0F992B89C80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6033977"/>
            <a:ext cx="7151914" cy="82402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9DE4D42A-A885-49B8-9AF3-8D8BD7AC157B}"/>
              </a:ext>
            </a:extLst>
          </p:cNvPr>
          <p:cNvPicPr>
            <a:picLocks noChangeAspect="1"/>
          </p:cNvPicPr>
          <p:nvPr/>
        </p:nvPicPr>
        <p:blipFill rotWithShape="1">
          <a:blip r:embed="rId2"/>
          <a:srcRect l="51623" r="2136"/>
          <a:stretch/>
        </p:blipFill>
        <p:spPr>
          <a:xfrm>
            <a:off x="7963785" y="10"/>
            <a:ext cx="4228215" cy="6857990"/>
          </a:xfrm>
          <a:prstGeom prst="rect">
            <a:avLst/>
          </a:prstGeom>
        </p:spPr>
      </p:pic>
    </p:spTree>
    <p:extLst>
      <p:ext uri="{BB962C8B-B14F-4D97-AF65-F5344CB8AC3E}">
        <p14:creationId xmlns:p14="http://schemas.microsoft.com/office/powerpoint/2010/main" val="709446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FC750412-5337-4416-AA9E-43C5025B97E7}"/>
              </a:ext>
            </a:extLst>
          </p:cNvPr>
          <p:cNvSpPr>
            <a:spLocks noGrp="1"/>
          </p:cNvSpPr>
          <p:nvPr>
            <p:ph type="title"/>
          </p:nvPr>
        </p:nvSpPr>
        <p:spPr>
          <a:xfrm>
            <a:off x="342900" y="675167"/>
            <a:ext cx="2662948" cy="1631751"/>
          </a:xfrm>
        </p:spPr>
        <p:txBody>
          <a:bodyPr anchor="t">
            <a:normAutofit/>
          </a:bodyPr>
          <a:lstStyle/>
          <a:p>
            <a:r>
              <a:rPr lang="cs-CZ" sz="1400" dirty="0"/>
              <a:t>Cíle klinické neuropsychologického vyšetření</a:t>
            </a:r>
          </a:p>
        </p:txBody>
      </p:sp>
      <p:cxnSp>
        <p:nvCxnSpPr>
          <p:cNvPr id="1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5A99D957-769B-42AA-B689-69BFB95955F6}"/>
              </a:ext>
            </a:extLst>
          </p:cNvPr>
          <p:cNvSpPr>
            <a:spLocks noGrp="1"/>
          </p:cNvSpPr>
          <p:nvPr>
            <p:ph idx="1"/>
          </p:nvPr>
        </p:nvSpPr>
        <p:spPr>
          <a:xfrm>
            <a:off x="3900792" y="533400"/>
            <a:ext cx="7286018" cy="5791199"/>
          </a:xfrm>
        </p:spPr>
        <p:txBody>
          <a:bodyPr anchor="ctr">
            <a:normAutofit fontScale="77500" lnSpcReduction="20000"/>
          </a:bodyPr>
          <a:lstStyle/>
          <a:p>
            <a:r>
              <a:rPr lang="cs-CZ" sz="3200" dirty="0"/>
              <a:t>Určit, zda jsou známky poškození mozku</a:t>
            </a:r>
          </a:p>
          <a:p>
            <a:r>
              <a:rPr lang="cs-CZ" sz="3200" dirty="0"/>
              <a:t>Jak změny vypadají</a:t>
            </a:r>
          </a:p>
          <a:p>
            <a:endParaRPr lang="cs-CZ" sz="3200" dirty="0"/>
          </a:p>
          <a:p>
            <a:r>
              <a:rPr lang="cs-CZ" sz="3200" dirty="0"/>
              <a:t>Posouzení pacienta s známou lézí</a:t>
            </a:r>
          </a:p>
          <a:p>
            <a:r>
              <a:rPr lang="cs-CZ" sz="3200" dirty="0"/>
              <a:t>Vyšetření pacienta s podezřením</a:t>
            </a:r>
          </a:p>
          <a:p>
            <a:r>
              <a:rPr lang="cs-CZ" sz="3200" dirty="0"/>
              <a:t>Zhodnocení úzdravy</a:t>
            </a:r>
          </a:p>
          <a:p>
            <a:endParaRPr lang="cs-CZ" sz="3200" dirty="0"/>
          </a:p>
          <a:p>
            <a:r>
              <a:rPr lang="cs-CZ" sz="3200" dirty="0"/>
              <a:t>Diferenciální diagnostika</a:t>
            </a:r>
          </a:p>
          <a:p>
            <a:endParaRPr lang="cs-CZ" sz="3200" dirty="0"/>
          </a:p>
          <a:p>
            <a:r>
              <a:rPr lang="cs-CZ" sz="3200" dirty="0"/>
              <a:t>Zjišťujeme: </a:t>
            </a:r>
          </a:p>
          <a:p>
            <a:pPr marL="514350" indent="-514350">
              <a:buAutoNum type="arabicPeriod"/>
            </a:pPr>
            <a:r>
              <a:rPr lang="cs-CZ" sz="3200" dirty="0"/>
              <a:t>Samotnou poruchu (intelekt, paměť…)</a:t>
            </a:r>
          </a:p>
          <a:p>
            <a:pPr marL="514350" indent="-514350">
              <a:buAutoNum type="arabicPeriod"/>
            </a:pPr>
            <a:r>
              <a:rPr lang="cs-CZ" sz="3200" dirty="0"/>
              <a:t>Schopnost fungovat samostatně (</a:t>
            </a:r>
            <a:r>
              <a:rPr lang="cs-CZ" sz="3200" dirty="0" err="1"/>
              <a:t>aptabilita</a:t>
            </a:r>
            <a:r>
              <a:rPr lang="cs-CZ" sz="3200" dirty="0"/>
              <a:t>)</a:t>
            </a:r>
          </a:p>
          <a:p>
            <a:pPr marL="514350" indent="-514350">
              <a:buAutoNum type="arabicPeriod"/>
            </a:pPr>
            <a:r>
              <a:rPr lang="cs-CZ" sz="3200" dirty="0"/>
              <a:t>Vliv poškození na fungování ve společnosti (handicap)</a:t>
            </a:r>
          </a:p>
          <a:p>
            <a:endParaRPr lang="cs-CZ" sz="3200" dirty="0"/>
          </a:p>
        </p:txBody>
      </p:sp>
    </p:spTree>
    <p:extLst>
      <p:ext uri="{BB962C8B-B14F-4D97-AF65-F5344CB8AC3E}">
        <p14:creationId xmlns:p14="http://schemas.microsoft.com/office/powerpoint/2010/main" val="2095844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CA3474-5C11-4F3C-80D0-6835C04DDDCC}"/>
              </a:ext>
            </a:extLst>
          </p:cNvPr>
          <p:cNvSpPr>
            <a:spLocks noGrp="1"/>
          </p:cNvSpPr>
          <p:nvPr>
            <p:ph type="title"/>
          </p:nvPr>
        </p:nvSpPr>
        <p:spPr/>
        <p:txBody>
          <a:bodyPr/>
          <a:lstStyle/>
          <a:p>
            <a:r>
              <a:rPr lang="cs-CZ" dirty="0"/>
              <a:t>Poruchy motoriky</a:t>
            </a:r>
          </a:p>
        </p:txBody>
      </p:sp>
      <p:sp>
        <p:nvSpPr>
          <p:cNvPr id="3" name="Zástupný obsah 2">
            <a:extLst>
              <a:ext uri="{FF2B5EF4-FFF2-40B4-BE49-F238E27FC236}">
                <a16:creationId xmlns:a16="http://schemas.microsoft.com/office/drawing/2014/main" id="{3BD1FFDF-3B25-47E9-922B-45EBED4D7283}"/>
              </a:ext>
            </a:extLst>
          </p:cNvPr>
          <p:cNvSpPr>
            <a:spLocks noGrp="1"/>
          </p:cNvSpPr>
          <p:nvPr>
            <p:ph idx="1"/>
          </p:nvPr>
        </p:nvSpPr>
        <p:spPr>
          <a:xfrm>
            <a:off x="1143000" y="1809751"/>
            <a:ext cx="9906000" cy="4619624"/>
          </a:xfrm>
        </p:spPr>
        <p:txBody>
          <a:bodyPr>
            <a:normAutofit/>
          </a:bodyPr>
          <a:lstStyle/>
          <a:p>
            <a:r>
              <a:rPr lang="cs-CZ" dirty="0"/>
              <a:t>Apraxie – člověk není schopen vykonávat obvyklé pohyby, i když systémy, které pohyb zajišťují nejsou poškozeny</a:t>
            </a:r>
          </a:p>
          <a:p>
            <a:r>
              <a:rPr lang="cs-CZ" dirty="0"/>
              <a:t>Ideomotorická apraxie – porucha myšlení, sekvence gest jako např. pokřižování, neschopen provést na výzvu</a:t>
            </a:r>
          </a:p>
          <a:p>
            <a:r>
              <a:rPr lang="cs-CZ" dirty="0" err="1"/>
              <a:t>Ideatorní</a:t>
            </a:r>
            <a:r>
              <a:rPr lang="cs-CZ" dirty="0"/>
              <a:t> apraxie – u atrofií (M. Alzheimer) např. není schopen zapálit svíčku, </a:t>
            </a:r>
            <a:r>
              <a:rPr lang="cs-CZ" dirty="0" err="1"/>
              <a:t>poruchá</a:t>
            </a:r>
            <a:r>
              <a:rPr lang="cs-CZ" dirty="0"/>
              <a:t> plánovaní gest a pohybů.</a:t>
            </a:r>
          </a:p>
          <a:p>
            <a:r>
              <a:rPr lang="cs-CZ" dirty="0"/>
              <a:t>Konstrukční apraxie – </a:t>
            </a:r>
            <a:r>
              <a:rPr lang="cs-CZ" dirty="0" err="1"/>
              <a:t>Kohsovy</a:t>
            </a:r>
            <a:r>
              <a:rPr lang="cs-CZ" dirty="0"/>
              <a:t> kostky, kostky ve </a:t>
            </a:r>
            <a:r>
              <a:rPr lang="cs-CZ" dirty="0" err="1"/>
              <a:t>Wechslerově</a:t>
            </a:r>
            <a:r>
              <a:rPr lang="cs-CZ" dirty="0"/>
              <a:t> testu</a:t>
            </a:r>
          </a:p>
          <a:p>
            <a:r>
              <a:rPr lang="cs-CZ" dirty="0"/>
              <a:t>Specifické apraxie</a:t>
            </a:r>
          </a:p>
          <a:p>
            <a:r>
              <a:rPr lang="cs-CZ" dirty="0"/>
              <a:t>Řečová apraxie</a:t>
            </a:r>
          </a:p>
          <a:p>
            <a:r>
              <a:rPr lang="cs-CZ" dirty="0"/>
              <a:t>Subkortikální apraxie</a:t>
            </a:r>
          </a:p>
        </p:txBody>
      </p:sp>
    </p:spTree>
    <p:extLst>
      <p:ext uri="{BB962C8B-B14F-4D97-AF65-F5344CB8AC3E}">
        <p14:creationId xmlns:p14="http://schemas.microsoft.com/office/powerpoint/2010/main" val="3332581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36">
            <a:extLst>
              <a:ext uri="{FF2B5EF4-FFF2-40B4-BE49-F238E27FC236}">
                <a16:creationId xmlns:a16="http://schemas.microsoft.com/office/drawing/2014/main" id="{03F1FC93-1440-4B98-BEA3-8750A1949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11AD152E-F7CA-421E-B778-B84B9D5CAA3C}"/>
              </a:ext>
            </a:extLst>
          </p:cNvPr>
          <p:cNvSpPr>
            <a:spLocks noGrp="1"/>
          </p:cNvSpPr>
          <p:nvPr>
            <p:ph type="title"/>
          </p:nvPr>
        </p:nvSpPr>
        <p:spPr>
          <a:xfrm>
            <a:off x="821318" y="418913"/>
            <a:ext cx="8256978" cy="1004704"/>
          </a:xfrm>
        </p:spPr>
        <p:txBody>
          <a:bodyPr>
            <a:normAutofit/>
          </a:bodyPr>
          <a:lstStyle/>
          <a:p>
            <a:r>
              <a:rPr lang="cs-CZ" sz="4000"/>
              <a:t>KOgnice</a:t>
            </a:r>
          </a:p>
        </p:txBody>
      </p:sp>
      <p:cxnSp>
        <p:nvCxnSpPr>
          <p:cNvPr id="46" name="Straight Connector 38">
            <a:extLst>
              <a:ext uri="{FF2B5EF4-FFF2-40B4-BE49-F238E27FC236}">
                <a16:creationId xmlns:a16="http://schemas.microsoft.com/office/drawing/2014/main" id="{EE8097BD-3640-487B-BBD8-EE139DA0A6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340570" y="0"/>
            <a:ext cx="5851430" cy="185798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0">
            <a:extLst>
              <a:ext uri="{FF2B5EF4-FFF2-40B4-BE49-F238E27FC236}">
                <a16:creationId xmlns:a16="http://schemas.microsoft.com/office/drawing/2014/main" id="{38B72F05-10A2-4D83-96F2-5DDFC587FD9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27296" y="1006592"/>
            <a:ext cx="12246591" cy="9280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4" name="Zástupný obsah 2">
            <a:extLst>
              <a:ext uri="{FF2B5EF4-FFF2-40B4-BE49-F238E27FC236}">
                <a16:creationId xmlns:a16="http://schemas.microsoft.com/office/drawing/2014/main" id="{1BDEBF33-69F6-45F0-B8C0-EA23A2502262}"/>
              </a:ext>
            </a:extLst>
          </p:cNvPr>
          <p:cNvGraphicFramePr>
            <a:graphicFrameLocks noGrp="1"/>
          </p:cNvGraphicFramePr>
          <p:nvPr>
            <p:ph idx="1"/>
            <p:extLst>
              <p:ext uri="{D42A27DB-BD31-4B8C-83A1-F6EECF244321}">
                <p14:modId xmlns:p14="http://schemas.microsoft.com/office/powerpoint/2010/main" val="2416302284"/>
              </p:ext>
            </p:extLst>
          </p:nvPr>
        </p:nvGraphicFramePr>
        <p:xfrm>
          <a:off x="323851" y="1638301"/>
          <a:ext cx="11591924" cy="48007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5273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7">
            <a:extLst>
              <a:ext uri="{FF2B5EF4-FFF2-40B4-BE49-F238E27FC236}">
                <a16:creationId xmlns:a16="http://schemas.microsoft.com/office/drawing/2014/main" id="{81775E6C-9FE7-4AE4-ABE7-2568D95DE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8CECB99A-E2AB-482F-A307-487955310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50"/>
            <a:ext cx="5676966" cy="6869953"/>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30885" h="6869951">
                <a:moveTo>
                  <a:pt x="1754909" y="0"/>
                </a:moveTo>
                <a:lnTo>
                  <a:pt x="6430885" y="11953"/>
                </a:lnTo>
                <a:lnTo>
                  <a:pt x="6430885" y="6869951"/>
                </a:lnTo>
                <a:lnTo>
                  <a:pt x="0" y="6869951"/>
                </a:lnTo>
                <a:lnTo>
                  <a:pt x="1754909"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3E9BB559-EEDC-4F7C-B956-E7965C617DD0}"/>
              </a:ext>
            </a:extLst>
          </p:cNvPr>
          <p:cNvSpPr>
            <a:spLocks noGrp="1"/>
          </p:cNvSpPr>
          <p:nvPr>
            <p:ph type="title"/>
          </p:nvPr>
        </p:nvSpPr>
        <p:spPr>
          <a:xfrm>
            <a:off x="883920" y="800849"/>
            <a:ext cx="4065767" cy="3510553"/>
          </a:xfrm>
        </p:spPr>
        <p:txBody>
          <a:bodyPr anchor="t">
            <a:normAutofit/>
          </a:bodyPr>
          <a:lstStyle/>
          <a:p>
            <a:r>
              <a:rPr lang="cs-CZ"/>
              <a:t>emoce</a:t>
            </a:r>
            <a:endParaRPr lang="cs-CZ" dirty="0"/>
          </a:p>
        </p:txBody>
      </p:sp>
      <p:sp>
        <p:nvSpPr>
          <p:cNvPr id="3" name="Zástupný obsah 2">
            <a:extLst>
              <a:ext uri="{FF2B5EF4-FFF2-40B4-BE49-F238E27FC236}">
                <a16:creationId xmlns:a16="http://schemas.microsoft.com/office/drawing/2014/main" id="{B31F1B19-187A-4F39-B66D-26843AC76A8F}"/>
              </a:ext>
            </a:extLst>
          </p:cNvPr>
          <p:cNvSpPr>
            <a:spLocks noGrp="1"/>
          </p:cNvSpPr>
          <p:nvPr>
            <p:ph idx="1"/>
          </p:nvPr>
        </p:nvSpPr>
        <p:spPr>
          <a:xfrm>
            <a:off x="5895753" y="533400"/>
            <a:ext cx="5458046" cy="5791200"/>
          </a:xfrm>
        </p:spPr>
        <p:txBody>
          <a:bodyPr anchor="ctr">
            <a:normAutofit/>
          </a:bodyPr>
          <a:lstStyle/>
          <a:p>
            <a:r>
              <a:rPr lang="cs-CZ"/>
              <a:t>Porucha emocí často zatěžuje víc než porucha kognice</a:t>
            </a:r>
          </a:p>
          <a:p>
            <a:r>
              <a:rPr lang="cs-CZ"/>
              <a:t>Deprese, úzkostnost, citová oploštělost, apatie, snížená sociální citlivost</a:t>
            </a:r>
          </a:p>
          <a:p>
            <a:endParaRPr lang="cs-CZ"/>
          </a:p>
          <a:p>
            <a:r>
              <a:rPr lang="cs-CZ"/>
              <a:t>Emoční labilita</a:t>
            </a:r>
          </a:p>
          <a:p>
            <a:pPr lvl="1"/>
            <a:r>
              <a:rPr lang="cs-CZ"/>
              <a:t>Emoce jsou silněji vyjádřeny, ale adekvátní</a:t>
            </a:r>
          </a:p>
          <a:p>
            <a:pPr lvl="1"/>
            <a:r>
              <a:rPr lang="cs-CZ"/>
              <a:t>Jsou zcela neadekvátní, pacient není schopen ovládat</a:t>
            </a:r>
          </a:p>
          <a:p>
            <a:pPr lvl="1"/>
            <a:r>
              <a:rPr lang="cs-CZ"/>
              <a:t>Většinou přiměřené, ale objevují se náhlé prudké emoční reakce</a:t>
            </a:r>
          </a:p>
          <a:p>
            <a:endParaRPr lang="cs-CZ" dirty="0"/>
          </a:p>
        </p:txBody>
      </p:sp>
      <p:cxnSp>
        <p:nvCxnSpPr>
          <p:cNvPr id="25" name="Straight Connector 11">
            <a:extLst>
              <a:ext uri="{FF2B5EF4-FFF2-40B4-BE49-F238E27FC236}">
                <a16:creationId xmlns:a16="http://schemas.microsoft.com/office/drawing/2014/main" id="{E8A66062-E0FE-4EE7-9840-EC05B87ACF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4541520"/>
            <a:ext cx="5895754" cy="231050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13">
            <a:extLst>
              <a:ext uri="{FF2B5EF4-FFF2-40B4-BE49-F238E27FC236}">
                <a16:creationId xmlns:a16="http://schemas.microsoft.com/office/drawing/2014/main" id="{A3B4C179-2540-4304-9C9C-2AAAA53EFD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2988236"/>
            <a:ext cx="2418079" cy="388769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103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81775E6C-9FE7-4AE4-ABE7-2568D95DE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6F1D8699-067D-4768-9F87-3E302B3797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3"/>
            <a:ext cx="12192000" cy="20089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FD88C3B9-6C97-4C5C-9092-FAF609DE688A}"/>
              </a:ext>
            </a:extLst>
          </p:cNvPr>
          <p:cNvSpPr>
            <a:spLocks noGrp="1"/>
          </p:cNvSpPr>
          <p:nvPr>
            <p:ph type="title"/>
          </p:nvPr>
        </p:nvSpPr>
        <p:spPr>
          <a:xfrm>
            <a:off x="1129552" y="584791"/>
            <a:ext cx="9932896" cy="1148665"/>
          </a:xfrm>
        </p:spPr>
        <p:txBody>
          <a:bodyPr>
            <a:normAutofit/>
          </a:bodyPr>
          <a:lstStyle/>
          <a:p>
            <a:r>
              <a:rPr lang="cs-CZ"/>
              <a:t>Exekutivní funkce</a:t>
            </a:r>
          </a:p>
        </p:txBody>
      </p:sp>
      <p:cxnSp>
        <p:nvCxnSpPr>
          <p:cNvPr id="38" name="Straight Connector 37">
            <a:extLst>
              <a:ext uri="{FF2B5EF4-FFF2-40B4-BE49-F238E27FC236}">
                <a16:creationId xmlns:a16="http://schemas.microsoft.com/office/drawing/2014/main" id="{E8A66062-E0FE-4EE7-9840-EC05B87ACF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A364443-B44B-44C9-B8C4-AED23CB621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9745" y="0"/>
            <a:ext cx="340591" cy="200955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3B4C179-2540-4304-9C9C-2AAAA53EFD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1313983"/>
            <a:ext cx="1769035" cy="69557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5950BAB-F521-4A52-A263-D105789771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1150" y="1185530"/>
            <a:ext cx="4860850" cy="82402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3087726-EFA7-48B6-8527-80902BB5587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8968704" y="14436"/>
            <a:ext cx="2147217" cy="199511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8E972B62-9819-493C-A305-2C04A2D432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94353" y="0"/>
            <a:ext cx="239059" cy="200955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30B24305-208A-4A87-9148-44CA01FD0841}"/>
              </a:ext>
            </a:extLst>
          </p:cNvPr>
          <p:cNvSpPr>
            <a:spLocks noGrp="1"/>
          </p:cNvSpPr>
          <p:nvPr>
            <p:ph idx="1"/>
          </p:nvPr>
        </p:nvSpPr>
        <p:spPr>
          <a:xfrm>
            <a:off x="1129552" y="2623302"/>
            <a:ext cx="9932896" cy="3553660"/>
          </a:xfrm>
        </p:spPr>
        <p:txBody>
          <a:bodyPr anchor="ctr">
            <a:normAutofit/>
          </a:bodyPr>
          <a:lstStyle/>
          <a:p>
            <a:pPr>
              <a:lnSpc>
                <a:spcPct val="90000"/>
              </a:lnSpc>
            </a:pPr>
            <a:r>
              <a:rPr lang="cs-CZ" sz="2000"/>
              <a:t>Komplex vyšších psychických funkcí</a:t>
            </a:r>
          </a:p>
          <a:p>
            <a:pPr>
              <a:lnSpc>
                <a:spcPct val="90000"/>
              </a:lnSpc>
            </a:pPr>
            <a:r>
              <a:rPr lang="cs-CZ" sz="2000"/>
              <a:t>Využívá dílčí kognitivní operace, zejména pracovní paměť a pozornost</a:t>
            </a:r>
          </a:p>
          <a:p>
            <a:pPr>
              <a:lnSpc>
                <a:spcPct val="90000"/>
              </a:lnSpc>
            </a:pPr>
            <a:r>
              <a:rPr lang="cs-CZ" sz="2000"/>
              <a:t>Realizace cíleného chování </a:t>
            </a:r>
          </a:p>
          <a:p>
            <a:pPr>
              <a:lnSpc>
                <a:spcPct val="90000"/>
              </a:lnSpc>
            </a:pPr>
            <a:r>
              <a:rPr lang="cs-CZ" sz="2000"/>
              <a:t>Chování ovlivňují emoce, kognice a EF</a:t>
            </a:r>
          </a:p>
          <a:p>
            <a:pPr>
              <a:lnSpc>
                <a:spcPct val="90000"/>
              </a:lnSpc>
            </a:pPr>
            <a:r>
              <a:rPr lang="cs-CZ" sz="2000"/>
              <a:t>Vývoj: do dvou let – </a:t>
            </a:r>
            <a:r>
              <a:rPr lang="cs-CZ" sz="2000" err="1"/>
              <a:t>synaptogeneze</a:t>
            </a:r>
            <a:r>
              <a:rPr lang="cs-CZ" sz="2000"/>
              <a:t> vrcholí, přechod adolescence a mladší dospělosti, involuce v </a:t>
            </a:r>
            <a:r>
              <a:rPr lang="cs-CZ" sz="2000" err="1"/>
              <a:t>seniu</a:t>
            </a:r>
            <a:r>
              <a:rPr lang="cs-CZ" sz="2000"/>
              <a:t> (vyzrává pomalu)</a:t>
            </a:r>
          </a:p>
          <a:p>
            <a:pPr>
              <a:lnSpc>
                <a:spcPct val="90000"/>
              </a:lnSpc>
            </a:pPr>
            <a:r>
              <a:rPr lang="cs-CZ" sz="2000"/>
              <a:t>Plánování, schopnost řešení problémů, vytváření hypotéz, kognitivní flexibilita, rozhodování, regulace, úsudek, schopnost využít zpětnou vazbu, </a:t>
            </a:r>
            <a:r>
              <a:rPr lang="cs-CZ" sz="2000" err="1"/>
              <a:t>sebepercepce</a:t>
            </a:r>
            <a:endParaRPr lang="cs-CZ" sz="2000"/>
          </a:p>
          <a:p>
            <a:pPr>
              <a:lnSpc>
                <a:spcPct val="90000"/>
              </a:lnSpc>
            </a:pPr>
            <a:r>
              <a:rPr lang="cs-CZ" sz="2000" err="1"/>
              <a:t>Prefrontální</a:t>
            </a:r>
            <a:r>
              <a:rPr lang="cs-CZ" sz="2000"/>
              <a:t> kůra</a:t>
            </a:r>
          </a:p>
        </p:txBody>
      </p:sp>
    </p:spTree>
    <p:extLst>
      <p:ext uri="{BB962C8B-B14F-4D97-AF65-F5344CB8AC3E}">
        <p14:creationId xmlns:p14="http://schemas.microsoft.com/office/powerpoint/2010/main" val="808065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81775E6C-9FE7-4AE4-ABE7-2568D95DE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6F1D8699-067D-4768-9F87-3E302B3797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3"/>
            <a:ext cx="12192000" cy="20089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C9838446-BE0E-4535-9654-116AD4F48BD9}"/>
              </a:ext>
            </a:extLst>
          </p:cNvPr>
          <p:cNvSpPr>
            <a:spLocks noGrp="1"/>
          </p:cNvSpPr>
          <p:nvPr>
            <p:ph type="title"/>
          </p:nvPr>
        </p:nvSpPr>
        <p:spPr>
          <a:xfrm>
            <a:off x="1129552" y="584791"/>
            <a:ext cx="9932896" cy="1148665"/>
          </a:xfrm>
        </p:spPr>
        <p:txBody>
          <a:bodyPr>
            <a:normAutofit/>
          </a:bodyPr>
          <a:lstStyle/>
          <a:p>
            <a:r>
              <a:rPr lang="cs-CZ" dirty="0"/>
              <a:t>Pozornost</a:t>
            </a:r>
          </a:p>
        </p:txBody>
      </p:sp>
      <p:cxnSp>
        <p:nvCxnSpPr>
          <p:cNvPr id="7" name="Straight Connector 11">
            <a:extLst>
              <a:ext uri="{FF2B5EF4-FFF2-40B4-BE49-F238E27FC236}">
                <a16:creationId xmlns:a16="http://schemas.microsoft.com/office/drawing/2014/main" id="{E8A66062-E0FE-4EE7-9840-EC05B87ACF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3">
            <a:extLst>
              <a:ext uri="{FF2B5EF4-FFF2-40B4-BE49-F238E27FC236}">
                <a16:creationId xmlns:a16="http://schemas.microsoft.com/office/drawing/2014/main" id="{7A364443-B44B-44C9-B8C4-AED23CB621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9745" y="0"/>
            <a:ext cx="340591" cy="200955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3B4C179-2540-4304-9C9C-2AAAA53EFD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1313983"/>
            <a:ext cx="1769035" cy="69557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5950BAB-F521-4A52-A263-D105789771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1150" y="1185530"/>
            <a:ext cx="4860850" cy="82402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3087726-EFA7-48B6-8527-80902BB5587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8968704" y="14436"/>
            <a:ext cx="2147217" cy="199511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E972B62-9819-493C-A305-2C04A2D432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94353" y="0"/>
            <a:ext cx="239059" cy="200955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E53B1DC4-98F5-4566-BFF4-A71F66460EDF}"/>
              </a:ext>
            </a:extLst>
          </p:cNvPr>
          <p:cNvSpPr>
            <a:spLocks noGrp="1"/>
          </p:cNvSpPr>
          <p:nvPr>
            <p:ph idx="1"/>
          </p:nvPr>
        </p:nvSpPr>
        <p:spPr>
          <a:xfrm>
            <a:off x="1129552" y="2623302"/>
            <a:ext cx="9932896" cy="3553660"/>
          </a:xfrm>
        </p:spPr>
        <p:txBody>
          <a:bodyPr vert="horz" lIns="91440" tIns="45720" rIns="91440" bIns="45720" rtlCol="0" anchor="ctr">
            <a:normAutofit/>
          </a:bodyPr>
          <a:lstStyle/>
          <a:p>
            <a:r>
              <a:rPr lang="cs-CZ" dirty="0"/>
              <a:t>Dynamická, regulační, kontrolní a koordinační funkce</a:t>
            </a:r>
          </a:p>
          <a:p>
            <a:r>
              <a:rPr lang="cs-CZ" dirty="0"/>
              <a:t>Charakterizuje ji:</a:t>
            </a:r>
          </a:p>
          <a:p>
            <a:pPr lvl="1"/>
            <a:r>
              <a:rPr lang="cs-CZ" dirty="0"/>
              <a:t>Selektivita</a:t>
            </a:r>
          </a:p>
          <a:p>
            <a:pPr lvl="1"/>
            <a:r>
              <a:rPr lang="cs-CZ" dirty="0"/>
              <a:t>Soustředěnost (koncentrace) - zaměření na určité podněty na úkor jiných podnětů</a:t>
            </a:r>
          </a:p>
          <a:p>
            <a:pPr lvl="1"/>
            <a:r>
              <a:rPr lang="cs-CZ"/>
              <a:t>Kapacita – objem informací, kt. člověk dokáže pojímat v jedne okamžik</a:t>
            </a:r>
            <a:endParaRPr lang="cs-CZ" dirty="0"/>
          </a:p>
          <a:p>
            <a:pPr lvl="1"/>
            <a:r>
              <a:rPr lang="cs-CZ"/>
              <a:t>Vigilita (bdělost) - souvisí s RF, připravenost k akci (déle travjící připravenost nazýváme udržení pozornosti – viilanci)</a:t>
            </a:r>
            <a:endParaRPr lang="cs-CZ" dirty="0"/>
          </a:p>
          <a:p>
            <a:pPr lvl="1"/>
            <a:r>
              <a:rPr lang="cs-CZ"/>
              <a:t>Distribuce – schopnost zabývat se více jevy (přepínání - switching)</a:t>
            </a:r>
            <a:endParaRPr lang="cs-CZ" dirty="0"/>
          </a:p>
          <a:p>
            <a:endParaRPr lang="cs-CZ" dirty="0"/>
          </a:p>
        </p:txBody>
      </p:sp>
    </p:spTree>
    <p:extLst>
      <p:ext uri="{BB962C8B-B14F-4D97-AF65-F5344CB8AC3E}">
        <p14:creationId xmlns:p14="http://schemas.microsoft.com/office/powerpoint/2010/main" val="652629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801B237E-FC61-4CEE-AAED-DD25462E02D1}"/>
              </a:ext>
            </a:extLst>
          </p:cNvPr>
          <p:cNvSpPr>
            <a:spLocks noGrp="1"/>
          </p:cNvSpPr>
          <p:nvPr>
            <p:ph type="title"/>
          </p:nvPr>
        </p:nvSpPr>
        <p:spPr>
          <a:xfrm>
            <a:off x="716282" y="675167"/>
            <a:ext cx="2289566" cy="1631751"/>
          </a:xfrm>
        </p:spPr>
        <p:txBody>
          <a:bodyPr anchor="t">
            <a:normAutofit/>
          </a:bodyPr>
          <a:lstStyle/>
          <a:p>
            <a:r>
              <a:rPr lang="cs-CZ" sz="2000"/>
              <a:t>Poruchy pozornosti</a:t>
            </a:r>
          </a:p>
        </p:txBody>
      </p:sp>
      <p:cxnSp>
        <p:nvCxnSpPr>
          <p:cNvPr id="1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F50F7A6F-4680-4373-A403-31B05B94109E}"/>
              </a:ext>
            </a:extLst>
          </p:cNvPr>
          <p:cNvSpPr>
            <a:spLocks noGrp="1"/>
          </p:cNvSpPr>
          <p:nvPr>
            <p:ph idx="1"/>
          </p:nvPr>
        </p:nvSpPr>
        <p:spPr>
          <a:xfrm>
            <a:off x="3900792" y="533400"/>
            <a:ext cx="7286018" cy="5791199"/>
          </a:xfrm>
        </p:spPr>
        <p:txBody>
          <a:bodyPr vert="horz" lIns="91440" tIns="45720" rIns="91440" bIns="45720" rtlCol="0" anchor="ctr">
            <a:normAutofit/>
          </a:bodyPr>
          <a:lstStyle/>
          <a:p>
            <a:pPr>
              <a:lnSpc>
                <a:spcPct val="90000"/>
              </a:lnSpc>
            </a:pPr>
            <a:r>
              <a:rPr lang="cs-CZ" sz="2500"/>
              <a:t>Neglect syndrom - opomíjení či ignorování kontralaterální strany bez primární poruchy senzorických či motrických funkcí</a:t>
            </a:r>
          </a:p>
          <a:p>
            <a:pPr>
              <a:lnSpc>
                <a:spcPct val="90000"/>
              </a:lnSpc>
            </a:pPr>
            <a:r>
              <a:rPr lang="cs-CZ" sz="2500"/>
              <a:t>Anozognózie - nedostatečný náhled na vlastní poruchu(často snižuje účinnost rehabilitace)</a:t>
            </a:r>
          </a:p>
          <a:p>
            <a:pPr>
              <a:lnSpc>
                <a:spcPct val="90000"/>
              </a:lnSpc>
            </a:pPr>
            <a:r>
              <a:rPr lang="cs-CZ" sz="2500">
                <a:ea typeface="+mn-lt"/>
                <a:cs typeface="+mn-lt"/>
              </a:rPr>
              <a:t>ADHD</a:t>
            </a:r>
            <a:r>
              <a:rPr lang="cs-CZ" sz="2500"/>
              <a:t> – porucha pozornosti s hyperaktivitou</a:t>
            </a:r>
          </a:p>
          <a:p>
            <a:pPr>
              <a:lnSpc>
                <a:spcPct val="90000"/>
              </a:lnSpc>
            </a:pPr>
            <a:r>
              <a:rPr lang="cs-CZ" sz="2500"/>
              <a:t>V dětství, mohou přetrvat do dospělosti (30-50%)</a:t>
            </a:r>
          </a:p>
          <a:p>
            <a:pPr>
              <a:lnSpc>
                <a:spcPct val="90000"/>
              </a:lnSpc>
            </a:pPr>
            <a:r>
              <a:rPr lang="cs-CZ" sz="2500"/>
              <a:t>Častěji u chlapců než u dívek</a:t>
            </a:r>
          </a:p>
          <a:p>
            <a:pPr>
              <a:lnSpc>
                <a:spcPct val="90000"/>
              </a:lnSpc>
            </a:pPr>
            <a:r>
              <a:rPr lang="cs-CZ" sz="2500"/>
              <a:t>Neurovývojová porucha</a:t>
            </a:r>
          </a:p>
          <a:p>
            <a:pPr lvl="1">
              <a:lnSpc>
                <a:spcPct val="90000"/>
              </a:lnSpc>
            </a:pPr>
            <a:r>
              <a:rPr lang="cs-CZ" sz="2100"/>
              <a:t>Podtyp 1. nepozornost  - potíže se selektivitou a udržením pozornosti</a:t>
            </a:r>
          </a:p>
          <a:p>
            <a:pPr lvl="1">
              <a:lnSpc>
                <a:spcPct val="90000"/>
              </a:lnSpc>
            </a:pPr>
            <a:r>
              <a:rPr lang="cs-CZ" sz="2100"/>
              <a:t>Podtzp 2. hyperaktivita a impulzivita - oslabení soustředění a inhibice automatické reakce</a:t>
            </a:r>
          </a:p>
          <a:p>
            <a:pPr>
              <a:lnSpc>
                <a:spcPct val="90000"/>
              </a:lnSpc>
            </a:pPr>
            <a:endParaRPr lang="cs-CZ" sz="2500"/>
          </a:p>
        </p:txBody>
      </p:sp>
      <p:sp>
        <p:nvSpPr>
          <p:cNvPr id="4" name="TextovéPole 3">
            <a:extLst>
              <a:ext uri="{FF2B5EF4-FFF2-40B4-BE49-F238E27FC236}">
                <a16:creationId xmlns:a16="http://schemas.microsoft.com/office/drawing/2014/main" id="{3A05D529-CCB9-4A69-97A4-2A21158CCD48}"/>
              </a:ext>
            </a:extLst>
          </p:cNvPr>
          <p:cNvSpPr txBox="1"/>
          <p:nvPr/>
        </p:nvSpPr>
        <p:spPr>
          <a:xfrm>
            <a:off x="2705595" y="6090061"/>
            <a:ext cx="823553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dirty="0"/>
              <a:t>Do paměti můžeme uložit jen to, čemu věnujeme vědomou či nevědomou pozornost, </a:t>
            </a:r>
            <a:r>
              <a:rPr lang="cs-CZ"/>
              <a:t>informace, kt. zaznamená percepční systém.</a:t>
            </a:r>
          </a:p>
        </p:txBody>
      </p:sp>
      <p:sp>
        <p:nvSpPr>
          <p:cNvPr id="5" name="TextovéPole 4">
            <a:extLst>
              <a:ext uri="{FF2B5EF4-FFF2-40B4-BE49-F238E27FC236}">
                <a16:creationId xmlns:a16="http://schemas.microsoft.com/office/drawing/2014/main" id="{7A5462D5-D4D9-45BC-AA8E-F2BA616CA422}"/>
              </a:ext>
            </a:extLst>
          </p:cNvPr>
          <p:cNvSpPr txBox="1"/>
          <p:nvPr/>
        </p:nvSpPr>
        <p:spPr>
          <a:xfrm>
            <a:off x="4724400" y="3200399"/>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cs-CZ"/>
              <a:t>Kliknutím vložíte text.</a:t>
            </a:r>
          </a:p>
        </p:txBody>
      </p:sp>
    </p:spTree>
    <p:extLst>
      <p:ext uri="{BB962C8B-B14F-4D97-AF65-F5344CB8AC3E}">
        <p14:creationId xmlns:p14="http://schemas.microsoft.com/office/powerpoint/2010/main" val="1317895127"/>
      </p:ext>
    </p:extLst>
  </p:cSld>
  <p:clrMapOvr>
    <a:masterClrMapping/>
  </p:clrMapOvr>
</p:sld>
</file>

<file path=ppt/theme/theme1.xml><?xml version="1.0" encoding="utf-8"?>
<a:theme xmlns:a="http://schemas.openxmlformats.org/drawingml/2006/main" name="AngleLinesVTI">
  <a:themeElements>
    <a:clrScheme name="Custom 34">
      <a:dk1>
        <a:sysClr val="windowText" lastClr="000000"/>
      </a:dk1>
      <a:lt1>
        <a:sysClr val="window" lastClr="FFFFFF"/>
      </a:lt1>
      <a:dk2>
        <a:srgbClr val="001E2E"/>
      </a:dk2>
      <a:lt2>
        <a:srgbClr val="F0ECEC"/>
      </a:lt2>
      <a:accent1>
        <a:srgbClr val="155767"/>
      </a:accent1>
      <a:accent2>
        <a:srgbClr val="BA9CA0"/>
      </a:accent2>
      <a:accent3>
        <a:srgbClr val="A57931"/>
      </a:accent3>
      <a:accent4>
        <a:srgbClr val="0E577C"/>
      </a:accent4>
      <a:accent5>
        <a:srgbClr val="CC846E"/>
      </a:accent5>
      <a:accent6>
        <a:srgbClr val="93767A"/>
      </a:accent6>
      <a:hlink>
        <a:srgbClr val="0563C1"/>
      </a:hlink>
      <a:folHlink>
        <a:srgbClr val="954F72"/>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47F892DC00D1B941AF9D8C886F87D21A" ma:contentTypeVersion="2" ma:contentTypeDescription="Vytvoří nový dokument" ma:contentTypeScope="" ma:versionID="e1a41a2ce09b29d4769ed7206e097f23">
  <xsd:schema xmlns:xsd="http://www.w3.org/2001/XMLSchema" xmlns:xs="http://www.w3.org/2001/XMLSchema" xmlns:p="http://schemas.microsoft.com/office/2006/metadata/properties" xmlns:ns3="81b0d7d3-03a4-45d7-a633-b486b0a29e22" targetNamespace="http://schemas.microsoft.com/office/2006/metadata/properties" ma:root="true" ma:fieldsID="61b82095770b1f12482a032346b32de5" ns3:_="">
    <xsd:import namespace="81b0d7d3-03a4-45d7-a633-b486b0a29e22"/>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b0d7d3-03a4-45d7-a633-b486b0a29e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8FE3823-2B3A-4D3E-856A-6510AC3DA1C6}">
  <ds:schemaRefs>
    <ds:schemaRef ds:uri="http://schemas.microsoft.com/sharepoint/v3/contenttype/forms"/>
  </ds:schemaRefs>
</ds:datastoreItem>
</file>

<file path=customXml/itemProps2.xml><?xml version="1.0" encoding="utf-8"?>
<ds:datastoreItem xmlns:ds="http://schemas.openxmlformats.org/officeDocument/2006/customXml" ds:itemID="{8586354D-1C14-4621-B5DA-F07D6F348C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b0d7d3-03a4-45d7-a633-b486b0a29e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ACD7C2-8965-4B6F-A951-6B3D5FF87C1A}">
  <ds:schemaRefs>
    <ds:schemaRef ds:uri="81b0d7d3-03a4-45d7-a633-b486b0a29e22"/>
    <ds:schemaRef ds:uri="http://purl.org/dc/dcmitype/"/>
    <ds:schemaRef ds:uri="http://purl.org/dc/elements/1.1/"/>
    <ds:schemaRef ds:uri="http://schemas.microsoft.com/office/infopath/2007/PartnerControls"/>
    <ds:schemaRef ds:uri="http://www.w3.org/XML/1998/namespace"/>
    <ds:schemaRef ds:uri="http://schemas.openxmlformats.org/package/2006/metadata/core-properties"/>
    <ds:schemaRef ds:uri="http://schemas.microsoft.com/office/2006/documentManagement/types"/>
    <ds:schemaRef ds:uri="http://purl.org/dc/term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3</TotalTime>
  <Words>356</Words>
  <Application>Microsoft Office PowerPoint</Application>
  <PresentationFormat>Širokoúhlá obrazovka</PresentationFormat>
  <Paragraphs>54</Paragraphs>
  <Slides>14</Slides>
  <Notes>0</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AngleLinesVTI</vt:lpstr>
      <vt:lpstr>Základy neuropsychologie</vt:lpstr>
      <vt:lpstr>definice</vt:lpstr>
      <vt:lpstr>Cíle klinické neuropsychologického vyšetření</vt:lpstr>
      <vt:lpstr>Poruchy motoriky</vt:lpstr>
      <vt:lpstr>KOgnice</vt:lpstr>
      <vt:lpstr>emoce</vt:lpstr>
      <vt:lpstr>Exekutivní funkce</vt:lpstr>
      <vt:lpstr>Pozornost</vt:lpstr>
      <vt:lpstr>Poruchy pozornosti</vt:lpstr>
      <vt:lpstr>Paměť</vt:lpstr>
      <vt:lpstr>Prezentace aplikace PowerPoint</vt:lpstr>
      <vt:lpstr>Poruchy paměti</vt:lpstr>
      <vt:lpstr>Psychologická metodologie</vt:lpstr>
      <vt:lpstr>  Kontakt pro dotazy nebo individuální konzultace: grossmann@mail.muni.cz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Klinická neuropsychologie</dc:title>
  <dc:creator>Petr Grossmann</dc:creator>
  <cp:lastModifiedBy>Petr Grossmann</cp:lastModifiedBy>
  <cp:revision>261</cp:revision>
  <dcterms:created xsi:type="dcterms:W3CDTF">2020-10-18T19:57:19Z</dcterms:created>
  <dcterms:modified xsi:type="dcterms:W3CDTF">2021-10-24T17:41:39Z</dcterms:modified>
</cp:coreProperties>
</file>