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88" r:id="rId4"/>
  </p:sldMasterIdLst>
  <p:sldIdLst>
    <p:sldId id="256" r:id="rId5"/>
    <p:sldId id="257" r:id="rId6"/>
    <p:sldId id="258" r:id="rId7"/>
    <p:sldId id="259" r:id="rId8"/>
    <p:sldId id="260" r:id="rId9"/>
    <p:sldId id="261" r:id="rId10"/>
    <p:sldId id="262" r:id="rId11"/>
    <p:sldId id="263" r:id="rId12"/>
    <p:sldId id="264" r:id="rId13"/>
    <p:sldId id="266" r:id="rId14"/>
    <p:sldId id="268" r:id="rId15"/>
    <p:sldId id="269" r:id="rId16"/>
    <p:sldId id="265" r:id="rId17"/>
    <p:sldId id="270"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EAA70D2-614C-EAFE-9E99-A3A4461BFE7C}" v="1974" dt="2020-10-26T20:49:17.271"/>
    <p1510:client id="{A90A0E17-263A-64A5-C773-07057B0C71A1}" v="7" dt="2021-10-24T17:41:23.609"/>
    <p1510:client id="{C78E007A-98C6-4864-8F51-41726B624782}" v="8" dt="2020-10-18T19:58:01.76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80" d="100"/>
          <a:sy n="80" d="100"/>
        </p:scale>
        <p:origin x="62" y="21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_rels/drawing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colors1.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AAF2CA0-7D68-452F-AF00-B5BA19026319}" type="doc">
      <dgm:prSet loTypeId="urn:microsoft.com/office/officeart/2018/5/layout/IconLeaf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49276D69-976B-4996-BBAE-C221673B062B}">
      <dgm:prSet/>
      <dgm:spPr/>
      <dgm:t>
        <a:bodyPr/>
        <a:lstStyle/>
        <a:p>
          <a:pPr>
            <a:lnSpc>
              <a:spcPct val="100000"/>
            </a:lnSpc>
            <a:defRPr cap="all"/>
          </a:pPr>
          <a:r>
            <a:rPr lang="cs-CZ" dirty="0"/>
            <a:t>Receptivní funkce (výběr, udržení, třídění a integrace informací)</a:t>
          </a:r>
          <a:endParaRPr lang="en-US" dirty="0"/>
        </a:p>
      </dgm:t>
    </dgm:pt>
    <dgm:pt modelId="{782B273D-332E-4D6A-87C6-CAFEC4539FA4}" type="parTrans" cxnId="{04653FA9-A509-4013-83B0-435575A44D24}">
      <dgm:prSet/>
      <dgm:spPr/>
      <dgm:t>
        <a:bodyPr/>
        <a:lstStyle/>
        <a:p>
          <a:endParaRPr lang="en-US"/>
        </a:p>
      </dgm:t>
    </dgm:pt>
    <dgm:pt modelId="{8A7609EC-3447-4488-A94C-5DFDE968B5E4}" type="sibTrans" cxnId="{04653FA9-A509-4013-83B0-435575A44D24}">
      <dgm:prSet/>
      <dgm:spPr/>
      <dgm:t>
        <a:bodyPr/>
        <a:lstStyle/>
        <a:p>
          <a:pPr>
            <a:lnSpc>
              <a:spcPct val="100000"/>
            </a:lnSpc>
          </a:pPr>
          <a:endParaRPr lang="en-US"/>
        </a:p>
      </dgm:t>
    </dgm:pt>
    <dgm:pt modelId="{E06BAD17-F21C-422E-8204-C43DD5BDD7A8}">
      <dgm:prSet/>
      <dgm:spPr/>
      <dgm:t>
        <a:bodyPr/>
        <a:lstStyle/>
        <a:p>
          <a:pPr>
            <a:lnSpc>
              <a:spcPct val="100000"/>
            </a:lnSpc>
            <a:defRPr cap="all"/>
          </a:pPr>
          <a:r>
            <a:rPr lang="cs-CZ"/>
            <a:t>Paměť</a:t>
          </a:r>
          <a:endParaRPr lang="en-US"/>
        </a:p>
      </dgm:t>
    </dgm:pt>
    <dgm:pt modelId="{44227CEB-5963-469F-BC09-F6635DB416A8}" type="parTrans" cxnId="{39E26F0E-5E76-44D4-81BF-A34F112FCAE5}">
      <dgm:prSet/>
      <dgm:spPr/>
      <dgm:t>
        <a:bodyPr/>
        <a:lstStyle/>
        <a:p>
          <a:endParaRPr lang="en-US"/>
        </a:p>
      </dgm:t>
    </dgm:pt>
    <dgm:pt modelId="{B128BD45-C868-4263-B2AE-D77A20823439}" type="sibTrans" cxnId="{39E26F0E-5E76-44D4-81BF-A34F112FCAE5}">
      <dgm:prSet/>
      <dgm:spPr/>
      <dgm:t>
        <a:bodyPr/>
        <a:lstStyle/>
        <a:p>
          <a:pPr>
            <a:lnSpc>
              <a:spcPct val="100000"/>
            </a:lnSpc>
          </a:pPr>
          <a:endParaRPr lang="en-US"/>
        </a:p>
      </dgm:t>
    </dgm:pt>
    <dgm:pt modelId="{DF5B1B9A-834C-4FDC-8F64-4FF62153A00B}">
      <dgm:prSet/>
      <dgm:spPr/>
      <dgm:t>
        <a:bodyPr/>
        <a:lstStyle/>
        <a:p>
          <a:pPr>
            <a:lnSpc>
              <a:spcPct val="100000"/>
            </a:lnSpc>
            <a:defRPr cap="all"/>
          </a:pPr>
          <a:r>
            <a:rPr lang="cs-CZ"/>
            <a:t>Učení</a:t>
          </a:r>
          <a:endParaRPr lang="en-US"/>
        </a:p>
      </dgm:t>
    </dgm:pt>
    <dgm:pt modelId="{E1B39465-62ED-4D26-9FDD-F35E6E5206A3}" type="parTrans" cxnId="{B18A9CA1-1D37-4BDE-82CE-976777AC9C3C}">
      <dgm:prSet/>
      <dgm:spPr/>
      <dgm:t>
        <a:bodyPr/>
        <a:lstStyle/>
        <a:p>
          <a:endParaRPr lang="en-US"/>
        </a:p>
      </dgm:t>
    </dgm:pt>
    <dgm:pt modelId="{FB140483-1C4A-4A1B-AE16-E4C29D31DB72}" type="sibTrans" cxnId="{B18A9CA1-1D37-4BDE-82CE-976777AC9C3C}">
      <dgm:prSet/>
      <dgm:spPr/>
      <dgm:t>
        <a:bodyPr/>
        <a:lstStyle/>
        <a:p>
          <a:pPr>
            <a:lnSpc>
              <a:spcPct val="100000"/>
            </a:lnSpc>
          </a:pPr>
          <a:endParaRPr lang="en-US"/>
        </a:p>
      </dgm:t>
    </dgm:pt>
    <dgm:pt modelId="{337E2CDB-D1CB-499E-A326-781D6AA22211}">
      <dgm:prSet/>
      <dgm:spPr/>
      <dgm:t>
        <a:bodyPr/>
        <a:lstStyle/>
        <a:p>
          <a:pPr>
            <a:lnSpc>
              <a:spcPct val="100000"/>
            </a:lnSpc>
            <a:defRPr cap="all"/>
          </a:pPr>
          <a:r>
            <a:rPr lang="cs-CZ"/>
            <a:t>Myšlení</a:t>
          </a:r>
          <a:endParaRPr lang="en-US"/>
        </a:p>
      </dgm:t>
    </dgm:pt>
    <dgm:pt modelId="{0A72558C-466C-48EF-B8D3-F68DAB5F4B4D}" type="parTrans" cxnId="{2ECCED83-3A8B-43F6-B253-189DE191D96B}">
      <dgm:prSet/>
      <dgm:spPr/>
      <dgm:t>
        <a:bodyPr/>
        <a:lstStyle/>
        <a:p>
          <a:endParaRPr lang="en-US"/>
        </a:p>
      </dgm:t>
    </dgm:pt>
    <dgm:pt modelId="{B4013717-D483-4F75-9E6B-EFD4C4000C63}" type="sibTrans" cxnId="{2ECCED83-3A8B-43F6-B253-189DE191D96B}">
      <dgm:prSet/>
      <dgm:spPr/>
      <dgm:t>
        <a:bodyPr/>
        <a:lstStyle/>
        <a:p>
          <a:pPr>
            <a:lnSpc>
              <a:spcPct val="100000"/>
            </a:lnSpc>
          </a:pPr>
          <a:endParaRPr lang="en-US"/>
        </a:p>
      </dgm:t>
    </dgm:pt>
    <dgm:pt modelId="{FE7BC7FE-CA32-40F0-A376-A6091AE22A39}">
      <dgm:prSet/>
      <dgm:spPr/>
      <dgm:t>
        <a:bodyPr/>
        <a:lstStyle/>
        <a:p>
          <a:pPr>
            <a:lnSpc>
              <a:spcPct val="100000"/>
            </a:lnSpc>
            <a:defRPr cap="all"/>
          </a:pPr>
          <a:r>
            <a:rPr lang="cs-CZ"/>
            <a:t>Expresivní funkce</a:t>
          </a:r>
          <a:endParaRPr lang="en-US"/>
        </a:p>
      </dgm:t>
    </dgm:pt>
    <dgm:pt modelId="{DC37B8A7-9057-4B61-B4F7-5A66B0EB49F1}" type="parTrans" cxnId="{DC57C655-AE11-496A-BFDE-C953038FEFAF}">
      <dgm:prSet/>
      <dgm:spPr/>
      <dgm:t>
        <a:bodyPr/>
        <a:lstStyle/>
        <a:p>
          <a:endParaRPr lang="en-US"/>
        </a:p>
      </dgm:t>
    </dgm:pt>
    <dgm:pt modelId="{BCD1B10D-24D6-4DE3-8D5B-AB05AD407479}" type="sibTrans" cxnId="{DC57C655-AE11-496A-BFDE-C953038FEFAF}">
      <dgm:prSet/>
      <dgm:spPr/>
      <dgm:t>
        <a:bodyPr/>
        <a:lstStyle/>
        <a:p>
          <a:endParaRPr lang="en-US"/>
        </a:p>
      </dgm:t>
    </dgm:pt>
    <dgm:pt modelId="{B79D91C7-F8A4-43D2-9568-F7389654DC1F}" type="pres">
      <dgm:prSet presAssocID="{7AAF2CA0-7D68-452F-AF00-B5BA19026319}" presName="root" presStyleCnt="0">
        <dgm:presLayoutVars>
          <dgm:dir/>
          <dgm:resizeHandles val="exact"/>
        </dgm:presLayoutVars>
      </dgm:prSet>
      <dgm:spPr/>
    </dgm:pt>
    <dgm:pt modelId="{1FA20818-6801-454A-BAF3-CB6200B7077A}" type="pres">
      <dgm:prSet presAssocID="{49276D69-976B-4996-BBAE-C221673B062B}" presName="compNode" presStyleCnt="0"/>
      <dgm:spPr/>
    </dgm:pt>
    <dgm:pt modelId="{463A7F52-B322-4988-A896-9B5C0A3475F5}" type="pres">
      <dgm:prSet presAssocID="{49276D69-976B-4996-BBAE-C221673B062B}" presName="iconBgRect" presStyleLbl="bgShp" presStyleIdx="0" presStyleCnt="5"/>
      <dgm:spPr>
        <a:prstGeom prst="round2DiagRect">
          <a:avLst>
            <a:gd name="adj1" fmla="val 29727"/>
            <a:gd name="adj2" fmla="val 0"/>
          </a:avLst>
        </a:prstGeom>
      </dgm:spPr>
    </dgm:pt>
    <dgm:pt modelId="{A4CE50B9-C32C-40BA-9213-ED9D33A2B63E}" type="pres">
      <dgm:prSet presAssocID="{49276D69-976B-4996-BBAE-C221673B062B}"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Vývojový diagram"/>
        </a:ext>
      </dgm:extLst>
    </dgm:pt>
    <dgm:pt modelId="{D7E4BAD7-80F5-431B-8671-E0E3B93038F2}" type="pres">
      <dgm:prSet presAssocID="{49276D69-976B-4996-BBAE-C221673B062B}" presName="spaceRect" presStyleCnt="0"/>
      <dgm:spPr/>
    </dgm:pt>
    <dgm:pt modelId="{1388D1B9-48A5-44A6-89E9-A61CF47B38D9}" type="pres">
      <dgm:prSet presAssocID="{49276D69-976B-4996-BBAE-C221673B062B}" presName="textRect" presStyleLbl="revTx" presStyleIdx="0" presStyleCnt="5">
        <dgm:presLayoutVars>
          <dgm:chMax val="1"/>
          <dgm:chPref val="1"/>
        </dgm:presLayoutVars>
      </dgm:prSet>
      <dgm:spPr/>
    </dgm:pt>
    <dgm:pt modelId="{99C42F78-B7ED-4B56-BD77-08A23FE0ECA1}" type="pres">
      <dgm:prSet presAssocID="{8A7609EC-3447-4488-A94C-5DFDE968B5E4}" presName="sibTrans" presStyleCnt="0"/>
      <dgm:spPr/>
    </dgm:pt>
    <dgm:pt modelId="{0B6D9E1F-0EE2-4C43-96C2-9C35A900F8BC}" type="pres">
      <dgm:prSet presAssocID="{E06BAD17-F21C-422E-8204-C43DD5BDD7A8}" presName="compNode" presStyleCnt="0"/>
      <dgm:spPr/>
    </dgm:pt>
    <dgm:pt modelId="{FE36945D-D86D-463E-908A-D507DF894E7C}" type="pres">
      <dgm:prSet presAssocID="{E06BAD17-F21C-422E-8204-C43DD5BDD7A8}" presName="iconBgRect" presStyleLbl="bgShp" presStyleIdx="1" presStyleCnt="5"/>
      <dgm:spPr>
        <a:prstGeom prst="round2DiagRect">
          <a:avLst>
            <a:gd name="adj1" fmla="val 29727"/>
            <a:gd name="adj2" fmla="val 0"/>
          </a:avLst>
        </a:prstGeom>
      </dgm:spPr>
    </dgm:pt>
    <dgm:pt modelId="{0A35B30A-F70B-4D9C-8B50-947B9042F9BC}" type="pres">
      <dgm:prSet presAssocID="{E06BAD17-F21C-422E-8204-C43DD5BDD7A8}"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Obrázek"/>
        </a:ext>
      </dgm:extLst>
    </dgm:pt>
    <dgm:pt modelId="{A832F570-B567-4B8E-BA9E-2FD35BD44565}" type="pres">
      <dgm:prSet presAssocID="{E06BAD17-F21C-422E-8204-C43DD5BDD7A8}" presName="spaceRect" presStyleCnt="0"/>
      <dgm:spPr/>
    </dgm:pt>
    <dgm:pt modelId="{ED74D738-5F72-4CEE-8CC6-52C9E71C9149}" type="pres">
      <dgm:prSet presAssocID="{E06BAD17-F21C-422E-8204-C43DD5BDD7A8}" presName="textRect" presStyleLbl="revTx" presStyleIdx="1" presStyleCnt="5">
        <dgm:presLayoutVars>
          <dgm:chMax val="1"/>
          <dgm:chPref val="1"/>
        </dgm:presLayoutVars>
      </dgm:prSet>
      <dgm:spPr/>
    </dgm:pt>
    <dgm:pt modelId="{D219A9A0-5832-4454-9DD1-325E17363BD7}" type="pres">
      <dgm:prSet presAssocID="{B128BD45-C868-4263-B2AE-D77A20823439}" presName="sibTrans" presStyleCnt="0"/>
      <dgm:spPr/>
    </dgm:pt>
    <dgm:pt modelId="{0249A0CA-E958-4EDD-9C00-DB20BE000CCC}" type="pres">
      <dgm:prSet presAssocID="{DF5B1B9A-834C-4FDC-8F64-4FF62153A00B}" presName="compNode" presStyleCnt="0"/>
      <dgm:spPr/>
    </dgm:pt>
    <dgm:pt modelId="{A26CFD1D-7BC0-49FA-AA8E-EB9EB7D00267}" type="pres">
      <dgm:prSet presAssocID="{DF5B1B9A-834C-4FDC-8F64-4FF62153A00B}" presName="iconBgRect" presStyleLbl="bgShp" presStyleIdx="2" presStyleCnt="5"/>
      <dgm:spPr>
        <a:prstGeom prst="round2DiagRect">
          <a:avLst>
            <a:gd name="adj1" fmla="val 29727"/>
            <a:gd name="adj2" fmla="val 0"/>
          </a:avLst>
        </a:prstGeom>
      </dgm:spPr>
    </dgm:pt>
    <dgm:pt modelId="{E2D66396-29C8-4D8E-8B2C-B4604E8CC861}" type="pres">
      <dgm:prSet presAssocID="{DF5B1B9A-834C-4FDC-8F64-4FF62153A00B}"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Učitel"/>
        </a:ext>
      </dgm:extLst>
    </dgm:pt>
    <dgm:pt modelId="{721F4405-7E68-4380-9C0F-4985692DECCE}" type="pres">
      <dgm:prSet presAssocID="{DF5B1B9A-834C-4FDC-8F64-4FF62153A00B}" presName="spaceRect" presStyleCnt="0"/>
      <dgm:spPr/>
    </dgm:pt>
    <dgm:pt modelId="{C934AB2A-C702-4652-8A26-03CB442A56BA}" type="pres">
      <dgm:prSet presAssocID="{DF5B1B9A-834C-4FDC-8F64-4FF62153A00B}" presName="textRect" presStyleLbl="revTx" presStyleIdx="2" presStyleCnt="5">
        <dgm:presLayoutVars>
          <dgm:chMax val="1"/>
          <dgm:chPref val="1"/>
        </dgm:presLayoutVars>
      </dgm:prSet>
      <dgm:spPr/>
    </dgm:pt>
    <dgm:pt modelId="{BD0A9FCD-B963-4DDD-BA88-D35A4EB11F28}" type="pres">
      <dgm:prSet presAssocID="{FB140483-1C4A-4A1B-AE16-E4C29D31DB72}" presName="sibTrans" presStyleCnt="0"/>
      <dgm:spPr/>
    </dgm:pt>
    <dgm:pt modelId="{562FE2CE-4E65-4C95-B576-CF27CB6E9AA9}" type="pres">
      <dgm:prSet presAssocID="{337E2CDB-D1CB-499E-A326-781D6AA22211}" presName="compNode" presStyleCnt="0"/>
      <dgm:spPr/>
    </dgm:pt>
    <dgm:pt modelId="{E584D407-BA04-4A22-93B5-F21C5BEABC69}" type="pres">
      <dgm:prSet presAssocID="{337E2CDB-D1CB-499E-A326-781D6AA22211}" presName="iconBgRect" presStyleLbl="bgShp" presStyleIdx="3" presStyleCnt="5"/>
      <dgm:spPr>
        <a:prstGeom prst="round2DiagRect">
          <a:avLst>
            <a:gd name="adj1" fmla="val 29727"/>
            <a:gd name="adj2" fmla="val 0"/>
          </a:avLst>
        </a:prstGeom>
      </dgm:spPr>
    </dgm:pt>
    <dgm:pt modelId="{217633B2-516C-4082-897C-0CBA279DD3E2}" type="pres">
      <dgm:prSet presAssocID="{337E2CDB-D1CB-499E-A326-781D6AA22211}"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Person with Idea"/>
        </a:ext>
      </dgm:extLst>
    </dgm:pt>
    <dgm:pt modelId="{29AA0D54-88E7-48BB-B547-289AAE5DFD43}" type="pres">
      <dgm:prSet presAssocID="{337E2CDB-D1CB-499E-A326-781D6AA22211}" presName="spaceRect" presStyleCnt="0"/>
      <dgm:spPr/>
    </dgm:pt>
    <dgm:pt modelId="{299A4FB0-5590-4857-93D8-BF5A0DECFAF2}" type="pres">
      <dgm:prSet presAssocID="{337E2CDB-D1CB-499E-A326-781D6AA22211}" presName="textRect" presStyleLbl="revTx" presStyleIdx="3" presStyleCnt="5">
        <dgm:presLayoutVars>
          <dgm:chMax val="1"/>
          <dgm:chPref val="1"/>
        </dgm:presLayoutVars>
      </dgm:prSet>
      <dgm:spPr/>
    </dgm:pt>
    <dgm:pt modelId="{39B52DC7-4B7B-4FE7-AA23-6243A7F1241F}" type="pres">
      <dgm:prSet presAssocID="{B4013717-D483-4F75-9E6B-EFD4C4000C63}" presName="sibTrans" presStyleCnt="0"/>
      <dgm:spPr/>
    </dgm:pt>
    <dgm:pt modelId="{78175AAD-C20C-48F7-AFEC-CB4CE508B014}" type="pres">
      <dgm:prSet presAssocID="{FE7BC7FE-CA32-40F0-A376-A6091AE22A39}" presName="compNode" presStyleCnt="0"/>
      <dgm:spPr/>
    </dgm:pt>
    <dgm:pt modelId="{1F3DCFE7-5E2D-4DFD-8003-83B631E9F9E5}" type="pres">
      <dgm:prSet presAssocID="{FE7BC7FE-CA32-40F0-A376-A6091AE22A39}" presName="iconBgRect" presStyleLbl="bgShp" presStyleIdx="4" presStyleCnt="5"/>
      <dgm:spPr>
        <a:prstGeom prst="round2DiagRect">
          <a:avLst>
            <a:gd name="adj1" fmla="val 29727"/>
            <a:gd name="adj2" fmla="val 0"/>
          </a:avLst>
        </a:prstGeom>
      </dgm:spPr>
    </dgm:pt>
    <dgm:pt modelId="{CE5D0B7A-66A6-46DD-9D3E-08F1C4EFB683}" type="pres">
      <dgm:prSet presAssocID="{FE7BC7FE-CA32-40F0-A376-A6091AE22A39}"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Tužka"/>
        </a:ext>
      </dgm:extLst>
    </dgm:pt>
    <dgm:pt modelId="{BD944664-F84F-41B8-A157-2EC8287AF8B6}" type="pres">
      <dgm:prSet presAssocID="{FE7BC7FE-CA32-40F0-A376-A6091AE22A39}" presName="spaceRect" presStyleCnt="0"/>
      <dgm:spPr/>
    </dgm:pt>
    <dgm:pt modelId="{3B5554EF-CB79-4126-9930-EDB4FD7A80A1}" type="pres">
      <dgm:prSet presAssocID="{FE7BC7FE-CA32-40F0-A376-A6091AE22A39}" presName="textRect" presStyleLbl="revTx" presStyleIdx="4" presStyleCnt="5">
        <dgm:presLayoutVars>
          <dgm:chMax val="1"/>
          <dgm:chPref val="1"/>
        </dgm:presLayoutVars>
      </dgm:prSet>
      <dgm:spPr/>
    </dgm:pt>
  </dgm:ptLst>
  <dgm:cxnLst>
    <dgm:cxn modelId="{39E26F0E-5E76-44D4-81BF-A34F112FCAE5}" srcId="{7AAF2CA0-7D68-452F-AF00-B5BA19026319}" destId="{E06BAD17-F21C-422E-8204-C43DD5BDD7A8}" srcOrd="1" destOrd="0" parTransId="{44227CEB-5963-469F-BC09-F6635DB416A8}" sibTransId="{B128BD45-C868-4263-B2AE-D77A20823439}"/>
    <dgm:cxn modelId="{C23C7929-C71D-4511-8542-473B43A9B92C}" type="presOf" srcId="{337E2CDB-D1CB-499E-A326-781D6AA22211}" destId="{299A4FB0-5590-4857-93D8-BF5A0DECFAF2}" srcOrd="0" destOrd="0" presId="urn:microsoft.com/office/officeart/2018/5/layout/IconLeafLabelList"/>
    <dgm:cxn modelId="{7C1D245C-E840-40EC-81E0-6E5997836B71}" type="presOf" srcId="{E06BAD17-F21C-422E-8204-C43DD5BDD7A8}" destId="{ED74D738-5F72-4CEE-8CC6-52C9E71C9149}" srcOrd="0" destOrd="0" presId="urn:microsoft.com/office/officeart/2018/5/layout/IconLeafLabelList"/>
    <dgm:cxn modelId="{5C416752-4362-43EA-9EAA-71192DACDB6F}" type="presOf" srcId="{DF5B1B9A-834C-4FDC-8F64-4FF62153A00B}" destId="{C934AB2A-C702-4652-8A26-03CB442A56BA}" srcOrd="0" destOrd="0" presId="urn:microsoft.com/office/officeart/2018/5/layout/IconLeafLabelList"/>
    <dgm:cxn modelId="{DC57C655-AE11-496A-BFDE-C953038FEFAF}" srcId="{7AAF2CA0-7D68-452F-AF00-B5BA19026319}" destId="{FE7BC7FE-CA32-40F0-A376-A6091AE22A39}" srcOrd="4" destOrd="0" parTransId="{DC37B8A7-9057-4B61-B4F7-5A66B0EB49F1}" sibTransId="{BCD1B10D-24D6-4DE3-8D5B-AB05AD407479}"/>
    <dgm:cxn modelId="{0CCF367F-678C-4735-8450-AB90DDAE8F6E}" type="presOf" srcId="{7AAF2CA0-7D68-452F-AF00-B5BA19026319}" destId="{B79D91C7-F8A4-43D2-9568-F7389654DC1F}" srcOrd="0" destOrd="0" presId="urn:microsoft.com/office/officeart/2018/5/layout/IconLeafLabelList"/>
    <dgm:cxn modelId="{2ECCED83-3A8B-43F6-B253-189DE191D96B}" srcId="{7AAF2CA0-7D68-452F-AF00-B5BA19026319}" destId="{337E2CDB-D1CB-499E-A326-781D6AA22211}" srcOrd="3" destOrd="0" parTransId="{0A72558C-466C-48EF-B8D3-F68DAB5F4B4D}" sibTransId="{B4013717-D483-4F75-9E6B-EFD4C4000C63}"/>
    <dgm:cxn modelId="{B18A9CA1-1D37-4BDE-82CE-976777AC9C3C}" srcId="{7AAF2CA0-7D68-452F-AF00-B5BA19026319}" destId="{DF5B1B9A-834C-4FDC-8F64-4FF62153A00B}" srcOrd="2" destOrd="0" parTransId="{E1B39465-62ED-4D26-9FDD-F35E6E5206A3}" sibTransId="{FB140483-1C4A-4A1B-AE16-E4C29D31DB72}"/>
    <dgm:cxn modelId="{04653FA9-A509-4013-83B0-435575A44D24}" srcId="{7AAF2CA0-7D68-452F-AF00-B5BA19026319}" destId="{49276D69-976B-4996-BBAE-C221673B062B}" srcOrd="0" destOrd="0" parTransId="{782B273D-332E-4D6A-87C6-CAFEC4539FA4}" sibTransId="{8A7609EC-3447-4488-A94C-5DFDE968B5E4}"/>
    <dgm:cxn modelId="{0D018ECE-98E2-4468-8CF7-0F12C9197CD7}" type="presOf" srcId="{49276D69-976B-4996-BBAE-C221673B062B}" destId="{1388D1B9-48A5-44A6-89E9-A61CF47B38D9}" srcOrd="0" destOrd="0" presId="urn:microsoft.com/office/officeart/2018/5/layout/IconLeafLabelList"/>
    <dgm:cxn modelId="{D1E189DF-22D0-4397-9BEA-A56541D76836}" type="presOf" srcId="{FE7BC7FE-CA32-40F0-A376-A6091AE22A39}" destId="{3B5554EF-CB79-4126-9930-EDB4FD7A80A1}" srcOrd="0" destOrd="0" presId="urn:microsoft.com/office/officeart/2018/5/layout/IconLeafLabelList"/>
    <dgm:cxn modelId="{D84EFB46-4AD8-49ED-8E45-FDAC147E73C2}" type="presParOf" srcId="{B79D91C7-F8A4-43D2-9568-F7389654DC1F}" destId="{1FA20818-6801-454A-BAF3-CB6200B7077A}" srcOrd="0" destOrd="0" presId="urn:microsoft.com/office/officeart/2018/5/layout/IconLeafLabelList"/>
    <dgm:cxn modelId="{AA395051-A98E-4A12-BE93-9452BB407578}" type="presParOf" srcId="{1FA20818-6801-454A-BAF3-CB6200B7077A}" destId="{463A7F52-B322-4988-A896-9B5C0A3475F5}" srcOrd="0" destOrd="0" presId="urn:microsoft.com/office/officeart/2018/5/layout/IconLeafLabelList"/>
    <dgm:cxn modelId="{8C06AE96-D893-4A56-A674-09F63320FAAA}" type="presParOf" srcId="{1FA20818-6801-454A-BAF3-CB6200B7077A}" destId="{A4CE50B9-C32C-40BA-9213-ED9D33A2B63E}" srcOrd="1" destOrd="0" presId="urn:microsoft.com/office/officeart/2018/5/layout/IconLeafLabelList"/>
    <dgm:cxn modelId="{B55F2F91-5091-422E-B155-8DED9D3C0458}" type="presParOf" srcId="{1FA20818-6801-454A-BAF3-CB6200B7077A}" destId="{D7E4BAD7-80F5-431B-8671-E0E3B93038F2}" srcOrd="2" destOrd="0" presId="urn:microsoft.com/office/officeart/2018/5/layout/IconLeafLabelList"/>
    <dgm:cxn modelId="{A8103A5D-D955-48B3-9872-7023E8948031}" type="presParOf" srcId="{1FA20818-6801-454A-BAF3-CB6200B7077A}" destId="{1388D1B9-48A5-44A6-89E9-A61CF47B38D9}" srcOrd="3" destOrd="0" presId="urn:microsoft.com/office/officeart/2018/5/layout/IconLeafLabelList"/>
    <dgm:cxn modelId="{236673C0-4D18-4D5D-9223-C4B7E3B21F04}" type="presParOf" srcId="{B79D91C7-F8A4-43D2-9568-F7389654DC1F}" destId="{99C42F78-B7ED-4B56-BD77-08A23FE0ECA1}" srcOrd="1" destOrd="0" presId="urn:microsoft.com/office/officeart/2018/5/layout/IconLeafLabelList"/>
    <dgm:cxn modelId="{32AF0C4B-CB55-4FE9-9F87-C80A7DBD44AA}" type="presParOf" srcId="{B79D91C7-F8A4-43D2-9568-F7389654DC1F}" destId="{0B6D9E1F-0EE2-4C43-96C2-9C35A900F8BC}" srcOrd="2" destOrd="0" presId="urn:microsoft.com/office/officeart/2018/5/layout/IconLeafLabelList"/>
    <dgm:cxn modelId="{A9AC6FCC-C85A-48D9-98ED-4137915CA3B0}" type="presParOf" srcId="{0B6D9E1F-0EE2-4C43-96C2-9C35A900F8BC}" destId="{FE36945D-D86D-463E-908A-D507DF894E7C}" srcOrd="0" destOrd="0" presId="urn:microsoft.com/office/officeart/2018/5/layout/IconLeafLabelList"/>
    <dgm:cxn modelId="{B05C73F2-880B-4F5E-BB98-88D6EC4F1217}" type="presParOf" srcId="{0B6D9E1F-0EE2-4C43-96C2-9C35A900F8BC}" destId="{0A35B30A-F70B-4D9C-8B50-947B9042F9BC}" srcOrd="1" destOrd="0" presId="urn:microsoft.com/office/officeart/2018/5/layout/IconLeafLabelList"/>
    <dgm:cxn modelId="{25505C41-3BE1-468D-8FF2-831E67076DA9}" type="presParOf" srcId="{0B6D9E1F-0EE2-4C43-96C2-9C35A900F8BC}" destId="{A832F570-B567-4B8E-BA9E-2FD35BD44565}" srcOrd="2" destOrd="0" presId="urn:microsoft.com/office/officeart/2018/5/layout/IconLeafLabelList"/>
    <dgm:cxn modelId="{0D0A81D5-C771-4382-8329-27905ABB9300}" type="presParOf" srcId="{0B6D9E1F-0EE2-4C43-96C2-9C35A900F8BC}" destId="{ED74D738-5F72-4CEE-8CC6-52C9E71C9149}" srcOrd="3" destOrd="0" presId="urn:microsoft.com/office/officeart/2018/5/layout/IconLeafLabelList"/>
    <dgm:cxn modelId="{0B810543-DFD9-456D-A1FB-D6783683B421}" type="presParOf" srcId="{B79D91C7-F8A4-43D2-9568-F7389654DC1F}" destId="{D219A9A0-5832-4454-9DD1-325E17363BD7}" srcOrd="3" destOrd="0" presId="urn:microsoft.com/office/officeart/2018/5/layout/IconLeafLabelList"/>
    <dgm:cxn modelId="{25C7C3F5-21E9-47DE-8AD8-2771B4D5C8D6}" type="presParOf" srcId="{B79D91C7-F8A4-43D2-9568-F7389654DC1F}" destId="{0249A0CA-E958-4EDD-9C00-DB20BE000CCC}" srcOrd="4" destOrd="0" presId="urn:microsoft.com/office/officeart/2018/5/layout/IconLeafLabelList"/>
    <dgm:cxn modelId="{2A817461-B5CF-4FDC-AE2E-D047078BA85F}" type="presParOf" srcId="{0249A0CA-E958-4EDD-9C00-DB20BE000CCC}" destId="{A26CFD1D-7BC0-49FA-AA8E-EB9EB7D00267}" srcOrd="0" destOrd="0" presId="urn:microsoft.com/office/officeart/2018/5/layout/IconLeafLabelList"/>
    <dgm:cxn modelId="{EF3C23F6-A521-45FB-A348-5726353A627B}" type="presParOf" srcId="{0249A0CA-E958-4EDD-9C00-DB20BE000CCC}" destId="{E2D66396-29C8-4D8E-8B2C-B4604E8CC861}" srcOrd="1" destOrd="0" presId="urn:microsoft.com/office/officeart/2018/5/layout/IconLeafLabelList"/>
    <dgm:cxn modelId="{A426DB11-0D48-483F-88F3-42341A539145}" type="presParOf" srcId="{0249A0CA-E958-4EDD-9C00-DB20BE000CCC}" destId="{721F4405-7E68-4380-9C0F-4985692DECCE}" srcOrd="2" destOrd="0" presId="urn:microsoft.com/office/officeart/2018/5/layout/IconLeafLabelList"/>
    <dgm:cxn modelId="{53142533-C856-4C97-AD0B-669610F67592}" type="presParOf" srcId="{0249A0CA-E958-4EDD-9C00-DB20BE000CCC}" destId="{C934AB2A-C702-4652-8A26-03CB442A56BA}" srcOrd="3" destOrd="0" presId="urn:microsoft.com/office/officeart/2018/5/layout/IconLeafLabelList"/>
    <dgm:cxn modelId="{BFA085A5-166F-4699-AB11-AED50DC0608D}" type="presParOf" srcId="{B79D91C7-F8A4-43D2-9568-F7389654DC1F}" destId="{BD0A9FCD-B963-4DDD-BA88-D35A4EB11F28}" srcOrd="5" destOrd="0" presId="urn:microsoft.com/office/officeart/2018/5/layout/IconLeafLabelList"/>
    <dgm:cxn modelId="{9FA89D82-FCF0-40A6-99C1-041304499BC5}" type="presParOf" srcId="{B79D91C7-F8A4-43D2-9568-F7389654DC1F}" destId="{562FE2CE-4E65-4C95-B576-CF27CB6E9AA9}" srcOrd="6" destOrd="0" presId="urn:microsoft.com/office/officeart/2018/5/layout/IconLeafLabelList"/>
    <dgm:cxn modelId="{9645A949-3A0B-4ECF-A778-99C4AB5F0803}" type="presParOf" srcId="{562FE2CE-4E65-4C95-B576-CF27CB6E9AA9}" destId="{E584D407-BA04-4A22-93B5-F21C5BEABC69}" srcOrd="0" destOrd="0" presId="urn:microsoft.com/office/officeart/2018/5/layout/IconLeafLabelList"/>
    <dgm:cxn modelId="{F5D31A34-909B-4953-AE30-6580037600A2}" type="presParOf" srcId="{562FE2CE-4E65-4C95-B576-CF27CB6E9AA9}" destId="{217633B2-516C-4082-897C-0CBA279DD3E2}" srcOrd="1" destOrd="0" presId="urn:microsoft.com/office/officeart/2018/5/layout/IconLeafLabelList"/>
    <dgm:cxn modelId="{119D4C9D-3B96-42F6-8652-967F610E9378}" type="presParOf" srcId="{562FE2CE-4E65-4C95-B576-CF27CB6E9AA9}" destId="{29AA0D54-88E7-48BB-B547-289AAE5DFD43}" srcOrd="2" destOrd="0" presId="urn:microsoft.com/office/officeart/2018/5/layout/IconLeafLabelList"/>
    <dgm:cxn modelId="{991F9DFA-81A6-4113-960F-D4680838B616}" type="presParOf" srcId="{562FE2CE-4E65-4C95-B576-CF27CB6E9AA9}" destId="{299A4FB0-5590-4857-93D8-BF5A0DECFAF2}" srcOrd="3" destOrd="0" presId="urn:microsoft.com/office/officeart/2018/5/layout/IconLeafLabelList"/>
    <dgm:cxn modelId="{EF8C8552-D934-422D-B60A-DDF53371F1D7}" type="presParOf" srcId="{B79D91C7-F8A4-43D2-9568-F7389654DC1F}" destId="{39B52DC7-4B7B-4FE7-AA23-6243A7F1241F}" srcOrd="7" destOrd="0" presId="urn:microsoft.com/office/officeart/2018/5/layout/IconLeafLabelList"/>
    <dgm:cxn modelId="{517F72FB-9464-4159-B7EB-1F897B6BED87}" type="presParOf" srcId="{B79D91C7-F8A4-43D2-9568-F7389654DC1F}" destId="{78175AAD-C20C-48F7-AFEC-CB4CE508B014}" srcOrd="8" destOrd="0" presId="urn:microsoft.com/office/officeart/2018/5/layout/IconLeafLabelList"/>
    <dgm:cxn modelId="{531D76E1-3976-483D-BE68-D073E80B5081}" type="presParOf" srcId="{78175AAD-C20C-48F7-AFEC-CB4CE508B014}" destId="{1F3DCFE7-5E2D-4DFD-8003-83B631E9F9E5}" srcOrd="0" destOrd="0" presId="urn:microsoft.com/office/officeart/2018/5/layout/IconLeafLabelList"/>
    <dgm:cxn modelId="{CA4B752A-0449-4CCC-86C0-B29E3CF70450}" type="presParOf" srcId="{78175AAD-C20C-48F7-AFEC-CB4CE508B014}" destId="{CE5D0B7A-66A6-46DD-9D3E-08F1C4EFB683}" srcOrd="1" destOrd="0" presId="urn:microsoft.com/office/officeart/2018/5/layout/IconLeafLabelList"/>
    <dgm:cxn modelId="{218B2C9D-E313-43F1-9E56-4BF9AB865BD4}" type="presParOf" srcId="{78175AAD-C20C-48F7-AFEC-CB4CE508B014}" destId="{BD944664-F84F-41B8-A157-2EC8287AF8B6}" srcOrd="2" destOrd="0" presId="urn:microsoft.com/office/officeart/2018/5/layout/IconLeafLabelList"/>
    <dgm:cxn modelId="{42DD9971-638B-45CF-B079-20A455F62AE3}" type="presParOf" srcId="{78175AAD-C20C-48F7-AFEC-CB4CE508B014}" destId="{3B5554EF-CB79-4126-9930-EDB4FD7A80A1}" srcOrd="3" destOrd="0" presId="urn:microsoft.com/office/officeart/2018/5/layout/IconLeaf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3A7F52-B322-4988-A896-9B5C0A3475F5}">
      <dsp:nvSpPr>
        <dsp:cNvPr id="0" name=""/>
        <dsp:cNvSpPr/>
      </dsp:nvSpPr>
      <dsp:spPr>
        <a:xfrm>
          <a:off x="1016962" y="1320393"/>
          <a:ext cx="1098000" cy="1098000"/>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4CE50B9-C32C-40BA-9213-ED9D33A2B63E}">
      <dsp:nvSpPr>
        <dsp:cNvPr id="0" name=""/>
        <dsp:cNvSpPr/>
      </dsp:nvSpPr>
      <dsp:spPr>
        <a:xfrm>
          <a:off x="1250962" y="1554393"/>
          <a:ext cx="630000" cy="630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388D1B9-48A5-44A6-89E9-A61CF47B38D9}">
      <dsp:nvSpPr>
        <dsp:cNvPr id="0" name=""/>
        <dsp:cNvSpPr/>
      </dsp:nvSpPr>
      <dsp:spPr>
        <a:xfrm>
          <a:off x="665962" y="2760393"/>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cap="all"/>
          </a:pPr>
          <a:r>
            <a:rPr lang="cs-CZ" sz="1400" kern="1200" dirty="0"/>
            <a:t>Receptivní funkce (výběr, udržení, třídění a integrace informací)</a:t>
          </a:r>
          <a:endParaRPr lang="en-US" sz="1400" kern="1200" dirty="0"/>
        </a:p>
      </dsp:txBody>
      <dsp:txXfrm>
        <a:off x="665962" y="2760393"/>
        <a:ext cx="1800000" cy="720000"/>
      </dsp:txXfrm>
    </dsp:sp>
    <dsp:sp modelId="{FE36945D-D86D-463E-908A-D507DF894E7C}">
      <dsp:nvSpPr>
        <dsp:cNvPr id="0" name=""/>
        <dsp:cNvSpPr/>
      </dsp:nvSpPr>
      <dsp:spPr>
        <a:xfrm>
          <a:off x="3131962" y="1320393"/>
          <a:ext cx="1098000" cy="1098000"/>
        </a:xfrm>
        <a:prstGeom prst="round2DiagRect">
          <a:avLst>
            <a:gd name="adj1" fmla="val 29727"/>
            <a:gd name="adj2" fmla="val 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A35B30A-F70B-4D9C-8B50-947B9042F9BC}">
      <dsp:nvSpPr>
        <dsp:cNvPr id="0" name=""/>
        <dsp:cNvSpPr/>
      </dsp:nvSpPr>
      <dsp:spPr>
        <a:xfrm>
          <a:off x="3365962" y="1554393"/>
          <a:ext cx="630000" cy="630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D74D738-5F72-4CEE-8CC6-52C9E71C9149}">
      <dsp:nvSpPr>
        <dsp:cNvPr id="0" name=""/>
        <dsp:cNvSpPr/>
      </dsp:nvSpPr>
      <dsp:spPr>
        <a:xfrm>
          <a:off x="2780962" y="2760393"/>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cap="all"/>
          </a:pPr>
          <a:r>
            <a:rPr lang="cs-CZ" sz="1400" kern="1200"/>
            <a:t>Paměť</a:t>
          </a:r>
          <a:endParaRPr lang="en-US" sz="1400" kern="1200"/>
        </a:p>
      </dsp:txBody>
      <dsp:txXfrm>
        <a:off x="2780962" y="2760393"/>
        <a:ext cx="1800000" cy="720000"/>
      </dsp:txXfrm>
    </dsp:sp>
    <dsp:sp modelId="{A26CFD1D-7BC0-49FA-AA8E-EB9EB7D00267}">
      <dsp:nvSpPr>
        <dsp:cNvPr id="0" name=""/>
        <dsp:cNvSpPr/>
      </dsp:nvSpPr>
      <dsp:spPr>
        <a:xfrm>
          <a:off x="5246962" y="1320393"/>
          <a:ext cx="1098000" cy="1098000"/>
        </a:xfrm>
        <a:prstGeom prst="round2DiagRect">
          <a:avLst>
            <a:gd name="adj1" fmla="val 29727"/>
            <a:gd name="adj2" fmla="val 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2D66396-29C8-4D8E-8B2C-B4604E8CC861}">
      <dsp:nvSpPr>
        <dsp:cNvPr id="0" name=""/>
        <dsp:cNvSpPr/>
      </dsp:nvSpPr>
      <dsp:spPr>
        <a:xfrm>
          <a:off x="5480962" y="1554393"/>
          <a:ext cx="630000" cy="63000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934AB2A-C702-4652-8A26-03CB442A56BA}">
      <dsp:nvSpPr>
        <dsp:cNvPr id="0" name=""/>
        <dsp:cNvSpPr/>
      </dsp:nvSpPr>
      <dsp:spPr>
        <a:xfrm>
          <a:off x="4895962" y="2760393"/>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cap="all"/>
          </a:pPr>
          <a:r>
            <a:rPr lang="cs-CZ" sz="1400" kern="1200"/>
            <a:t>Učení</a:t>
          </a:r>
          <a:endParaRPr lang="en-US" sz="1400" kern="1200"/>
        </a:p>
      </dsp:txBody>
      <dsp:txXfrm>
        <a:off x="4895962" y="2760393"/>
        <a:ext cx="1800000" cy="720000"/>
      </dsp:txXfrm>
    </dsp:sp>
    <dsp:sp modelId="{E584D407-BA04-4A22-93B5-F21C5BEABC69}">
      <dsp:nvSpPr>
        <dsp:cNvPr id="0" name=""/>
        <dsp:cNvSpPr/>
      </dsp:nvSpPr>
      <dsp:spPr>
        <a:xfrm>
          <a:off x="7361962" y="1320393"/>
          <a:ext cx="1098000" cy="1098000"/>
        </a:xfrm>
        <a:prstGeom prst="round2DiagRect">
          <a:avLst>
            <a:gd name="adj1" fmla="val 29727"/>
            <a:gd name="adj2" fmla="val 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17633B2-516C-4082-897C-0CBA279DD3E2}">
      <dsp:nvSpPr>
        <dsp:cNvPr id="0" name=""/>
        <dsp:cNvSpPr/>
      </dsp:nvSpPr>
      <dsp:spPr>
        <a:xfrm>
          <a:off x="7595962" y="1554393"/>
          <a:ext cx="630000" cy="63000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99A4FB0-5590-4857-93D8-BF5A0DECFAF2}">
      <dsp:nvSpPr>
        <dsp:cNvPr id="0" name=""/>
        <dsp:cNvSpPr/>
      </dsp:nvSpPr>
      <dsp:spPr>
        <a:xfrm>
          <a:off x="7010962" y="2760393"/>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cap="all"/>
          </a:pPr>
          <a:r>
            <a:rPr lang="cs-CZ" sz="1400" kern="1200"/>
            <a:t>Myšlení</a:t>
          </a:r>
          <a:endParaRPr lang="en-US" sz="1400" kern="1200"/>
        </a:p>
      </dsp:txBody>
      <dsp:txXfrm>
        <a:off x="7010962" y="2760393"/>
        <a:ext cx="1800000" cy="720000"/>
      </dsp:txXfrm>
    </dsp:sp>
    <dsp:sp modelId="{1F3DCFE7-5E2D-4DFD-8003-83B631E9F9E5}">
      <dsp:nvSpPr>
        <dsp:cNvPr id="0" name=""/>
        <dsp:cNvSpPr/>
      </dsp:nvSpPr>
      <dsp:spPr>
        <a:xfrm>
          <a:off x="9476961" y="1320393"/>
          <a:ext cx="1098000" cy="1098000"/>
        </a:xfrm>
        <a:prstGeom prst="round2DiagRect">
          <a:avLst>
            <a:gd name="adj1" fmla="val 29727"/>
            <a:gd name="adj2" fmla="val 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E5D0B7A-66A6-46DD-9D3E-08F1C4EFB683}">
      <dsp:nvSpPr>
        <dsp:cNvPr id="0" name=""/>
        <dsp:cNvSpPr/>
      </dsp:nvSpPr>
      <dsp:spPr>
        <a:xfrm>
          <a:off x="9710961" y="1554393"/>
          <a:ext cx="630000" cy="630000"/>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B5554EF-CB79-4126-9930-EDB4FD7A80A1}">
      <dsp:nvSpPr>
        <dsp:cNvPr id="0" name=""/>
        <dsp:cNvSpPr/>
      </dsp:nvSpPr>
      <dsp:spPr>
        <a:xfrm>
          <a:off x="9125962" y="2760393"/>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cap="all"/>
          </a:pPr>
          <a:r>
            <a:rPr lang="cs-CZ" sz="1400" kern="1200"/>
            <a:t>Expresivní funkce</a:t>
          </a:r>
          <a:endParaRPr lang="en-US" sz="1400" kern="1200"/>
        </a:p>
      </dsp:txBody>
      <dsp:txXfrm>
        <a:off x="9125962" y="2760393"/>
        <a:ext cx="1800000" cy="720000"/>
      </dsp:txXfrm>
    </dsp:sp>
  </dsp:spTree>
</dsp:drawing>
</file>

<file path=ppt/diagrams/layout1.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B0DB3-A8FF-4ABB-9E2E-D960422260EB}"/>
              </a:ext>
            </a:extLst>
          </p:cNvPr>
          <p:cNvSpPr>
            <a:spLocks noGrp="1"/>
          </p:cNvSpPr>
          <p:nvPr>
            <p:ph type="ctrTitle"/>
          </p:nvPr>
        </p:nvSpPr>
        <p:spPr>
          <a:xfrm>
            <a:off x="1524000" y="1122363"/>
            <a:ext cx="9144000" cy="3025308"/>
          </a:xfrm>
        </p:spPr>
        <p:txBody>
          <a:bodyPr anchor="b">
            <a:normAutofit/>
          </a:bodyPr>
          <a:lstStyle>
            <a:lvl1pPr algn="ctr">
              <a:defRPr sz="6600"/>
            </a:lvl1pPr>
          </a:lstStyle>
          <a:p>
            <a:r>
              <a:rPr lang="en-US" dirty="0"/>
              <a:t>Click to edit Master title style</a:t>
            </a:r>
          </a:p>
        </p:txBody>
      </p:sp>
      <p:sp>
        <p:nvSpPr>
          <p:cNvPr id="3" name="Subtitle 2">
            <a:extLst>
              <a:ext uri="{FF2B5EF4-FFF2-40B4-BE49-F238E27FC236}">
                <a16:creationId xmlns:a16="http://schemas.microsoft.com/office/drawing/2014/main" id="{8BEE0618-75D7-410F-859C-CDF53BC53E85}"/>
              </a:ext>
            </a:extLst>
          </p:cNvPr>
          <p:cNvSpPr>
            <a:spLocks noGrp="1"/>
          </p:cNvSpPr>
          <p:nvPr>
            <p:ph type="subTitle" idx="1"/>
          </p:nvPr>
        </p:nvSpPr>
        <p:spPr>
          <a:xfrm>
            <a:off x="1524000" y="4386729"/>
            <a:ext cx="9144000" cy="1135529"/>
          </a:xfrm>
        </p:spPr>
        <p:txBody>
          <a:bodyPr>
            <a:normAutofit/>
          </a:bodyPr>
          <a:lstStyle>
            <a:lvl1pPr marL="0" indent="0" algn="ctr">
              <a:lnSpc>
                <a:spcPct val="120000"/>
              </a:lnSpc>
              <a:buNone/>
              <a:defRPr sz="1800" b="1"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A5237F11-76DB-4DD9-9747-3F38D05BA0FE}"/>
              </a:ext>
            </a:extLst>
          </p:cNvPr>
          <p:cNvSpPr>
            <a:spLocks noGrp="1"/>
          </p:cNvSpPr>
          <p:nvPr>
            <p:ph type="dt" sz="half" idx="10"/>
          </p:nvPr>
        </p:nvSpPr>
        <p:spPr/>
        <p:txBody>
          <a:bodyPr/>
          <a:lstStyle/>
          <a:p>
            <a:fld id="{11EAACC7-3B3F-47D1-959A-EF58926E955E}" type="datetimeFigureOut">
              <a:rPr lang="en-US" smtClean="0"/>
              <a:t>10/24/2021</a:t>
            </a:fld>
            <a:endParaRPr lang="en-US"/>
          </a:p>
        </p:txBody>
      </p:sp>
      <p:sp>
        <p:nvSpPr>
          <p:cNvPr id="5" name="Footer Placeholder 4">
            <a:extLst>
              <a:ext uri="{FF2B5EF4-FFF2-40B4-BE49-F238E27FC236}">
                <a16:creationId xmlns:a16="http://schemas.microsoft.com/office/drawing/2014/main" id="{3059F581-81B0-44B3-ABA5-A25CA4BAE4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10D591-ADCF-4300-8282-72AE357F3D2D}"/>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4190794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E5C77-55F8-4677-A96C-E6D3F5545D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9A064EF-ADDA-4943-8F87-A7469D79975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B0D493-D1E7-4358-95E9-B5B80A49E603}"/>
              </a:ext>
            </a:extLst>
          </p:cNvPr>
          <p:cNvSpPr>
            <a:spLocks noGrp="1"/>
          </p:cNvSpPr>
          <p:nvPr>
            <p:ph type="dt" sz="half" idx="10"/>
          </p:nvPr>
        </p:nvSpPr>
        <p:spPr/>
        <p:txBody>
          <a:bodyPr/>
          <a:lstStyle/>
          <a:p>
            <a:fld id="{11EAACC7-3B3F-47D1-959A-EF58926E955E}" type="datetimeFigureOut">
              <a:rPr lang="en-US" smtClean="0"/>
              <a:t>10/24/2021</a:t>
            </a:fld>
            <a:endParaRPr lang="en-US"/>
          </a:p>
        </p:txBody>
      </p:sp>
      <p:sp>
        <p:nvSpPr>
          <p:cNvPr id="5" name="Footer Placeholder 4">
            <a:extLst>
              <a:ext uri="{FF2B5EF4-FFF2-40B4-BE49-F238E27FC236}">
                <a16:creationId xmlns:a16="http://schemas.microsoft.com/office/drawing/2014/main" id="{A6E98326-3276-4B9E-960F-10C6677BFA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4C3AC2-288D-4FEE-BF80-0EAEDDFAB049}"/>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805368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3333C6A-5417-40BD-BF7A-94058322377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43BCB45-B343-46F6-9718-AA0D68CED1F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BDA2A4-FD34-4E17-908F-4367B1E644C3}"/>
              </a:ext>
            </a:extLst>
          </p:cNvPr>
          <p:cNvSpPr>
            <a:spLocks noGrp="1"/>
          </p:cNvSpPr>
          <p:nvPr>
            <p:ph type="dt" sz="half" idx="10"/>
          </p:nvPr>
        </p:nvSpPr>
        <p:spPr/>
        <p:txBody>
          <a:bodyPr/>
          <a:lstStyle/>
          <a:p>
            <a:fld id="{11EAACC7-3B3F-47D1-959A-EF58926E955E}" type="datetimeFigureOut">
              <a:rPr lang="en-US" smtClean="0"/>
              <a:t>10/24/2021</a:t>
            </a:fld>
            <a:endParaRPr lang="en-US"/>
          </a:p>
        </p:txBody>
      </p:sp>
      <p:sp>
        <p:nvSpPr>
          <p:cNvPr id="5" name="Footer Placeholder 4">
            <a:extLst>
              <a:ext uri="{FF2B5EF4-FFF2-40B4-BE49-F238E27FC236}">
                <a16:creationId xmlns:a16="http://schemas.microsoft.com/office/drawing/2014/main" id="{93B87AE3-776D-451D-AA52-C06B747248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A0C4D5-BE1E-4D6A-9196-E0F9E42B2E1E}"/>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8467148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75558-A264-444E-829B-51AAE6B4BFCE}"/>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908D9373-37D1-4135-8D34-755E139F79DD}"/>
              </a:ext>
            </a:extLst>
          </p:cNvPr>
          <p:cNvSpPr>
            <a:spLocks noGrp="1"/>
          </p:cNvSpPr>
          <p:nvPr>
            <p:ph idx="1"/>
          </p:nvPr>
        </p:nvSpPr>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55E4A6B-1966-4E57-9FB8-8B111E97BC11}"/>
              </a:ext>
            </a:extLst>
          </p:cNvPr>
          <p:cNvSpPr>
            <a:spLocks noGrp="1"/>
          </p:cNvSpPr>
          <p:nvPr>
            <p:ph type="dt" sz="half" idx="10"/>
          </p:nvPr>
        </p:nvSpPr>
        <p:spPr/>
        <p:txBody>
          <a:bodyPr/>
          <a:lstStyle/>
          <a:p>
            <a:fld id="{11EAACC7-3B3F-47D1-959A-EF58926E955E}" type="datetimeFigureOut">
              <a:rPr lang="en-US" smtClean="0"/>
              <a:t>10/24/2021</a:t>
            </a:fld>
            <a:endParaRPr lang="en-US" dirty="0"/>
          </a:p>
        </p:txBody>
      </p:sp>
      <p:sp>
        <p:nvSpPr>
          <p:cNvPr id="5" name="Footer Placeholder 4">
            <a:extLst>
              <a:ext uri="{FF2B5EF4-FFF2-40B4-BE49-F238E27FC236}">
                <a16:creationId xmlns:a16="http://schemas.microsoft.com/office/drawing/2014/main" id="{133FC3DD-F2BE-41FF-895B-00129AAB15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1F830C-8424-4FAF-A011-605AE1D147FC}"/>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206370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A1BE8-ECC1-4027-B16E-C7BECCA9DF4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246C7E1-471A-46AA-8068-98E68C0C20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F7C9F8F-EC48-4D16-B4C6-023A7B607BE6}"/>
              </a:ext>
            </a:extLst>
          </p:cNvPr>
          <p:cNvSpPr>
            <a:spLocks noGrp="1"/>
          </p:cNvSpPr>
          <p:nvPr>
            <p:ph type="dt" sz="half" idx="10"/>
          </p:nvPr>
        </p:nvSpPr>
        <p:spPr/>
        <p:txBody>
          <a:bodyPr/>
          <a:lstStyle/>
          <a:p>
            <a:fld id="{11EAACC7-3B3F-47D1-959A-EF58926E955E}" type="datetimeFigureOut">
              <a:rPr lang="en-US" smtClean="0"/>
              <a:t>10/24/2021</a:t>
            </a:fld>
            <a:endParaRPr lang="en-US"/>
          </a:p>
        </p:txBody>
      </p:sp>
      <p:sp>
        <p:nvSpPr>
          <p:cNvPr id="5" name="Footer Placeholder 4">
            <a:extLst>
              <a:ext uri="{FF2B5EF4-FFF2-40B4-BE49-F238E27FC236}">
                <a16:creationId xmlns:a16="http://schemas.microsoft.com/office/drawing/2014/main" id="{B79FA5B3-F726-417B-932A-B93E0C8F5A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7D21F1-1A24-43EA-AB09-3024C491E8FB}"/>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3227283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16569-B648-4D50-BEB8-E8DAE24D68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40831B3-A1FD-470C-BEEE-4CFB441502DD}"/>
              </a:ext>
            </a:extLst>
          </p:cNvPr>
          <p:cNvSpPr>
            <a:spLocks noGrp="1"/>
          </p:cNvSpPr>
          <p:nvPr>
            <p:ph sz="half" idx="1"/>
          </p:nvPr>
        </p:nvSpPr>
        <p:spPr>
          <a:xfrm>
            <a:off x="838200" y="1924493"/>
            <a:ext cx="5181600" cy="42524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01F34A17-C244-438C-9AE3-FB9B3CE3BD8F}"/>
              </a:ext>
            </a:extLst>
          </p:cNvPr>
          <p:cNvSpPr>
            <a:spLocks noGrp="1"/>
          </p:cNvSpPr>
          <p:nvPr>
            <p:ph sz="half" idx="2"/>
          </p:nvPr>
        </p:nvSpPr>
        <p:spPr>
          <a:xfrm>
            <a:off x="6172200" y="1924493"/>
            <a:ext cx="5181600" cy="42524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4CFA3AA-3FC1-4B98-8F99-1726F1AC0A38}"/>
              </a:ext>
            </a:extLst>
          </p:cNvPr>
          <p:cNvSpPr>
            <a:spLocks noGrp="1"/>
          </p:cNvSpPr>
          <p:nvPr>
            <p:ph type="dt" sz="half" idx="10"/>
          </p:nvPr>
        </p:nvSpPr>
        <p:spPr/>
        <p:txBody>
          <a:bodyPr/>
          <a:lstStyle/>
          <a:p>
            <a:fld id="{11EAACC7-3B3F-47D1-959A-EF58926E955E}" type="datetimeFigureOut">
              <a:rPr lang="en-US" smtClean="0"/>
              <a:t>10/24/2021</a:t>
            </a:fld>
            <a:endParaRPr lang="en-US"/>
          </a:p>
        </p:txBody>
      </p:sp>
      <p:sp>
        <p:nvSpPr>
          <p:cNvPr id="6" name="Footer Placeholder 5">
            <a:extLst>
              <a:ext uri="{FF2B5EF4-FFF2-40B4-BE49-F238E27FC236}">
                <a16:creationId xmlns:a16="http://schemas.microsoft.com/office/drawing/2014/main" id="{1CE10883-BACC-41A1-9067-ECFDB937D7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7660A2-13C9-4432-A6EB-A4FF3D78F15F}"/>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1984823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7C843-C993-4E9C-80DD-3620816E56A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D91A8E3-B066-4511-9C6E-A3435B64DD88}"/>
              </a:ext>
            </a:extLst>
          </p:cNvPr>
          <p:cNvSpPr>
            <a:spLocks noGrp="1"/>
          </p:cNvSpPr>
          <p:nvPr>
            <p:ph type="body" idx="1"/>
          </p:nvPr>
        </p:nvSpPr>
        <p:spPr>
          <a:xfrm>
            <a:off x="839788" y="1734325"/>
            <a:ext cx="5157787" cy="823912"/>
          </a:xfrm>
        </p:spPr>
        <p:txBody>
          <a:bodyPr anchor="b">
            <a:normAutofit/>
          </a:bodyPr>
          <a:lstStyle>
            <a:lvl1pPr marL="0" indent="0">
              <a:buNone/>
              <a:defRPr sz="20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E86B63-4102-4802-94D7-F138F80F3E19}"/>
              </a:ext>
            </a:extLst>
          </p:cNvPr>
          <p:cNvSpPr>
            <a:spLocks noGrp="1"/>
          </p:cNvSpPr>
          <p:nvPr>
            <p:ph sz="half" idx="2"/>
          </p:nvPr>
        </p:nvSpPr>
        <p:spPr>
          <a:xfrm>
            <a:off x="839788" y="2558237"/>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9C924765-08A7-4A60-86DC-DC420F60BBAE}"/>
              </a:ext>
            </a:extLst>
          </p:cNvPr>
          <p:cNvSpPr>
            <a:spLocks noGrp="1"/>
          </p:cNvSpPr>
          <p:nvPr>
            <p:ph type="body" sz="quarter" idx="3"/>
          </p:nvPr>
        </p:nvSpPr>
        <p:spPr>
          <a:xfrm>
            <a:off x="6172200" y="1734325"/>
            <a:ext cx="5183188" cy="823912"/>
          </a:xfrm>
        </p:spPr>
        <p:txBody>
          <a:bodyPr anchor="b">
            <a:normAutofit/>
          </a:bodyPr>
          <a:lstStyle>
            <a:lvl1pPr marL="0" indent="0">
              <a:buNone/>
              <a:defRPr sz="20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4AA2795-EFB6-4000-8F25-FBB62646C0CD}"/>
              </a:ext>
            </a:extLst>
          </p:cNvPr>
          <p:cNvSpPr>
            <a:spLocks noGrp="1"/>
          </p:cNvSpPr>
          <p:nvPr>
            <p:ph sz="quarter" idx="4"/>
          </p:nvPr>
        </p:nvSpPr>
        <p:spPr>
          <a:xfrm>
            <a:off x="6172200" y="2558237"/>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C942CFB-FE12-494A-9C41-3CB90F07BDAA}"/>
              </a:ext>
            </a:extLst>
          </p:cNvPr>
          <p:cNvSpPr>
            <a:spLocks noGrp="1"/>
          </p:cNvSpPr>
          <p:nvPr>
            <p:ph type="dt" sz="half" idx="10"/>
          </p:nvPr>
        </p:nvSpPr>
        <p:spPr/>
        <p:txBody>
          <a:bodyPr/>
          <a:lstStyle/>
          <a:p>
            <a:fld id="{11EAACC7-3B3F-47D1-959A-EF58926E955E}" type="datetimeFigureOut">
              <a:rPr lang="en-US" smtClean="0"/>
              <a:t>10/24/2021</a:t>
            </a:fld>
            <a:endParaRPr lang="en-US"/>
          </a:p>
        </p:txBody>
      </p:sp>
      <p:sp>
        <p:nvSpPr>
          <p:cNvPr id="8" name="Footer Placeholder 7">
            <a:extLst>
              <a:ext uri="{FF2B5EF4-FFF2-40B4-BE49-F238E27FC236}">
                <a16:creationId xmlns:a16="http://schemas.microsoft.com/office/drawing/2014/main" id="{6C3A07E3-59E1-4EBD-9687-4B6ABE96ACA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CF7BB23-7539-4674-8B66-ACEFF94686CE}"/>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1921746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841DB-C73C-4968-B434-A6AA14DAF62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08152BF-92C7-4BF5-A9DB-16A0BF0F5F5D}"/>
              </a:ext>
            </a:extLst>
          </p:cNvPr>
          <p:cNvSpPr>
            <a:spLocks noGrp="1"/>
          </p:cNvSpPr>
          <p:nvPr>
            <p:ph type="dt" sz="half" idx="10"/>
          </p:nvPr>
        </p:nvSpPr>
        <p:spPr/>
        <p:txBody>
          <a:bodyPr/>
          <a:lstStyle/>
          <a:p>
            <a:fld id="{11EAACC7-3B3F-47D1-959A-EF58926E955E}" type="datetimeFigureOut">
              <a:rPr lang="en-US" smtClean="0"/>
              <a:t>10/24/2021</a:t>
            </a:fld>
            <a:endParaRPr lang="en-US"/>
          </a:p>
        </p:txBody>
      </p:sp>
      <p:sp>
        <p:nvSpPr>
          <p:cNvPr id="4" name="Footer Placeholder 3">
            <a:extLst>
              <a:ext uri="{FF2B5EF4-FFF2-40B4-BE49-F238E27FC236}">
                <a16:creationId xmlns:a16="http://schemas.microsoft.com/office/drawing/2014/main" id="{C1289DB7-F492-4037-A439-D70F7E55652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FFA96F1-8B8A-4E83-B3C2-E10DE522AD30}"/>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1091354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031033-9688-463F-9614-47F2F5BC6BF7}"/>
              </a:ext>
            </a:extLst>
          </p:cNvPr>
          <p:cNvSpPr>
            <a:spLocks noGrp="1"/>
          </p:cNvSpPr>
          <p:nvPr>
            <p:ph type="dt" sz="half" idx="10"/>
          </p:nvPr>
        </p:nvSpPr>
        <p:spPr/>
        <p:txBody>
          <a:bodyPr/>
          <a:lstStyle/>
          <a:p>
            <a:fld id="{11EAACC7-3B3F-47D1-959A-EF58926E955E}" type="datetimeFigureOut">
              <a:rPr lang="en-US" smtClean="0"/>
              <a:t>10/24/2021</a:t>
            </a:fld>
            <a:endParaRPr lang="en-US"/>
          </a:p>
        </p:txBody>
      </p:sp>
      <p:sp>
        <p:nvSpPr>
          <p:cNvPr id="3" name="Footer Placeholder 2">
            <a:extLst>
              <a:ext uri="{FF2B5EF4-FFF2-40B4-BE49-F238E27FC236}">
                <a16:creationId xmlns:a16="http://schemas.microsoft.com/office/drawing/2014/main" id="{085B8DB2-C14B-45AC-ACAF-8702DF59C6E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001DA57-8D4E-4075-9460-4F03DF8AABA8}"/>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2774799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CBE2C-9DAA-489D-AC88-15CBBA8A9B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EE124BE-E494-445A-A4FB-A2A8F28F0C1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F2446DE-9A32-4774-9F7C-86678CA90E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00115D-61B3-46D0-B4D3-30C374B526CF}"/>
              </a:ext>
            </a:extLst>
          </p:cNvPr>
          <p:cNvSpPr>
            <a:spLocks noGrp="1"/>
          </p:cNvSpPr>
          <p:nvPr>
            <p:ph type="dt" sz="half" idx="10"/>
          </p:nvPr>
        </p:nvSpPr>
        <p:spPr/>
        <p:txBody>
          <a:bodyPr/>
          <a:lstStyle/>
          <a:p>
            <a:fld id="{11EAACC7-3B3F-47D1-959A-EF58926E955E}" type="datetimeFigureOut">
              <a:rPr lang="en-US" smtClean="0"/>
              <a:t>10/24/2021</a:t>
            </a:fld>
            <a:endParaRPr lang="en-US"/>
          </a:p>
        </p:txBody>
      </p:sp>
      <p:sp>
        <p:nvSpPr>
          <p:cNvPr id="6" name="Footer Placeholder 5">
            <a:extLst>
              <a:ext uri="{FF2B5EF4-FFF2-40B4-BE49-F238E27FC236}">
                <a16:creationId xmlns:a16="http://schemas.microsoft.com/office/drawing/2014/main" id="{EF3C2AFC-D0F8-469F-B1E0-123C2E066E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B9BCDA-9EF7-4531-8021-AF7B30751516}"/>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3653606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AE558-F89F-4688-94E5-77F37D49F1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BCD35AF-8CA2-49BB-BAE9-F29A0186EC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C05CAA98-55BD-4118-A8AF-D603060784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ABFF4C5-82A8-4AD8-B7E2-2882F657683C}"/>
              </a:ext>
            </a:extLst>
          </p:cNvPr>
          <p:cNvSpPr>
            <a:spLocks noGrp="1"/>
          </p:cNvSpPr>
          <p:nvPr>
            <p:ph type="dt" sz="half" idx="10"/>
          </p:nvPr>
        </p:nvSpPr>
        <p:spPr/>
        <p:txBody>
          <a:bodyPr/>
          <a:lstStyle/>
          <a:p>
            <a:fld id="{11EAACC7-3B3F-47D1-959A-EF58926E955E}" type="datetimeFigureOut">
              <a:rPr lang="en-US" smtClean="0"/>
              <a:t>10/24/2021</a:t>
            </a:fld>
            <a:endParaRPr lang="en-US"/>
          </a:p>
        </p:txBody>
      </p:sp>
      <p:sp>
        <p:nvSpPr>
          <p:cNvPr id="6" name="Footer Placeholder 5">
            <a:extLst>
              <a:ext uri="{FF2B5EF4-FFF2-40B4-BE49-F238E27FC236}">
                <a16:creationId xmlns:a16="http://schemas.microsoft.com/office/drawing/2014/main" id="{3860B401-B64F-417B-8AD6-581A22E5E0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24BD4C-7149-44BF-8150-F72CAA95A56D}"/>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2699785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21" name="Straight Connector 20">
            <a:extLst>
              <a:ext uri="{FF2B5EF4-FFF2-40B4-BE49-F238E27FC236}">
                <a16:creationId xmlns:a16="http://schemas.microsoft.com/office/drawing/2014/main" id="{4436E0F2-A64B-471E-93C0-8DFE08CC57C8}"/>
              </a:ext>
            </a:extLst>
          </p:cNvPr>
          <p:cNvCxnSpPr>
            <a:cxnSpLocks/>
          </p:cNvCxnSpPr>
          <p:nvPr/>
        </p:nvCxnSpPr>
        <p:spPr>
          <a:xfrm flipH="1">
            <a:off x="0" y="0"/>
            <a:ext cx="3119718" cy="6858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DC1E3AB1-2A8C-4607-9FAE-D8BDB280FE1A}"/>
              </a:ext>
            </a:extLst>
          </p:cNvPr>
          <p:cNvCxnSpPr>
            <a:cxnSpLocks/>
          </p:cNvCxnSpPr>
          <p:nvPr/>
        </p:nvCxnSpPr>
        <p:spPr>
          <a:xfrm flipH="1">
            <a:off x="0" y="0"/>
            <a:ext cx="903768" cy="65436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26D66059-832F-40B6-A35F-F56C8F38A1E7}"/>
              </a:ext>
            </a:extLst>
          </p:cNvPr>
          <p:cNvCxnSpPr>
            <a:cxnSpLocks/>
          </p:cNvCxnSpPr>
          <p:nvPr/>
        </p:nvCxnSpPr>
        <p:spPr>
          <a:xfrm flipH="1" flipV="1">
            <a:off x="-42863" y="5791200"/>
            <a:ext cx="6286501" cy="1066801"/>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A515E2ED-7EA9-448D-83FA-54C3DF9723BD}"/>
              </a:ext>
            </a:extLst>
          </p:cNvPr>
          <p:cNvCxnSpPr>
            <a:cxnSpLocks/>
          </p:cNvCxnSpPr>
          <p:nvPr/>
        </p:nvCxnSpPr>
        <p:spPr>
          <a:xfrm flipH="1">
            <a:off x="8462964" y="5848350"/>
            <a:ext cx="3729036" cy="100965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20595356-EABD-4767-AC9D-EA21FF115EC0}"/>
              </a:ext>
            </a:extLst>
          </p:cNvPr>
          <p:cNvCxnSpPr>
            <a:cxnSpLocks/>
          </p:cNvCxnSpPr>
          <p:nvPr/>
        </p:nvCxnSpPr>
        <p:spPr>
          <a:xfrm flipH="1">
            <a:off x="11543158" y="1647825"/>
            <a:ext cx="648842" cy="52101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28CD9F06-9628-469C-B788-A894E3E08281}"/>
              </a:ext>
            </a:extLst>
          </p:cNvPr>
          <p:cNvCxnSpPr>
            <a:cxnSpLocks/>
          </p:cNvCxnSpPr>
          <p:nvPr/>
        </p:nvCxnSpPr>
        <p:spPr>
          <a:xfrm flipH="1" flipV="1">
            <a:off x="10781554" y="0"/>
            <a:ext cx="1410446" cy="425834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8550A431-0B61-421B-B4B7-24C0CFF0F938}"/>
              </a:ext>
            </a:extLst>
          </p:cNvPr>
          <p:cNvCxnSpPr>
            <a:cxnSpLocks/>
          </p:cNvCxnSpPr>
          <p:nvPr/>
        </p:nvCxnSpPr>
        <p:spPr>
          <a:xfrm flipH="1" flipV="1">
            <a:off x="6529388" y="-4763"/>
            <a:ext cx="5662612" cy="9319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p:nvSpPr>
          <p:cNvPr id="2" name="Title Placeholder 1">
            <a:extLst>
              <a:ext uri="{FF2B5EF4-FFF2-40B4-BE49-F238E27FC236}">
                <a16:creationId xmlns:a16="http://schemas.microsoft.com/office/drawing/2014/main" id="{675B94C5-D205-4339-B029-5D0FD2E5F3DB}"/>
              </a:ext>
            </a:extLst>
          </p:cNvPr>
          <p:cNvSpPr>
            <a:spLocks noGrp="1"/>
          </p:cNvSpPr>
          <p:nvPr>
            <p:ph type="title"/>
          </p:nvPr>
        </p:nvSpPr>
        <p:spPr>
          <a:xfrm>
            <a:off x="1143000" y="533401"/>
            <a:ext cx="9906000" cy="1382156"/>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096DC5C-BD34-4CE4-8AA7-A6A4B9516F8F}"/>
              </a:ext>
            </a:extLst>
          </p:cNvPr>
          <p:cNvSpPr>
            <a:spLocks noGrp="1"/>
          </p:cNvSpPr>
          <p:nvPr>
            <p:ph type="body" idx="1"/>
          </p:nvPr>
        </p:nvSpPr>
        <p:spPr>
          <a:xfrm>
            <a:off x="1143000" y="2009554"/>
            <a:ext cx="9906000" cy="402442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1F192A7-D622-449D-9FC2-48FDE4D690F1}"/>
              </a:ext>
            </a:extLst>
          </p:cNvPr>
          <p:cNvSpPr>
            <a:spLocks noGrp="1"/>
          </p:cNvSpPr>
          <p:nvPr>
            <p:ph type="dt" sz="half" idx="2"/>
          </p:nvPr>
        </p:nvSpPr>
        <p:spPr>
          <a:xfrm>
            <a:off x="7337102" y="6398878"/>
            <a:ext cx="4193908" cy="365125"/>
          </a:xfrm>
          <a:prstGeom prst="rect">
            <a:avLst/>
          </a:prstGeom>
        </p:spPr>
        <p:txBody>
          <a:bodyPr vert="horz" lIns="91440" tIns="45720" rIns="91440" bIns="45720" rtlCol="0" anchor="ctr">
            <a:normAutofit/>
          </a:bodyPr>
          <a:lstStyle>
            <a:lvl1pPr algn="r">
              <a:defRPr sz="1100">
                <a:solidFill>
                  <a:schemeClr val="tx2"/>
                </a:solidFill>
                <a:latin typeface="+mn-lt"/>
              </a:defRPr>
            </a:lvl1pPr>
          </a:lstStyle>
          <a:p>
            <a:fld id="{11EAACC7-3B3F-47D1-959A-EF58926E955E}" type="datetimeFigureOut">
              <a:rPr lang="en-US" smtClean="0"/>
              <a:t>10/24/2021</a:t>
            </a:fld>
            <a:endParaRPr lang="en-US"/>
          </a:p>
        </p:txBody>
      </p:sp>
      <p:sp>
        <p:nvSpPr>
          <p:cNvPr id="5" name="Footer Placeholder 4">
            <a:extLst>
              <a:ext uri="{FF2B5EF4-FFF2-40B4-BE49-F238E27FC236}">
                <a16:creationId xmlns:a16="http://schemas.microsoft.com/office/drawing/2014/main" id="{8435B93C-2BE9-4847-BFE5-D3CBCC6E948C}"/>
              </a:ext>
            </a:extLst>
          </p:cNvPr>
          <p:cNvSpPr>
            <a:spLocks noGrp="1"/>
          </p:cNvSpPr>
          <p:nvPr>
            <p:ph type="ftr" sz="quarter" idx="3"/>
          </p:nvPr>
        </p:nvSpPr>
        <p:spPr>
          <a:xfrm>
            <a:off x="154429" y="6398878"/>
            <a:ext cx="4497315" cy="365125"/>
          </a:xfrm>
          <a:prstGeom prst="rect">
            <a:avLst/>
          </a:prstGeom>
        </p:spPr>
        <p:txBody>
          <a:bodyPr vert="horz" lIns="91440" tIns="45720" rIns="91440" bIns="45720" rtlCol="0" anchor="ctr">
            <a:normAutofit/>
          </a:bodyPr>
          <a:lstStyle>
            <a:lvl1pPr algn="l">
              <a:defRPr sz="1200" b="1" spc="30" baseline="0">
                <a:solidFill>
                  <a:schemeClr val="tx2"/>
                </a:solidFill>
                <a:latin typeface="+mj-lt"/>
              </a:defRPr>
            </a:lvl1pPr>
          </a:lstStyle>
          <a:p>
            <a:endParaRPr lang="en-US" dirty="0"/>
          </a:p>
        </p:txBody>
      </p:sp>
      <p:sp>
        <p:nvSpPr>
          <p:cNvPr id="6" name="Slide Number Placeholder 5">
            <a:extLst>
              <a:ext uri="{FF2B5EF4-FFF2-40B4-BE49-F238E27FC236}">
                <a16:creationId xmlns:a16="http://schemas.microsoft.com/office/drawing/2014/main" id="{ADF70A99-395E-4F22-8AAB-6C7EE743D7D5}"/>
              </a:ext>
            </a:extLst>
          </p:cNvPr>
          <p:cNvSpPr>
            <a:spLocks noGrp="1"/>
          </p:cNvSpPr>
          <p:nvPr>
            <p:ph type="sldNum" sz="quarter" idx="4"/>
          </p:nvPr>
        </p:nvSpPr>
        <p:spPr>
          <a:xfrm>
            <a:off x="11602477" y="6398878"/>
            <a:ext cx="470887" cy="365125"/>
          </a:xfrm>
          <a:prstGeom prst="rect">
            <a:avLst/>
          </a:prstGeom>
        </p:spPr>
        <p:txBody>
          <a:bodyPr vert="horz" lIns="91440" tIns="45720" rIns="91440" bIns="45720" rtlCol="0" anchor="ctr">
            <a:normAutofit/>
          </a:bodyPr>
          <a:lstStyle>
            <a:lvl1pPr algn="r">
              <a:defRPr sz="1100">
                <a:solidFill>
                  <a:schemeClr val="tx2"/>
                </a:solidFill>
                <a:latin typeface="+mn-lt"/>
              </a:defRPr>
            </a:lvl1pPr>
          </a:lstStyle>
          <a:p>
            <a:fld id="{312CC964-A50B-4C29-B4E4-2C30BB34CCF3}" type="slidenum">
              <a:rPr lang="en-US" smtClean="0"/>
              <a:t>‹#›</a:t>
            </a:fld>
            <a:endParaRPr lang="en-US"/>
          </a:p>
        </p:txBody>
      </p:sp>
    </p:spTree>
    <p:extLst>
      <p:ext uri="{BB962C8B-B14F-4D97-AF65-F5344CB8AC3E}">
        <p14:creationId xmlns:p14="http://schemas.microsoft.com/office/powerpoint/2010/main" val="80474899"/>
      </p:ext>
    </p:extLst>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1" r:id="rId6"/>
    <p:sldLayoutId id="2147483777" r:id="rId7"/>
    <p:sldLayoutId id="2147483778" r:id="rId8"/>
    <p:sldLayoutId id="2147483779" r:id="rId9"/>
    <p:sldLayoutId id="2147483780" r:id="rId10"/>
    <p:sldLayoutId id="2147483782" r:id="rId11"/>
  </p:sldLayoutIdLst>
  <p:txStyles>
    <p:titleStyle>
      <a:lvl1pPr algn="l" defTabSz="914400" rtl="0" eaLnBrk="1" latinLnBrk="0" hangingPunct="1">
        <a:lnSpc>
          <a:spcPct val="90000"/>
        </a:lnSpc>
        <a:spcBef>
          <a:spcPct val="0"/>
        </a:spcBef>
        <a:buNone/>
        <a:defRPr sz="4400" i="1" kern="1200" cap="all" baseline="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1000"/>
        </a:spcBef>
        <a:buSzPct val="80000"/>
        <a:buFont typeface="Arial" panose="020B0604020202020204" pitchFamily="34" charset="0"/>
        <a:buChar char="•"/>
        <a:defRPr sz="2400" kern="1200">
          <a:solidFill>
            <a:schemeClr val="tx2"/>
          </a:solidFill>
          <a:latin typeface="+mn-lt"/>
          <a:ea typeface="+mn-ea"/>
          <a:cs typeface="+mn-cs"/>
        </a:defRPr>
      </a:lvl1pPr>
      <a:lvl2pPr marL="685800" indent="-228600" algn="l" defTabSz="914400" rtl="0" eaLnBrk="1" latinLnBrk="0" hangingPunct="1">
        <a:lnSpc>
          <a:spcPct val="100000"/>
        </a:lnSpc>
        <a:spcBef>
          <a:spcPts val="500"/>
        </a:spcBef>
        <a:buSzPct val="80000"/>
        <a:buFont typeface="Arial" panose="020B0604020202020204" pitchFamily="34" charset="0"/>
        <a:buChar char="•"/>
        <a:defRPr sz="2000" kern="1200">
          <a:solidFill>
            <a:schemeClr val="tx2"/>
          </a:solidFill>
          <a:latin typeface="+mn-lt"/>
          <a:ea typeface="+mn-ea"/>
          <a:cs typeface="+mn-cs"/>
        </a:defRPr>
      </a:lvl2pPr>
      <a:lvl3pPr marL="1143000" indent="-228600" algn="l" defTabSz="914400" rtl="0" eaLnBrk="1" latinLnBrk="0" hangingPunct="1">
        <a:lnSpc>
          <a:spcPct val="100000"/>
        </a:lnSpc>
        <a:spcBef>
          <a:spcPts val="500"/>
        </a:spcBef>
        <a:buSzPct val="80000"/>
        <a:buFont typeface="Arial" panose="020B0604020202020204" pitchFamily="34" charset="0"/>
        <a:buChar char="•"/>
        <a:defRPr sz="1800" kern="1200">
          <a:solidFill>
            <a:schemeClr val="tx2"/>
          </a:solidFill>
          <a:latin typeface="+mn-lt"/>
          <a:ea typeface="+mn-ea"/>
          <a:cs typeface="+mn-cs"/>
        </a:defRPr>
      </a:lvl3pPr>
      <a:lvl4pPr marL="16002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4pPr>
      <a:lvl5pPr marL="20574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hyperlink" Target="mailto:grossmann@mail.muni.cz" TargetMode="External"/><Relationship Id="rId1" Type="http://schemas.openxmlformats.org/officeDocument/2006/relationships/slideLayout" Target="../slideLayouts/slideLayout6.xml"/><Relationship Id="rId4" Type="http://schemas.openxmlformats.org/officeDocument/2006/relationships/image" Target="../media/image16.svg"/></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3" name="Rectangle 62">
            <a:extLst>
              <a:ext uri="{FF2B5EF4-FFF2-40B4-BE49-F238E27FC236}">
                <a16:creationId xmlns:a16="http://schemas.microsoft.com/office/drawing/2014/main" id="{82950D9A-4705-4314-961A-4F88B2CE41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a:extLst>
              <a:ext uri="{FF2B5EF4-FFF2-40B4-BE49-F238E27FC236}">
                <a16:creationId xmlns:a16="http://schemas.microsoft.com/office/drawing/2014/main" id="{B13969F2-ED52-4E5C-B3FC-01E01B8B9F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2"/>
            <a:ext cx="12192000" cy="685734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871870" y="749595"/>
            <a:ext cx="5645888" cy="3902149"/>
          </a:xfrm>
        </p:spPr>
        <p:txBody>
          <a:bodyPr anchor="t">
            <a:normAutofit/>
          </a:bodyPr>
          <a:lstStyle/>
          <a:p>
            <a:pPr algn="l"/>
            <a:r>
              <a:rPr lang="cs-CZ" sz="3600" dirty="0"/>
              <a:t>Základy</a:t>
            </a:r>
            <a:br>
              <a:rPr lang="cs-CZ" sz="3600" dirty="0"/>
            </a:br>
            <a:r>
              <a:rPr lang="cs-CZ" sz="3600" dirty="0"/>
              <a:t>neuropsychologie</a:t>
            </a:r>
            <a:endParaRPr lang="en-US" sz="3600" dirty="0"/>
          </a:p>
        </p:txBody>
      </p:sp>
      <p:sp>
        <p:nvSpPr>
          <p:cNvPr id="3" name="Subtitle 2"/>
          <p:cNvSpPr>
            <a:spLocks noGrp="1"/>
          </p:cNvSpPr>
          <p:nvPr>
            <p:ph type="subTitle" idx="1"/>
          </p:nvPr>
        </p:nvSpPr>
        <p:spPr>
          <a:xfrm>
            <a:off x="871870" y="4651745"/>
            <a:ext cx="4890977" cy="999460"/>
          </a:xfrm>
        </p:spPr>
        <p:txBody>
          <a:bodyPr anchor="b">
            <a:normAutofit/>
          </a:bodyPr>
          <a:lstStyle/>
          <a:p>
            <a:pPr algn="l"/>
            <a:r>
              <a:rPr lang="cs-CZ"/>
              <a:t>Petr Grossmann</a:t>
            </a:r>
            <a:endParaRPr lang="en-US"/>
          </a:p>
        </p:txBody>
      </p:sp>
      <p:pic>
        <p:nvPicPr>
          <p:cNvPr id="20" name="Picture 3">
            <a:extLst>
              <a:ext uri="{FF2B5EF4-FFF2-40B4-BE49-F238E27FC236}">
                <a16:creationId xmlns:a16="http://schemas.microsoft.com/office/drawing/2014/main" id="{9F1118CE-EEED-4510-8EE0-CD500BE2C5E8}"/>
              </a:ext>
            </a:extLst>
          </p:cNvPr>
          <p:cNvPicPr>
            <a:picLocks noChangeAspect="1"/>
          </p:cNvPicPr>
          <p:nvPr/>
        </p:nvPicPr>
        <p:blipFill rotWithShape="1">
          <a:blip r:embed="rId2"/>
          <a:srcRect l="26339" r="202" b="-1"/>
          <a:stretch/>
        </p:blipFill>
        <p:spPr>
          <a:xfrm>
            <a:off x="5879804" y="-6350"/>
            <a:ext cx="6312196" cy="6874330"/>
          </a:xfrm>
          <a:custGeom>
            <a:avLst/>
            <a:gdLst/>
            <a:ahLst/>
            <a:cxnLst/>
            <a:rect l="l" t="t" r="r" b="b"/>
            <a:pathLst>
              <a:path w="6312196" h="6874330">
                <a:moveTo>
                  <a:pt x="2047193" y="0"/>
                </a:moveTo>
                <a:lnTo>
                  <a:pt x="6312196" y="0"/>
                </a:lnTo>
                <a:lnTo>
                  <a:pt x="6312196" y="6874330"/>
                </a:lnTo>
                <a:lnTo>
                  <a:pt x="0" y="6874330"/>
                </a:lnTo>
                <a:close/>
              </a:path>
            </a:pathLst>
          </a:custGeom>
        </p:spPr>
      </p:pic>
      <p:cxnSp>
        <p:nvCxnSpPr>
          <p:cNvPr id="84" name="Straight Connector 66">
            <a:extLst>
              <a:ext uri="{FF2B5EF4-FFF2-40B4-BE49-F238E27FC236}">
                <a16:creationId xmlns:a16="http://schemas.microsoft.com/office/drawing/2014/main" id="{13AC671C-E66F-43C5-A66A-C477339DD23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634715" y="0"/>
            <a:ext cx="914401" cy="6857348"/>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86326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81775E6C-9FE7-4AE4-ABE7-2568D95DEA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9">
            <a:extLst>
              <a:ext uri="{FF2B5EF4-FFF2-40B4-BE49-F238E27FC236}">
                <a16:creationId xmlns:a16="http://schemas.microsoft.com/office/drawing/2014/main" id="{6F1D8699-067D-4768-9F87-3E302B3797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29E903C1-83FF-47E4-AEF1-A916C7A49FCA}"/>
              </a:ext>
            </a:extLst>
          </p:cNvPr>
          <p:cNvSpPr>
            <a:spLocks noGrp="1"/>
          </p:cNvSpPr>
          <p:nvPr>
            <p:ph type="title"/>
          </p:nvPr>
        </p:nvSpPr>
        <p:spPr>
          <a:xfrm>
            <a:off x="1129553" y="533401"/>
            <a:ext cx="8695167" cy="1677894"/>
          </a:xfrm>
        </p:spPr>
        <p:txBody>
          <a:bodyPr>
            <a:normAutofit/>
          </a:bodyPr>
          <a:lstStyle/>
          <a:p>
            <a:r>
              <a:rPr lang="cs-CZ"/>
              <a:t>Paměť</a:t>
            </a:r>
          </a:p>
        </p:txBody>
      </p:sp>
      <p:cxnSp>
        <p:nvCxnSpPr>
          <p:cNvPr id="7" name="Straight Connector 11">
            <a:extLst>
              <a:ext uri="{FF2B5EF4-FFF2-40B4-BE49-F238E27FC236}">
                <a16:creationId xmlns:a16="http://schemas.microsoft.com/office/drawing/2014/main" id="{E8A66062-E0FE-4EE7-9840-EC05B87ACF4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0"/>
            <a:ext cx="4358640" cy="5334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p:nvSpPr>
          <p:cNvPr id="3" name="Zástupný obsah 2">
            <a:extLst>
              <a:ext uri="{FF2B5EF4-FFF2-40B4-BE49-F238E27FC236}">
                <a16:creationId xmlns:a16="http://schemas.microsoft.com/office/drawing/2014/main" id="{49D99787-03E1-40E3-936A-FF45CF0C30AA}"/>
              </a:ext>
            </a:extLst>
          </p:cNvPr>
          <p:cNvSpPr>
            <a:spLocks noGrp="1"/>
          </p:cNvSpPr>
          <p:nvPr>
            <p:ph idx="1"/>
          </p:nvPr>
        </p:nvSpPr>
        <p:spPr>
          <a:xfrm>
            <a:off x="1129554" y="2211294"/>
            <a:ext cx="9299688" cy="3869766"/>
          </a:xfrm>
        </p:spPr>
        <p:txBody>
          <a:bodyPr vert="horz" lIns="91440" tIns="45720" rIns="91440" bIns="45720" rtlCol="0" anchor="ctr">
            <a:normAutofit/>
          </a:bodyPr>
          <a:lstStyle/>
          <a:p>
            <a:pPr>
              <a:lnSpc>
                <a:spcPct val="90000"/>
              </a:lnSpc>
              <a:spcBef>
                <a:spcPts val="1200"/>
              </a:spcBef>
            </a:pPr>
            <a:r>
              <a:rPr lang="cs-CZ" sz="1900">
                <a:ea typeface="+mn-lt"/>
                <a:cs typeface="+mn-lt"/>
              </a:rPr>
              <a:t>Schopnost zaznamenat, uložit a později nalézt informaci</a:t>
            </a:r>
            <a:endParaRPr lang="en-US" sz="1900">
              <a:ea typeface="+mn-lt"/>
              <a:cs typeface="+mn-lt"/>
            </a:endParaRPr>
          </a:p>
          <a:p>
            <a:pPr>
              <a:lnSpc>
                <a:spcPct val="90000"/>
              </a:lnSpc>
              <a:spcBef>
                <a:spcPts val="1200"/>
              </a:spcBef>
            </a:pPr>
            <a:r>
              <a:rPr lang="cs-CZ" sz="1900">
                <a:ea typeface="+mn-lt"/>
                <a:cs typeface="+mn-lt"/>
              </a:rPr>
              <a:t>Paměť je funkcí celého mozku, některé struktury jsou však významnější, jejich poškození vede k poruchám paměti</a:t>
            </a:r>
            <a:endParaRPr lang="en-US" sz="1900">
              <a:ea typeface="+mn-lt"/>
              <a:cs typeface="+mn-lt"/>
            </a:endParaRPr>
          </a:p>
          <a:p>
            <a:pPr>
              <a:lnSpc>
                <a:spcPct val="90000"/>
              </a:lnSpc>
              <a:spcBef>
                <a:spcPts val="1200"/>
              </a:spcBef>
            </a:pPr>
            <a:r>
              <a:rPr lang="cs-CZ" sz="1900">
                <a:ea typeface="+mn-lt"/>
                <a:cs typeface="+mn-lt"/>
              </a:rPr>
              <a:t>Limbický systém (Papezuv okruh – význam emocí v paměťových procesech)</a:t>
            </a:r>
            <a:endParaRPr lang="en-US" sz="1900">
              <a:ea typeface="+mn-lt"/>
              <a:cs typeface="+mn-lt"/>
            </a:endParaRPr>
          </a:p>
          <a:p>
            <a:pPr>
              <a:lnSpc>
                <a:spcPct val="90000"/>
              </a:lnSpc>
              <a:spcBef>
                <a:spcPts val="1200"/>
              </a:spcBef>
            </a:pPr>
            <a:endParaRPr lang="cs-CZ" sz="1900">
              <a:ea typeface="+mn-lt"/>
              <a:cs typeface="+mn-lt"/>
            </a:endParaRPr>
          </a:p>
          <a:p>
            <a:pPr>
              <a:lnSpc>
                <a:spcPct val="90000"/>
              </a:lnSpc>
              <a:spcBef>
                <a:spcPts val="1200"/>
              </a:spcBef>
            </a:pPr>
            <a:r>
              <a:rPr lang="cs-CZ" sz="1900">
                <a:ea typeface="+mn-lt"/>
                <a:cs typeface="+mn-lt"/>
              </a:rPr>
              <a:t>Podle analyzátorů: zraková, sluchová, hmatová, čichová…</a:t>
            </a:r>
            <a:endParaRPr lang="en-US" sz="1900">
              <a:ea typeface="+mn-lt"/>
              <a:cs typeface="+mn-lt"/>
            </a:endParaRPr>
          </a:p>
          <a:p>
            <a:pPr>
              <a:lnSpc>
                <a:spcPct val="90000"/>
              </a:lnSpc>
              <a:spcBef>
                <a:spcPts val="1200"/>
              </a:spcBef>
            </a:pPr>
            <a:r>
              <a:rPr lang="cs-CZ" sz="1900">
                <a:ea typeface="+mn-lt"/>
                <a:cs typeface="+mn-lt"/>
              </a:rPr>
              <a:t>Podle doby uchování záznamu: krátkodobá, střednědobá, dlouhodobá</a:t>
            </a:r>
            <a:endParaRPr lang="en-US" sz="1900">
              <a:ea typeface="+mn-lt"/>
              <a:cs typeface="+mn-lt"/>
            </a:endParaRPr>
          </a:p>
          <a:p>
            <a:pPr>
              <a:lnSpc>
                <a:spcPct val="90000"/>
              </a:lnSpc>
              <a:spcBef>
                <a:spcPts val="1200"/>
              </a:spcBef>
            </a:pPr>
            <a:r>
              <a:rPr lang="cs-CZ" sz="1900">
                <a:ea typeface="+mn-lt"/>
                <a:cs typeface="+mn-lt"/>
              </a:rPr>
              <a:t>Paměť deklarativní (explicitní) – složka sémantická (kdo, co) a epizodická (kdy, kde)</a:t>
            </a:r>
            <a:endParaRPr lang="en-US" sz="1900">
              <a:ea typeface="+mn-lt"/>
              <a:cs typeface="+mn-lt"/>
            </a:endParaRPr>
          </a:p>
          <a:p>
            <a:pPr>
              <a:lnSpc>
                <a:spcPct val="90000"/>
              </a:lnSpc>
              <a:spcBef>
                <a:spcPts val="1200"/>
              </a:spcBef>
            </a:pPr>
            <a:r>
              <a:rPr lang="cs-CZ" sz="1900">
                <a:ea typeface="+mn-lt"/>
                <a:cs typeface="+mn-lt"/>
              </a:rPr>
              <a:t>Paměť nedeklarativní (implicitní) – nelze snadno verbalizovat, dovednost, jak zacházet s deklarativním materiálem</a:t>
            </a:r>
            <a:endParaRPr lang="en-US" sz="1900">
              <a:ea typeface="+mn-lt"/>
              <a:cs typeface="+mn-lt"/>
            </a:endParaRPr>
          </a:p>
          <a:p>
            <a:pPr>
              <a:lnSpc>
                <a:spcPct val="90000"/>
              </a:lnSpc>
            </a:pPr>
            <a:endParaRPr lang="cs-CZ" sz="1900"/>
          </a:p>
        </p:txBody>
      </p:sp>
      <p:cxnSp>
        <p:nvCxnSpPr>
          <p:cNvPr id="14" name="Straight Connector 13">
            <a:extLst>
              <a:ext uri="{FF2B5EF4-FFF2-40B4-BE49-F238E27FC236}">
                <a16:creationId xmlns:a16="http://schemas.microsoft.com/office/drawing/2014/main" id="{7A364443-B44B-44C9-B8C4-AED23CB6215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10633"/>
            <a:ext cx="1398104" cy="4450553"/>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B3087726-EFA7-48B6-8527-80902BB5587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10282519" y="-10633"/>
            <a:ext cx="1909481" cy="5054774"/>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384CA14D-52DC-4F3C-A1CE-235B99A179A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6502400" y="0"/>
            <a:ext cx="5689600" cy="163342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3B4C179-2540-4304-9C9C-2AAAA53EFDC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0" y="5718313"/>
            <a:ext cx="5357757" cy="115032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C5950BAB-F521-4A52-A263-D105789771E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779565" y="6033977"/>
            <a:ext cx="3412435" cy="834656"/>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11799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40">
            <a:extLst>
              <a:ext uri="{FF2B5EF4-FFF2-40B4-BE49-F238E27FC236}">
                <a16:creationId xmlns:a16="http://schemas.microsoft.com/office/drawing/2014/main" id="{D6309531-94CD-4CF6-AACE-80EC085E0F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17">
            <a:extLst>
              <a:ext uri="{FF2B5EF4-FFF2-40B4-BE49-F238E27FC236}">
                <a16:creationId xmlns:a16="http://schemas.microsoft.com/office/drawing/2014/main" id="{2A64B1C7-3727-42A1-8F42-1D0D1F6E2573}"/>
              </a:ext>
            </a:extLst>
          </p:cNvPr>
          <p:cNvPicPr>
            <a:picLocks noChangeAspect="1"/>
          </p:cNvPicPr>
          <p:nvPr/>
        </p:nvPicPr>
        <p:blipFill rotWithShape="1">
          <a:blip r:embed="rId2"/>
          <a:srcRect l="32904" r="18873" b="2"/>
          <a:stretch/>
        </p:blipFill>
        <p:spPr>
          <a:xfrm>
            <a:off x="20" y="-7444"/>
            <a:ext cx="4966427" cy="6874330"/>
          </a:xfrm>
          <a:custGeom>
            <a:avLst/>
            <a:gdLst/>
            <a:ahLst/>
            <a:cxnLst/>
            <a:rect l="l" t="t" r="r" b="b"/>
            <a:pathLst>
              <a:path w="4966447" h="6874330">
                <a:moveTo>
                  <a:pt x="0" y="0"/>
                </a:moveTo>
                <a:lnTo>
                  <a:pt x="4966447" y="0"/>
                </a:lnTo>
                <a:lnTo>
                  <a:pt x="3355712" y="6874330"/>
                </a:lnTo>
                <a:lnTo>
                  <a:pt x="0" y="6874330"/>
                </a:lnTo>
                <a:close/>
              </a:path>
            </a:pathLst>
          </a:custGeom>
        </p:spPr>
      </p:pic>
      <p:sp>
        <p:nvSpPr>
          <p:cNvPr id="3" name="Zástupný obsah 2">
            <a:extLst>
              <a:ext uri="{FF2B5EF4-FFF2-40B4-BE49-F238E27FC236}">
                <a16:creationId xmlns:a16="http://schemas.microsoft.com/office/drawing/2014/main" id="{EDBD7768-9A48-4D60-8200-42840DAD7104}"/>
              </a:ext>
            </a:extLst>
          </p:cNvPr>
          <p:cNvSpPr>
            <a:spLocks noGrp="1"/>
          </p:cNvSpPr>
          <p:nvPr>
            <p:ph idx="1"/>
          </p:nvPr>
        </p:nvSpPr>
        <p:spPr>
          <a:xfrm>
            <a:off x="5146158" y="833167"/>
            <a:ext cx="6238687" cy="5491432"/>
          </a:xfrm>
        </p:spPr>
        <p:txBody>
          <a:bodyPr vert="horz" lIns="91440" tIns="45720" rIns="91440" bIns="45720" rtlCol="0" anchor="t">
            <a:noAutofit/>
          </a:bodyPr>
          <a:lstStyle/>
          <a:p>
            <a:pPr>
              <a:lnSpc>
                <a:spcPct val="90000"/>
              </a:lnSpc>
              <a:spcBef>
                <a:spcPts val="1200"/>
              </a:spcBef>
            </a:pPr>
            <a:r>
              <a:rPr lang="cs-CZ" sz="1800">
                <a:ea typeface="+mn-lt"/>
                <a:cs typeface="+mn-lt"/>
              </a:rPr>
              <a:t>Ultrakrátkodobá – zlomky sekund – souvisí s pozorností a senzorickým vnímáním</a:t>
            </a:r>
            <a:endParaRPr lang="en-US" sz="1800">
              <a:ea typeface="+mn-lt"/>
              <a:cs typeface="+mn-lt"/>
            </a:endParaRPr>
          </a:p>
          <a:p>
            <a:pPr>
              <a:lnSpc>
                <a:spcPct val="90000"/>
              </a:lnSpc>
              <a:spcBef>
                <a:spcPts val="1200"/>
              </a:spcBef>
            </a:pPr>
            <a:r>
              <a:rPr lang="cs-CZ" sz="1800">
                <a:ea typeface="+mn-lt"/>
                <a:cs typeface="+mn-lt"/>
              </a:rPr>
              <a:t>Krátkodobá paměť – 30-90s – reverberační okruhy – dočasné zapojení neuronových sítí, po nichž vzruch krouží</a:t>
            </a:r>
            <a:endParaRPr lang="en-US" sz="1800">
              <a:ea typeface="+mn-lt"/>
              <a:cs typeface="+mn-lt"/>
            </a:endParaRPr>
          </a:p>
          <a:p>
            <a:pPr>
              <a:lnSpc>
                <a:spcPct val="90000"/>
              </a:lnSpc>
              <a:spcBef>
                <a:spcPts val="1200"/>
              </a:spcBef>
            </a:pPr>
            <a:r>
              <a:rPr lang="cs-CZ" sz="1800">
                <a:ea typeface="+mn-lt"/>
                <a:cs typeface="+mn-lt"/>
              </a:rPr>
              <a:t>Střednědobá paměť – zajišťuje převod z krátkodobé do dlouhodobé</a:t>
            </a:r>
            <a:endParaRPr lang="en-US" sz="1800">
              <a:ea typeface="+mn-lt"/>
              <a:cs typeface="+mn-lt"/>
            </a:endParaRPr>
          </a:p>
          <a:p>
            <a:pPr>
              <a:lnSpc>
                <a:spcPct val="90000"/>
              </a:lnSpc>
              <a:spcBef>
                <a:spcPts val="1200"/>
              </a:spcBef>
            </a:pPr>
            <a:r>
              <a:rPr lang="cs-CZ" sz="1800">
                <a:ea typeface="+mn-lt"/>
                <a:cs typeface="+mn-lt"/>
              </a:rPr>
              <a:t>Dlouhodobá paměť – mikroanatomická přestavba, recentní a trvalá paměť</a:t>
            </a:r>
            <a:endParaRPr lang="en-US" sz="1800">
              <a:ea typeface="+mn-lt"/>
              <a:cs typeface="+mn-lt"/>
            </a:endParaRPr>
          </a:p>
          <a:p>
            <a:pPr>
              <a:lnSpc>
                <a:spcPct val="90000"/>
              </a:lnSpc>
              <a:spcBef>
                <a:spcPts val="1200"/>
              </a:spcBef>
            </a:pPr>
            <a:endParaRPr lang="cs-CZ" sz="1800" dirty="0">
              <a:ea typeface="+mn-lt"/>
              <a:cs typeface="+mn-lt"/>
            </a:endParaRPr>
          </a:p>
          <a:p>
            <a:pPr>
              <a:lnSpc>
                <a:spcPct val="90000"/>
              </a:lnSpc>
              <a:spcBef>
                <a:spcPts val="1200"/>
              </a:spcBef>
            </a:pPr>
            <a:r>
              <a:rPr lang="cs-CZ" sz="1800">
                <a:ea typeface="+mn-lt"/>
                <a:cs typeface="+mn-lt"/>
              </a:rPr>
              <a:t>Paměť pracovní </a:t>
            </a:r>
            <a:endParaRPr lang="en-US" sz="1800">
              <a:ea typeface="+mn-lt"/>
              <a:cs typeface="+mn-lt"/>
            </a:endParaRPr>
          </a:p>
          <a:p>
            <a:pPr>
              <a:lnSpc>
                <a:spcPct val="90000"/>
              </a:lnSpc>
              <a:spcBef>
                <a:spcPts val="1200"/>
              </a:spcBef>
            </a:pPr>
            <a:r>
              <a:rPr lang="cs-CZ" sz="1800">
                <a:ea typeface="+mn-lt"/>
                <a:cs typeface="+mn-lt"/>
              </a:rPr>
              <a:t>Paměť referenční</a:t>
            </a:r>
            <a:endParaRPr lang="en-US" sz="1800">
              <a:ea typeface="+mn-lt"/>
              <a:cs typeface="+mn-lt"/>
            </a:endParaRPr>
          </a:p>
          <a:p>
            <a:pPr>
              <a:lnSpc>
                <a:spcPct val="90000"/>
              </a:lnSpc>
              <a:spcBef>
                <a:spcPts val="1200"/>
              </a:spcBef>
            </a:pPr>
            <a:endParaRPr lang="cs-CZ" sz="1800" dirty="0">
              <a:ea typeface="+mn-lt"/>
              <a:cs typeface="+mn-lt"/>
            </a:endParaRPr>
          </a:p>
          <a:p>
            <a:pPr>
              <a:lnSpc>
                <a:spcPct val="90000"/>
              </a:lnSpc>
              <a:spcBef>
                <a:spcPts val="1200"/>
              </a:spcBef>
            </a:pPr>
            <a:r>
              <a:rPr lang="cs-CZ" sz="1800">
                <a:ea typeface="+mn-lt"/>
                <a:cs typeface="+mn-lt"/>
              </a:rPr>
              <a:t>Retence – množství materiálu zachyceného v paměti</a:t>
            </a:r>
            <a:endParaRPr lang="en-US" sz="1800">
              <a:ea typeface="+mn-lt"/>
              <a:cs typeface="+mn-lt"/>
            </a:endParaRPr>
          </a:p>
          <a:p>
            <a:pPr>
              <a:lnSpc>
                <a:spcPct val="90000"/>
              </a:lnSpc>
              <a:spcBef>
                <a:spcPts val="1200"/>
              </a:spcBef>
            </a:pPr>
            <a:r>
              <a:rPr lang="cs-CZ" sz="1800">
                <a:ea typeface="+mn-lt"/>
                <a:cs typeface="+mn-lt"/>
              </a:rPr>
              <a:t>Výbavování – proces vyhledávání a přesunu explicitních informací do vědomí</a:t>
            </a:r>
            <a:endParaRPr lang="en-US" sz="1800">
              <a:ea typeface="+mn-lt"/>
              <a:cs typeface="+mn-lt"/>
            </a:endParaRPr>
          </a:p>
          <a:p>
            <a:pPr>
              <a:lnSpc>
                <a:spcPct val="90000"/>
              </a:lnSpc>
              <a:spcBef>
                <a:spcPts val="1200"/>
              </a:spcBef>
            </a:pPr>
            <a:r>
              <a:rPr lang="cs-CZ" sz="1800">
                <a:ea typeface="+mn-lt"/>
                <a:cs typeface="+mn-lt"/>
              </a:rPr>
              <a:t>Výbavnost – míra přístupnosti k informacím v pamětí na podkladě informací přítomných ve vědomí</a:t>
            </a:r>
            <a:endParaRPr lang="en-US" sz="1800">
              <a:ea typeface="+mn-lt"/>
              <a:cs typeface="+mn-lt"/>
            </a:endParaRPr>
          </a:p>
          <a:p>
            <a:pPr>
              <a:lnSpc>
                <a:spcPct val="90000"/>
              </a:lnSpc>
              <a:spcBef>
                <a:spcPts val="1200"/>
              </a:spcBef>
            </a:pPr>
            <a:endParaRPr lang="cs-CZ" sz="1800" dirty="0">
              <a:ea typeface="+mn-lt"/>
              <a:cs typeface="+mn-lt"/>
            </a:endParaRPr>
          </a:p>
          <a:p>
            <a:pPr>
              <a:lnSpc>
                <a:spcPct val="90000"/>
              </a:lnSpc>
              <a:spcBef>
                <a:spcPts val="1200"/>
              </a:spcBef>
            </a:pPr>
            <a:endParaRPr lang="cs-CZ" sz="1800" dirty="0">
              <a:ea typeface="+mn-lt"/>
              <a:cs typeface="+mn-lt"/>
            </a:endParaRPr>
          </a:p>
          <a:p>
            <a:pPr>
              <a:lnSpc>
                <a:spcPct val="90000"/>
              </a:lnSpc>
            </a:pPr>
            <a:endParaRPr lang="cs-CZ" sz="1300"/>
          </a:p>
        </p:txBody>
      </p:sp>
      <p:cxnSp>
        <p:nvCxnSpPr>
          <p:cNvPr id="40" name="Straight Connector 42">
            <a:extLst>
              <a:ext uri="{FF2B5EF4-FFF2-40B4-BE49-F238E27FC236}">
                <a16:creationId xmlns:a16="http://schemas.microsoft.com/office/drawing/2014/main" id="{F75BF611-D2A5-4454-8C47-95B0BC42284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3627455" y="-19394"/>
            <a:ext cx="806149" cy="6877392"/>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32667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7">
            <a:extLst>
              <a:ext uri="{FF2B5EF4-FFF2-40B4-BE49-F238E27FC236}">
                <a16:creationId xmlns:a16="http://schemas.microsoft.com/office/drawing/2014/main" id="{81775E6C-9FE7-4AE4-ABE7-2568D95DEA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9">
            <a:extLst>
              <a:ext uri="{FF2B5EF4-FFF2-40B4-BE49-F238E27FC236}">
                <a16:creationId xmlns:a16="http://schemas.microsoft.com/office/drawing/2014/main" id="{6F1D8699-067D-4768-9F87-3E302B3797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99B0743C-FF98-4667-AA3C-F10DE542AFC6}"/>
              </a:ext>
            </a:extLst>
          </p:cNvPr>
          <p:cNvSpPr>
            <a:spLocks noGrp="1"/>
          </p:cNvSpPr>
          <p:nvPr>
            <p:ph type="title"/>
          </p:nvPr>
        </p:nvSpPr>
        <p:spPr>
          <a:xfrm>
            <a:off x="1129553" y="533401"/>
            <a:ext cx="8695167" cy="1677894"/>
          </a:xfrm>
        </p:spPr>
        <p:txBody>
          <a:bodyPr>
            <a:normAutofit/>
          </a:bodyPr>
          <a:lstStyle/>
          <a:p>
            <a:r>
              <a:rPr lang="cs-CZ"/>
              <a:t>Poruchy paměti</a:t>
            </a:r>
          </a:p>
        </p:txBody>
      </p:sp>
      <p:cxnSp>
        <p:nvCxnSpPr>
          <p:cNvPr id="15" name="Straight Connector 11">
            <a:extLst>
              <a:ext uri="{FF2B5EF4-FFF2-40B4-BE49-F238E27FC236}">
                <a16:creationId xmlns:a16="http://schemas.microsoft.com/office/drawing/2014/main" id="{E8A66062-E0FE-4EE7-9840-EC05B87ACF4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0"/>
            <a:ext cx="4358640" cy="5334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p:nvSpPr>
          <p:cNvPr id="3" name="Zástupný obsah 2">
            <a:extLst>
              <a:ext uri="{FF2B5EF4-FFF2-40B4-BE49-F238E27FC236}">
                <a16:creationId xmlns:a16="http://schemas.microsoft.com/office/drawing/2014/main" id="{272DC2D1-11C7-4DB3-84D5-79C40764EB45}"/>
              </a:ext>
            </a:extLst>
          </p:cNvPr>
          <p:cNvSpPr>
            <a:spLocks noGrp="1"/>
          </p:cNvSpPr>
          <p:nvPr>
            <p:ph idx="1"/>
          </p:nvPr>
        </p:nvSpPr>
        <p:spPr>
          <a:xfrm>
            <a:off x="1129554" y="2211294"/>
            <a:ext cx="9299688" cy="3869766"/>
          </a:xfrm>
        </p:spPr>
        <p:txBody>
          <a:bodyPr vert="horz" lIns="91440" tIns="45720" rIns="91440" bIns="45720" rtlCol="0" anchor="ctr">
            <a:normAutofit/>
          </a:bodyPr>
          <a:lstStyle/>
          <a:p>
            <a:pPr>
              <a:lnSpc>
                <a:spcPct val="90000"/>
              </a:lnSpc>
              <a:spcBef>
                <a:spcPts val="1200"/>
              </a:spcBef>
            </a:pPr>
            <a:r>
              <a:rPr lang="cs-CZ" sz="2200">
                <a:ea typeface="+mn-lt"/>
                <a:cs typeface="+mn-lt"/>
              </a:rPr>
              <a:t>Anterográdní amnézie zahrnuje poruchu epizodické paměti na události, odehrávající se po proběhlém mozkovém postižení. Jako retrográdní amnézii pak můžeme označit ztrátu epizodické paměti na dobu před danou událostí. Retrográdní amnézie často disproporčně více postihuje události nedávné ve srovnání se vzdálenější minulostí. Tato nerovnováha bývá označována jako Ribotův gradient</a:t>
            </a:r>
            <a:endParaRPr lang="en-US" sz="2200">
              <a:ea typeface="+mn-lt"/>
              <a:cs typeface="+mn-lt"/>
            </a:endParaRPr>
          </a:p>
          <a:p>
            <a:pPr>
              <a:lnSpc>
                <a:spcPct val="90000"/>
              </a:lnSpc>
              <a:spcBef>
                <a:spcPts val="1200"/>
              </a:spcBef>
            </a:pPr>
            <a:r>
              <a:rPr lang="cs-CZ" sz="2200">
                <a:ea typeface="+mn-lt"/>
                <a:cs typeface="+mn-lt"/>
              </a:rPr>
              <a:t>Porucha anterográdní epizodické paměti je nejčastější ze všech amnézií</a:t>
            </a:r>
            <a:endParaRPr lang="en-US" sz="2200">
              <a:ea typeface="+mn-lt"/>
              <a:cs typeface="+mn-lt"/>
            </a:endParaRPr>
          </a:p>
          <a:p>
            <a:pPr>
              <a:lnSpc>
                <a:spcPct val="90000"/>
              </a:lnSpc>
              <a:spcBef>
                <a:spcPts val="1200"/>
              </a:spcBef>
            </a:pPr>
            <a:r>
              <a:rPr lang="cs-CZ" sz="2200">
                <a:ea typeface="+mn-lt"/>
                <a:cs typeface="+mn-lt"/>
              </a:rPr>
              <a:t>Retrográdní paměť bývá postižena vzácněji, většinou v kontextu pokročilé anterográdní amnézie, přičemž respektuje </a:t>
            </a:r>
            <a:r>
              <a:rPr lang="cs-CZ" sz="2200" b="1">
                <a:ea typeface="+mn-lt"/>
                <a:cs typeface="+mn-lt"/>
              </a:rPr>
              <a:t>Ribotovo pravidlo </a:t>
            </a:r>
            <a:r>
              <a:rPr lang="cs-CZ" sz="2200">
                <a:ea typeface="+mn-lt"/>
                <a:cs typeface="+mn-lt"/>
              </a:rPr>
              <a:t>(více zachovány vzpomínky na vzdálenější dobu v minulosti).</a:t>
            </a:r>
            <a:endParaRPr lang="en-US" sz="2200">
              <a:ea typeface="+mn-lt"/>
              <a:cs typeface="+mn-lt"/>
            </a:endParaRPr>
          </a:p>
          <a:p>
            <a:pPr>
              <a:lnSpc>
                <a:spcPct val="90000"/>
              </a:lnSpc>
              <a:spcBef>
                <a:spcPts val="1200"/>
              </a:spcBef>
            </a:pPr>
            <a:r>
              <a:rPr lang="cs-CZ" sz="2200">
                <a:ea typeface="+mn-lt"/>
                <a:cs typeface="+mn-lt"/>
              </a:rPr>
              <a:t>Alkoholická okénka (palimpsesty) – ostrůvkovitá a bloková</a:t>
            </a:r>
            <a:endParaRPr lang="en-US" sz="2200">
              <a:ea typeface="+mn-lt"/>
              <a:cs typeface="+mn-lt"/>
            </a:endParaRPr>
          </a:p>
          <a:p>
            <a:pPr>
              <a:lnSpc>
                <a:spcPct val="90000"/>
              </a:lnSpc>
              <a:spcBef>
                <a:spcPts val="1200"/>
              </a:spcBef>
            </a:pPr>
            <a:endParaRPr lang="cs-CZ" sz="2200">
              <a:ea typeface="+mn-lt"/>
              <a:cs typeface="+mn-lt"/>
            </a:endParaRPr>
          </a:p>
          <a:p>
            <a:pPr>
              <a:lnSpc>
                <a:spcPct val="90000"/>
              </a:lnSpc>
            </a:pPr>
            <a:endParaRPr lang="cs-CZ" sz="2200"/>
          </a:p>
        </p:txBody>
      </p:sp>
      <p:cxnSp>
        <p:nvCxnSpPr>
          <p:cNvPr id="17" name="Straight Connector 13">
            <a:extLst>
              <a:ext uri="{FF2B5EF4-FFF2-40B4-BE49-F238E27FC236}">
                <a16:creationId xmlns:a16="http://schemas.microsoft.com/office/drawing/2014/main" id="{7A364443-B44B-44C9-B8C4-AED23CB6215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10633"/>
            <a:ext cx="1398104" cy="4450553"/>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5">
            <a:extLst>
              <a:ext uri="{FF2B5EF4-FFF2-40B4-BE49-F238E27FC236}">
                <a16:creationId xmlns:a16="http://schemas.microsoft.com/office/drawing/2014/main" id="{B3087726-EFA7-48B6-8527-80902BB5587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10282519" y="-10633"/>
            <a:ext cx="1909481" cy="5054774"/>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17">
            <a:extLst>
              <a:ext uri="{FF2B5EF4-FFF2-40B4-BE49-F238E27FC236}">
                <a16:creationId xmlns:a16="http://schemas.microsoft.com/office/drawing/2014/main" id="{384CA14D-52DC-4F3C-A1CE-235B99A179A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6502400" y="0"/>
            <a:ext cx="5689600" cy="163342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19">
            <a:extLst>
              <a:ext uri="{FF2B5EF4-FFF2-40B4-BE49-F238E27FC236}">
                <a16:creationId xmlns:a16="http://schemas.microsoft.com/office/drawing/2014/main" id="{A3B4C179-2540-4304-9C9C-2AAAA53EFDC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0" y="5718313"/>
            <a:ext cx="5357757" cy="115032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1">
            <a:extLst>
              <a:ext uri="{FF2B5EF4-FFF2-40B4-BE49-F238E27FC236}">
                <a16:creationId xmlns:a16="http://schemas.microsoft.com/office/drawing/2014/main" id="{C5950BAB-F521-4A52-A263-D105789771E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779565" y="6033977"/>
            <a:ext cx="3412435" cy="834656"/>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363377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B2BAECB-35E2-4DD9-8B8C-22D215DD0C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795F95F9-0FB7-4F27-9581-CC928D444A15}"/>
              </a:ext>
            </a:extLst>
          </p:cNvPr>
          <p:cNvPicPr>
            <a:picLocks noChangeAspect="1"/>
          </p:cNvPicPr>
          <p:nvPr/>
        </p:nvPicPr>
        <p:blipFill rotWithShape="1">
          <a:blip r:embed="rId2"/>
          <a:srcRect l="50294" r="-5" b="-5"/>
          <a:stretch/>
        </p:blipFill>
        <p:spPr>
          <a:xfrm>
            <a:off x="6938682" y="10"/>
            <a:ext cx="5253320" cy="6857990"/>
          </a:xfrm>
          <a:custGeom>
            <a:avLst/>
            <a:gdLst/>
            <a:ahLst/>
            <a:cxnLst/>
            <a:rect l="l" t="t" r="r" b="b"/>
            <a:pathLst>
              <a:path w="5253320" h="6858000">
                <a:moveTo>
                  <a:pt x="722088" y="0"/>
                </a:moveTo>
                <a:lnTo>
                  <a:pt x="5253320" y="0"/>
                </a:lnTo>
                <a:lnTo>
                  <a:pt x="5253320" y="6858000"/>
                </a:lnTo>
                <a:lnTo>
                  <a:pt x="0" y="6858000"/>
                </a:lnTo>
                <a:close/>
              </a:path>
            </a:pathLst>
          </a:custGeom>
        </p:spPr>
      </p:pic>
      <p:sp>
        <p:nvSpPr>
          <p:cNvPr id="2" name="Nadpis 1">
            <a:extLst>
              <a:ext uri="{FF2B5EF4-FFF2-40B4-BE49-F238E27FC236}">
                <a16:creationId xmlns:a16="http://schemas.microsoft.com/office/drawing/2014/main" id="{CBF69E9B-4678-4C27-B03A-0AEB745FF9CB}"/>
              </a:ext>
            </a:extLst>
          </p:cNvPr>
          <p:cNvSpPr>
            <a:spLocks noGrp="1"/>
          </p:cNvSpPr>
          <p:nvPr>
            <p:ph type="title"/>
          </p:nvPr>
        </p:nvSpPr>
        <p:spPr>
          <a:xfrm>
            <a:off x="1104901" y="467834"/>
            <a:ext cx="6132605" cy="1738422"/>
          </a:xfrm>
        </p:spPr>
        <p:txBody>
          <a:bodyPr>
            <a:normAutofit/>
          </a:bodyPr>
          <a:lstStyle/>
          <a:p>
            <a:r>
              <a:rPr lang="cs-CZ"/>
              <a:t>Psychologická metodologie</a:t>
            </a:r>
          </a:p>
        </p:txBody>
      </p:sp>
      <p:cxnSp>
        <p:nvCxnSpPr>
          <p:cNvPr id="11" name="Straight Connector 10">
            <a:extLst>
              <a:ext uri="{FF2B5EF4-FFF2-40B4-BE49-F238E27FC236}">
                <a16:creationId xmlns:a16="http://schemas.microsoft.com/office/drawing/2014/main" id="{13AC671C-E66F-43C5-A66A-C477339DD23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5528235" y="0"/>
            <a:ext cx="6663765" cy="992094"/>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p:nvSpPr>
          <p:cNvPr id="3" name="Zástupný obsah 2">
            <a:extLst>
              <a:ext uri="{FF2B5EF4-FFF2-40B4-BE49-F238E27FC236}">
                <a16:creationId xmlns:a16="http://schemas.microsoft.com/office/drawing/2014/main" id="{223DD18D-1434-47C4-BBDF-E5582C1AB927}"/>
              </a:ext>
            </a:extLst>
          </p:cNvPr>
          <p:cNvSpPr>
            <a:spLocks noGrp="1"/>
          </p:cNvSpPr>
          <p:nvPr>
            <p:ph idx="1"/>
          </p:nvPr>
        </p:nvSpPr>
        <p:spPr>
          <a:xfrm>
            <a:off x="1104902" y="2206255"/>
            <a:ext cx="5487146" cy="4118345"/>
          </a:xfrm>
        </p:spPr>
        <p:txBody>
          <a:bodyPr vert="horz" lIns="91440" tIns="45720" rIns="91440" bIns="45720" rtlCol="0" anchor="t">
            <a:normAutofit lnSpcReduction="10000"/>
          </a:bodyPr>
          <a:lstStyle/>
          <a:p>
            <a:pPr>
              <a:lnSpc>
                <a:spcPct val="90000"/>
              </a:lnSpc>
            </a:pPr>
            <a:r>
              <a:rPr lang="cs-CZ" sz="2200"/>
              <a:t>Výběr diagnostické metody</a:t>
            </a:r>
          </a:p>
          <a:p>
            <a:pPr>
              <a:lnSpc>
                <a:spcPct val="90000"/>
              </a:lnSpc>
            </a:pPr>
            <a:r>
              <a:rPr lang="cs-CZ" sz="2200"/>
              <a:t>Standardizované testy, adekvátní normy pro danou populaci</a:t>
            </a:r>
          </a:p>
          <a:p>
            <a:pPr>
              <a:lnSpc>
                <a:spcPct val="90000"/>
              </a:lnSpc>
            </a:pPr>
            <a:r>
              <a:rPr lang="cs-CZ" sz="2200"/>
              <a:t>Re-testová realiabilita  - problém efektu učení, delší doba mezi testy snižuje míru efektu učení</a:t>
            </a:r>
          </a:p>
          <a:p>
            <a:pPr>
              <a:lnSpc>
                <a:spcPct val="90000"/>
              </a:lnSpc>
            </a:pPr>
            <a:r>
              <a:rPr lang="cs-CZ" sz="2200"/>
              <a:t>Některé z běžně užívaných testů</a:t>
            </a:r>
          </a:p>
          <a:p>
            <a:pPr lvl="1">
              <a:lnSpc>
                <a:spcPct val="90000"/>
              </a:lnSpc>
            </a:pPr>
            <a:r>
              <a:rPr lang="cs-CZ" sz="1800"/>
              <a:t>WEIS-R</a:t>
            </a:r>
          </a:p>
          <a:p>
            <a:pPr lvl="1">
              <a:lnSpc>
                <a:spcPct val="90000"/>
              </a:lnSpc>
            </a:pPr>
            <a:r>
              <a:rPr lang="cs-CZ" sz="1800"/>
              <a:t>WEIS-III</a:t>
            </a:r>
          </a:p>
          <a:p>
            <a:pPr lvl="1">
              <a:lnSpc>
                <a:spcPct val="90000"/>
              </a:lnSpc>
            </a:pPr>
            <a:r>
              <a:rPr lang="cs-CZ" sz="1800"/>
              <a:t>MMSE, MoCa (Nasreddin)</a:t>
            </a:r>
          </a:p>
          <a:p>
            <a:pPr lvl="1">
              <a:lnSpc>
                <a:spcPct val="90000"/>
              </a:lnSpc>
            </a:pPr>
            <a:r>
              <a:rPr lang="cs-CZ" sz="1800"/>
              <a:t>Test cesty A, B</a:t>
            </a:r>
          </a:p>
          <a:p>
            <a:pPr lvl="1">
              <a:lnSpc>
                <a:spcPct val="90000"/>
              </a:lnSpc>
            </a:pPr>
            <a:r>
              <a:rPr lang="cs-CZ" sz="1800"/>
              <a:t>Test koncentrace pozornosti</a:t>
            </a:r>
            <a:endParaRPr lang="cs-CZ" sz="1800" dirty="0"/>
          </a:p>
          <a:p>
            <a:pPr lvl="1">
              <a:lnSpc>
                <a:spcPct val="90000"/>
              </a:lnSpc>
            </a:pPr>
            <a:r>
              <a:rPr lang="cs-CZ" sz="1800"/>
              <a:t>Hanoiské věže, Londýnské věže</a:t>
            </a:r>
            <a:endParaRPr lang="cs-CZ" sz="1800" dirty="0"/>
          </a:p>
          <a:p>
            <a:pPr lvl="1">
              <a:lnSpc>
                <a:spcPct val="90000"/>
              </a:lnSpc>
            </a:pPr>
            <a:endParaRPr lang="cs-CZ" sz="1800" dirty="0"/>
          </a:p>
        </p:txBody>
      </p:sp>
    </p:spTree>
    <p:extLst>
      <p:ext uri="{BB962C8B-B14F-4D97-AF65-F5344CB8AC3E}">
        <p14:creationId xmlns:p14="http://schemas.microsoft.com/office/powerpoint/2010/main" val="32906358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4436E0F2-A64B-471E-93C0-8DFE08CC57C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0"/>
            <a:ext cx="3119718" cy="6858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DC1E3AB1-2A8C-4607-9FAE-D8BDB280FE1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0"/>
            <a:ext cx="903768" cy="65436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26D66059-832F-40B6-A35F-F56C8F38A1E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42863" y="5791200"/>
            <a:ext cx="6286501" cy="1066801"/>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A515E2ED-7EA9-448D-83FA-54C3DF9723B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462964" y="5848350"/>
            <a:ext cx="3729036" cy="100965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0595356-EABD-4767-AC9D-EA21FF115EC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1543158" y="1647825"/>
            <a:ext cx="648842" cy="52101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8CD9F06-9628-469C-B788-A894E3E0828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10781554" y="0"/>
            <a:ext cx="1410446" cy="425834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8550A431-0B61-421B-B4B7-24C0CFF0F93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6529388" y="-4763"/>
            <a:ext cx="5662612" cy="9319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useBgFill="1">
        <p:nvSpPr>
          <p:cNvPr id="23" name="Rectangle 22">
            <a:extLst>
              <a:ext uri="{FF2B5EF4-FFF2-40B4-BE49-F238E27FC236}">
                <a16:creationId xmlns:a16="http://schemas.microsoft.com/office/drawing/2014/main" id="{EA3B6404-C37D-4FE3-8124-9FC5ECE562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ED61EC8C-9F54-4671-8E82-4AE6101D6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8966"/>
            <a:ext cx="8831898" cy="6915241"/>
          </a:xfrm>
          <a:custGeom>
            <a:avLst/>
            <a:gdLst>
              <a:gd name="connsiteX0" fmla="*/ 0 w 4584879"/>
              <a:gd name="connsiteY0" fmla="*/ 0 h 6863976"/>
              <a:gd name="connsiteX1" fmla="*/ 4584879 w 4584879"/>
              <a:gd name="connsiteY1" fmla="*/ 0 h 6863976"/>
              <a:gd name="connsiteX2" fmla="*/ 2493114 w 4584879"/>
              <a:gd name="connsiteY2" fmla="*/ 6863976 h 6863976"/>
              <a:gd name="connsiteX3" fmla="*/ 0 w 4584879"/>
              <a:gd name="connsiteY3" fmla="*/ 6863976 h 6863976"/>
              <a:gd name="connsiteX0" fmla="*/ 0 w 4584879"/>
              <a:gd name="connsiteY0" fmla="*/ 0 h 6863976"/>
              <a:gd name="connsiteX1" fmla="*/ 4584879 w 4584879"/>
              <a:gd name="connsiteY1" fmla="*/ 0 h 6863976"/>
              <a:gd name="connsiteX2" fmla="*/ 3352617 w 4584879"/>
              <a:gd name="connsiteY2" fmla="*/ 6863976 h 6863976"/>
              <a:gd name="connsiteX3" fmla="*/ 0 w 4584879"/>
              <a:gd name="connsiteY3" fmla="*/ 6863976 h 6863976"/>
              <a:gd name="connsiteX4" fmla="*/ 0 w 4584879"/>
              <a:gd name="connsiteY4" fmla="*/ 0 h 6863976"/>
              <a:gd name="connsiteX0" fmla="*/ 0 w 4388125"/>
              <a:gd name="connsiteY0" fmla="*/ 0 h 6863976"/>
              <a:gd name="connsiteX1" fmla="*/ 4388125 w 4388125"/>
              <a:gd name="connsiteY1" fmla="*/ 0 h 6863976"/>
              <a:gd name="connsiteX2" fmla="*/ 3352617 w 4388125"/>
              <a:gd name="connsiteY2" fmla="*/ 6863976 h 6863976"/>
              <a:gd name="connsiteX3" fmla="*/ 0 w 4388125"/>
              <a:gd name="connsiteY3" fmla="*/ 6863976 h 6863976"/>
              <a:gd name="connsiteX4" fmla="*/ 0 w 4388125"/>
              <a:gd name="connsiteY4" fmla="*/ 0 h 6863976"/>
              <a:gd name="connsiteX0" fmla="*/ 0 w 4175838"/>
              <a:gd name="connsiteY0" fmla="*/ 0 h 6863976"/>
              <a:gd name="connsiteX1" fmla="*/ 4175838 w 4175838"/>
              <a:gd name="connsiteY1" fmla="*/ 0 h 6863976"/>
              <a:gd name="connsiteX2" fmla="*/ 3352617 w 4175838"/>
              <a:gd name="connsiteY2" fmla="*/ 6863976 h 6863976"/>
              <a:gd name="connsiteX3" fmla="*/ 0 w 4175838"/>
              <a:gd name="connsiteY3" fmla="*/ 6863976 h 6863976"/>
              <a:gd name="connsiteX4" fmla="*/ 0 w 4175838"/>
              <a:gd name="connsiteY4" fmla="*/ 0 h 68639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75838" h="6863976">
                <a:moveTo>
                  <a:pt x="0" y="0"/>
                </a:moveTo>
                <a:lnTo>
                  <a:pt x="4175838" y="0"/>
                </a:lnTo>
                <a:lnTo>
                  <a:pt x="3352617" y="6863976"/>
                </a:lnTo>
                <a:lnTo>
                  <a:pt x="0" y="6863976"/>
                </a:lnTo>
                <a:lnTo>
                  <a:pt x="0"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7ED9160C-0D36-4684-97AC-0EE993CA6939}"/>
              </a:ext>
            </a:extLst>
          </p:cNvPr>
          <p:cNvSpPr>
            <a:spLocks noGrp="1"/>
          </p:cNvSpPr>
          <p:nvPr>
            <p:ph type="title"/>
          </p:nvPr>
        </p:nvSpPr>
        <p:spPr>
          <a:xfrm>
            <a:off x="1104900" y="921432"/>
            <a:ext cx="6468558" cy="3452289"/>
          </a:xfrm>
        </p:spPr>
        <p:txBody>
          <a:bodyPr vert="horz" lIns="91440" tIns="45720" rIns="91440" bIns="45720" rtlCol="0" anchor="b">
            <a:normAutofit/>
          </a:bodyPr>
          <a:lstStyle/>
          <a:p>
            <a:endParaRPr lang="en-US" sz="3100"/>
          </a:p>
          <a:p>
            <a:endParaRPr lang="en-US" sz="3100"/>
          </a:p>
          <a:p>
            <a:r>
              <a:rPr lang="en-US" sz="3100"/>
              <a:t>Kontakt pro dotazy nebo individuální konzultace: </a:t>
            </a:r>
            <a:r>
              <a:rPr lang="en-US" sz="3100">
                <a:hlinkClick r:id="rId2"/>
              </a:rPr>
              <a:t>grossmann@mail.muni.cz</a:t>
            </a:r>
            <a:endParaRPr lang="en-US" sz="3100"/>
          </a:p>
        </p:txBody>
      </p:sp>
      <p:cxnSp>
        <p:nvCxnSpPr>
          <p:cNvPr id="27" name="Straight Connector 26">
            <a:extLst>
              <a:ext uri="{FF2B5EF4-FFF2-40B4-BE49-F238E27FC236}">
                <a16:creationId xmlns:a16="http://schemas.microsoft.com/office/drawing/2014/main" id="{8557940A-71CE-48E1-BD71-2BEF15613C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815263" y="0"/>
            <a:ext cx="214342" cy="6855011"/>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pic>
        <p:nvPicPr>
          <p:cNvPr id="6" name="Graphic 5" descr="E-mail">
            <a:extLst>
              <a:ext uri="{FF2B5EF4-FFF2-40B4-BE49-F238E27FC236}">
                <a16:creationId xmlns:a16="http://schemas.microsoft.com/office/drawing/2014/main" id="{9CB2466E-2677-421E-BE7B-8FD288C0AFC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678358" y="1938879"/>
            <a:ext cx="2980242" cy="2980242"/>
          </a:xfrm>
          <a:prstGeom prst="rect">
            <a:avLst/>
          </a:prstGeom>
        </p:spPr>
      </p:pic>
    </p:spTree>
    <p:extLst>
      <p:ext uri="{BB962C8B-B14F-4D97-AF65-F5344CB8AC3E}">
        <p14:creationId xmlns:p14="http://schemas.microsoft.com/office/powerpoint/2010/main" val="419819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E105210-61FE-4E9D-9076-A5618FDA8D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D30908F1-D2F2-4D61-81F9-591EE07F3CF8}"/>
              </a:ext>
            </a:extLst>
          </p:cNvPr>
          <p:cNvSpPr>
            <a:spLocks noGrp="1"/>
          </p:cNvSpPr>
          <p:nvPr>
            <p:ph type="title"/>
          </p:nvPr>
        </p:nvSpPr>
        <p:spPr>
          <a:xfrm>
            <a:off x="1143001" y="533401"/>
            <a:ext cx="6008914" cy="990600"/>
          </a:xfrm>
        </p:spPr>
        <p:txBody>
          <a:bodyPr>
            <a:normAutofit/>
          </a:bodyPr>
          <a:lstStyle/>
          <a:p>
            <a:r>
              <a:rPr lang="cs-CZ" dirty="0"/>
              <a:t>definice</a:t>
            </a:r>
          </a:p>
        </p:txBody>
      </p:sp>
      <p:sp>
        <p:nvSpPr>
          <p:cNvPr id="3" name="Zástupný obsah 2">
            <a:extLst>
              <a:ext uri="{FF2B5EF4-FFF2-40B4-BE49-F238E27FC236}">
                <a16:creationId xmlns:a16="http://schemas.microsoft.com/office/drawing/2014/main" id="{EEE5ABED-9EB2-4E18-A7BF-3A13B202FDC4}"/>
              </a:ext>
            </a:extLst>
          </p:cNvPr>
          <p:cNvSpPr>
            <a:spLocks noGrp="1"/>
          </p:cNvSpPr>
          <p:nvPr>
            <p:ph idx="1"/>
          </p:nvPr>
        </p:nvSpPr>
        <p:spPr>
          <a:xfrm>
            <a:off x="257175" y="1524002"/>
            <a:ext cx="7534275" cy="4686298"/>
          </a:xfrm>
        </p:spPr>
        <p:txBody>
          <a:bodyPr>
            <a:normAutofit/>
          </a:bodyPr>
          <a:lstStyle/>
          <a:p>
            <a:pPr marL="0" indent="0">
              <a:lnSpc>
                <a:spcPct val="90000"/>
              </a:lnSpc>
              <a:buNone/>
            </a:pPr>
            <a:r>
              <a:rPr lang="cs-CZ" sz="2000" dirty="0"/>
              <a:t>Neuropsychologie je obor na pomezí přírodních a humanitních věd​</a:t>
            </a:r>
          </a:p>
          <a:p>
            <a:pPr marL="0" indent="0">
              <a:lnSpc>
                <a:spcPct val="90000"/>
              </a:lnSpc>
              <a:buNone/>
            </a:pPr>
            <a:r>
              <a:rPr lang="cs-CZ" sz="2000" dirty="0"/>
              <a:t>Počátky tohoto oboru se datují zhruba do začátků 60. let​</a:t>
            </a:r>
          </a:p>
          <a:p>
            <a:pPr marL="0" indent="0">
              <a:lnSpc>
                <a:spcPct val="90000"/>
              </a:lnSpc>
              <a:buNone/>
            </a:pPr>
            <a:r>
              <a:rPr lang="cs-CZ" sz="2000" dirty="0"/>
              <a:t>Zkoumá vztah mezi mozkem a chováním, resp. vztah neurofyziologických procesů a procesu psychologických.​</a:t>
            </a:r>
          </a:p>
          <a:p>
            <a:pPr marL="0" indent="0">
              <a:lnSpc>
                <a:spcPct val="90000"/>
              </a:lnSpc>
              <a:buNone/>
            </a:pPr>
            <a:endParaRPr lang="cs-CZ" sz="2000" dirty="0"/>
          </a:p>
          <a:p>
            <a:pPr marL="0" indent="0">
              <a:lnSpc>
                <a:spcPct val="90000"/>
              </a:lnSpc>
              <a:buNone/>
            </a:pPr>
            <a:r>
              <a:rPr lang="cs-CZ" sz="2000" dirty="0"/>
              <a:t>A. R. </a:t>
            </a:r>
            <a:r>
              <a:rPr lang="cs-CZ" sz="2000" dirty="0" err="1"/>
              <a:t>Lurija</a:t>
            </a:r>
            <a:r>
              <a:rPr lang="cs-CZ" sz="2000" dirty="0"/>
              <a:t> - " nauka o mozkových základech psychické činnosti člověka, vytvářenou za použití nových psychologických metod topické diagnostiky lokálních poškození mozku"​</a:t>
            </a:r>
          </a:p>
          <a:p>
            <a:pPr marL="0" indent="0">
              <a:lnSpc>
                <a:spcPct val="90000"/>
              </a:lnSpc>
              <a:buNone/>
            </a:pPr>
            <a:endParaRPr lang="cs-CZ" sz="2000" dirty="0"/>
          </a:p>
          <a:p>
            <a:pPr marL="0" indent="0">
              <a:lnSpc>
                <a:spcPct val="90000"/>
              </a:lnSpc>
              <a:buNone/>
            </a:pPr>
            <a:r>
              <a:rPr lang="cs-CZ" sz="2000" dirty="0"/>
              <a:t>Klinická neuropsychologie se vedle normálních funkcí CNS zabývá zejména jeho poškozením a vlivu poškození na funkci.</a:t>
            </a:r>
          </a:p>
        </p:txBody>
      </p:sp>
      <p:cxnSp>
        <p:nvCxnSpPr>
          <p:cNvPr id="11" name="Straight Connector 10">
            <a:extLst>
              <a:ext uri="{FF2B5EF4-FFF2-40B4-BE49-F238E27FC236}">
                <a16:creationId xmlns:a16="http://schemas.microsoft.com/office/drawing/2014/main" id="{8C1DF613-CD5C-4D37-9F6C-843AFBBBDEF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0" y="5197929"/>
            <a:ext cx="2875207" cy="1660072"/>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8CB56F5D-A737-4E56-BCDD-0F992B89C80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0" y="6033977"/>
            <a:ext cx="7151914" cy="824023"/>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9DE4D42A-A885-49B8-9AF3-8D8BD7AC157B}"/>
              </a:ext>
            </a:extLst>
          </p:cNvPr>
          <p:cNvPicPr>
            <a:picLocks noChangeAspect="1"/>
          </p:cNvPicPr>
          <p:nvPr/>
        </p:nvPicPr>
        <p:blipFill rotWithShape="1">
          <a:blip r:embed="rId2"/>
          <a:srcRect l="51623" r="2136"/>
          <a:stretch/>
        </p:blipFill>
        <p:spPr>
          <a:xfrm>
            <a:off x="7963785" y="10"/>
            <a:ext cx="4228215" cy="6857990"/>
          </a:xfrm>
          <a:prstGeom prst="rect">
            <a:avLst/>
          </a:prstGeom>
        </p:spPr>
      </p:pic>
    </p:spTree>
    <p:extLst>
      <p:ext uri="{BB962C8B-B14F-4D97-AF65-F5344CB8AC3E}">
        <p14:creationId xmlns:p14="http://schemas.microsoft.com/office/powerpoint/2010/main" val="7094465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3E0373C-BDE9-4FAA-892A-B226DD970D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23">
            <a:extLst>
              <a:ext uri="{FF2B5EF4-FFF2-40B4-BE49-F238E27FC236}">
                <a16:creationId xmlns:a16="http://schemas.microsoft.com/office/drawing/2014/main" id="{FC2BFFFF-16DA-434F-B48D-28B539690C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5979"/>
            <a:ext cx="3448424" cy="6932218"/>
          </a:xfrm>
          <a:custGeom>
            <a:avLst/>
            <a:gdLst>
              <a:gd name="connsiteX0" fmla="*/ 0 w 5803153"/>
              <a:gd name="connsiteY0" fmla="*/ 0 h 6857998"/>
              <a:gd name="connsiteX1" fmla="*/ 5803153 w 5803153"/>
              <a:gd name="connsiteY1" fmla="*/ 0 h 6857998"/>
              <a:gd name="connsiteX2" fmla="*/ 5803153 w 5803153"/>
              <a:gd name="connsiteY2" fmla="*/ 6857998 h 6857998"/>
              <a:gd name="connsiteX3" fmla="*/ 0 w 5803153"/>
              <a:gd name="connsiteY3" fmla="*/ 6857998 h 6857998"/>
              <a:gd name="connsiteX4" fmla="*/ 0 w 5803153"/>
              <a:gd name="connsiteY4" fmla="*/ 0 h 6857998"/>
              <a:gd name="connsiteX0" fmla="*/ 1016000 w 5803153"/>
              <a:gd name="connsiteY0" fmla="*/ 0 h 6857998"/>
              <a:gd name="connsiteX1" fmla="*/ 5803153 w 5803153"/>
              <a:gd name="connsiteY1" fmla="*/ 0 h 6857998"/>
              <a:gd name="connsiteX2" fmla="*/ 5803153 w 5803153"/>
              <a:gd name="connsiteY2" fmla="*/ 6857998 h 6857998"/>
              <a:gd name="connsiteX3" fmla="*/ 0 w 5803153"/>
              <a:gd name="connsiteY3" fmla="*/ 6857998 h 6857998"/>
              <a:gd name="connsiteX4" fmla="*/ 1016000 w 5803153"/>
              <a:gd name="connsiteY4" fmla="*/ 0 h 6857998"/>
              <a:gd name="connsiteX0" fmla="*/ 1338729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338729 w 6125882"/>
              <a:gd name="connsiteY4" fmla="*/ 0 h 6857998"/>
              <a:gd name="connsiteX0" fmla="*/ 1697317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697317 w 6125882"/>
              <a:gd name="connsiteY4" fmla="*/ 0 h 6857998"/>
              <a:gd name="connsiteX0" fmla="*/ 2702091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2702091 w 6125882"/>
              <a:gd name="connsiteY4" fmla="*/ 0 h 6857998"/>
              <a:gd name="connsiteX0" fmla="*/ 1215089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215089 w 6125882"/>
              <a:gd name="connsiteY4" fmla="*/ 0 h 6857998"/>
              <a:gd name="connsiteX0" fmla="*/ 1222204 w 6132997"/>
              <a:gd name="connsiteY0" fmla="*/ 0 h 6881904"/>
              <a:gd name="connsiteX1" fmla="*/ 6132997 w 6132997"/>
              <a:gd name="connsiteY1" fmla="*/ 0 h 6881904"/>
              <a:gd name="connsiteX2" fmla="*/ 6132997 w 6132997"/>
              <a:gd name="connsiteY2" fmla="*/ 6857998 h 6881904"/>
              <a:gd name="connsiteX3" fmla="*/ 0 w 6132997"/>
              <a:gd name="connsiteY3" fmla="*/ 6881904 h 6881904"/>
              <a:gd name="connsiteX4" fmla="*/ 1222204 w 6132997"/>
              <a:gd name="connsiteY4" fmla="*/ 0 h 6881904"/>
              <a:gd name="connsiteX0" fmla="*/ 1348644 w 6132997"/>
              <a:gd name="connsiteY0" fmla="*/ 0 h 6893857"/>
              <a:gd name="connsiteX1" fmla="*/ 6132997 w 6132997"/>
              <a:gd name="connsiteY1" fmla="*/ 11953 h 6893857"/>
              <a:gd name="connsiteX2" fmla="*/ 6132997 w 6132997"/>
              <a:gd name="connsiteY2" fmla="*/ 6869951 h 6893857"/>
              <a:gd name="connsiteX3" fmla="*/ 0 w 6132997"/>
              <a:gd name="connsiteY3" fmla="*/ 6893857 h 6893857"/>
              <a:gd name="connsiteX4" fmla="*/ 1348644 w 6132997"/>
              <a:gd name="connsiteY4" fmla="*/ 0 h 6893857"/>
              <a:gd name="connsiteX0" fmla="*/ 1457021 w 6132997"/>
              <a:gd name="connsiteY0" fmla="*/ 0 h 6893857"/>
              <a:gd name="connsiteX1" fmla="*/ 6132997 w 6132997"/>
              <a:gd name="connsiteY1" fmla="*/ 11953 h 6893857"/>
              <a:gd name="connsiteX2" fmla="*/ 6132997 w 6132997"/>
              <a:gd name="connsiteY2" fmla="*/ 6869951 h 6893857"/>
              <a:gd name="connsiteX3" fmla="*/ 0 w 6132997"/>
              <a:gd name="connsiteY3" fmla="*/ 6893857 h 6893857"/>
              <a:gd name="connsiteX4" fmla="*/ 1457021 w 6132997"/>
              <a:gd name="connsiteY4" fmla="*/ 0 h 6893857"/>
              <a:gd name="connsiteX0" fmla="*/ 1754909 w 6430885"/>
              <a:gd name="connsiteY0" fmla="*/ 0 h 6869951"/>
              <a:gd name="connsiteX1" fmla="*/ 6430885 w 6430885"/>
              <a:gd name="connsiteY1" fmla="*/ 11953 h 6869951"/>
              <a:gd name="connsiteX2" fmla="*/ 6430885 w 6430885"/>
              <a:gd name="connsiteY2" fmla="*/ 6869951 h 6869951"/>
              <a:gd name="connsiteX3" fmla="*/ 0 w 6430885"/>
              <a:gd name="connsiteY3" fmla="*/ 6869951 h 6869951"/>
              <a:gd name="connsiteX4" fmla="*/ 1754909 w 6430885"/>
              <a:gd name="connsiteY4" fmla="*/ 0 h 6869951"/>
              <a:gd name="connsiteX0" fmla="*/ 2023235 w 6699211"/>
              <a:gd name="connsiteY0" fmla="*/ 0 h 6869951"/>
              <a:gd name="connsiteX1" fmla="*/ 6699211 w 6699211"/>
              <a:gd name="connsiteY1" fmla="*/ 11953 h 6869951"/>
              <a:gd name="connsiteX2" fmla="*/ 6699211 w 6699211"/>
              <a:gd name="connsiteY2" fmla="*/ 6869951 h 6869951"/>
              <a:gd name="connsiteX3" fmla="*/ 0 w 6699211"/>
              <a:gd name="connsiteY3" fmla="*/ 6856303 h 6869951"/>
              <a:gd name="connsiteX4" fmla="*/ 2023235 w 6699211"/>
              <a:gd name="connsiteY4" fmla="*/ 0 h 6869951"/>
              <a:gd name="connsiteX0" fmla="*/ 2702995 w 6699211"/>
              <a:gd name="connsiteY0" fmla="*/ 42638 h 6857998"/>
              <a:gd name="connsiteX1" fmla="*/ 6699211 w 6699211"/>
              <a:gd name="connsiteY1" fmla="*/ 0 h 6857998"/>
              <a:gd name="connsiteX2" fmla="*/ 6699211 w 6699211"/>
              <a:gd name="connsiteY2" fmla="*/ 6857998 h 6857998"/>
              <a:gd name="connsiteX3" fmla="*/ 0 w 6699211"/>
              <a:gd name="connsiteY3" fmla="*/ 6844350 h 6857998"/>
              <a:gd name="connsiteX4" fmla="*/ 2702995 w 6699211"/>
              <a:gd name="connsiteY4" fmla="*/ 42638 h 68579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99211" h="6857998">
                <a:moveTo>
                  <a:pt x="2702995" y="42638"/>
                </a:moveTo>
                <a:lnTo>
                  <a:pt x="6699211" y="0"/>
                </a:lnTo>
                <a:lnTo>
                  <a:pt x="6699211" y="6857998"/>
                </a:lnTo>
                <a:lnTo>
                  <a:pt x="0" y="6844350"/>
                </a:lnTo>
                <a:lnTo>
                  <a:pt x="2702995" y="42638"/>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Nadpis 1">
            <a:extLst>
              <a:ext uri="{FF2B5EF4-FFF2-40B4-BE49-F238E27FC236}">
                <a16:creationId xmlns:a16="http://schemas.microsoft.com/office/drawing/2014/main" id="{FC750412-5337-4416-AA9E-43C5025B97E7}"/>
              </a:ext>
            </a:extLst>
          </p:cNvPr>
          <p:cNvSpPr>
            <a:spLocks noGrp="1"/>
          </p:cNvSpPr>
          <p:nvPr>
            <p:ph type="title"/>
          </p:nvPr>
        </p:nvSpPr>
        <p:spPr>
          <a:xfrm>
            <a:off x="342900" y="675167"/>
            <a:ext cx="2662948" cy="1631751"/>
          </a:xfrm>
        </p:spPr>
        <p:txBody>
          <a:bodyPr anchor="t">
            <a:normAutofit/>
          </a:bodyPr>
          <a:lstStyle/>
          <a:p>
            <a:r>
              <a:rPr lang="cs-CZ" sz="1400" dirty="0"/>
              <a:t>Cíle klinické neuropsychologického vyšetření</a:t>
            </a:r>
          </a:p>
        </p:txBody>
      </p:sp>
      <p:cxnSp>
        <p:nvCxnSpPr>
          <p:cNvPr id="12" name="Straight Connector 11">
            <a:extLst>
              <a:ext uri="{FF2B5EF4-FFF2-40B4-BE49-F238E27FC236}">
                <a16:creationId xmlns:a16="http://schemas.microsoft.com/office/drawing/2014/main" id="{E8EAD419-2D3B-4CD6-A841-F11CA09440D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0" y="5329451"/>
            <a:ext cx="6096000" cy="1528549"/>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p:nvSpPr>
          <p:cNvPr id="3" name="Zástupný obsah 2">
            <a:extLst>
              <a:ext uri="{FF2B5EF4-FFF2-40B4-BE49-F238E27FC236}">
                <a16:creationId xmlns:a16="http://schemas.microsoft.com/office/drawing/2014/main" id="{5A99D957-769B-42AA-B689-69BFB95955F6}"/>
              </a:ext>
            </a:extLst>
          </p:cNvPr>
          <p:cNvSpPr>
            <a:spLocks noGrp="1"/>
          </p:cNvSpPr>
          <p:nvPr>
            <p:ph idx="1"/>
          </p:nvPr>
        </p:nvSpPr>
        <p:spPr>
          <a:xfrm>
            <a:off x="3900792" y="533400"/>
            <a:ext cx="7286018" cy="5791199"/>
          </a:xfrm>
        </p:spPr>
        <p:txBody>
          <a:bodyPr anchor="ctr">
            <a:normAutofit fontScale="77500" lnSpcReduction="20000"/>
          </a:bodyPr>
          <a:lstStyle/>
          <a:p>
            <a:r>
              <a:rPr lang="cs-CZ" sz="3200" dirty="0"/>
              <a:t>Určit, zda jsou známky poškození mozku</a:t>
            </a:r>
          </a:p>
          <a:p>
            <a:r>
              <a:rPr lang="cs-CZ" sz="3200" dirty="0"/>
              <a:t>Jak změny vypadají</a:t>
            </a:r>
          </a:p>
          <a:p>
            <a:endParaRPr lang="cs-CZ" sz="3200" dirty="0"/>
          </a:p>
          <a:p>
            <a:r>
              <a:rPr lang="cs-CZ" sz="3200" dirty="0"/>
              <a:t>Posouzení pacienta s známou lézí</a:t>
            </a:r>
          </a:p>
          <a:p>
            <a:r>
              <a:rPr lang="cs-CZ" sz="3200" dirty="0"/>
              <a:t>Vyšetření pacienta s podezřením</a:t>
            </a:r>
          </a:p>
          <a:p>
            <a:r>
              <a:rPr lang="cs-CZ" sz="3200" dirty="0"/>
              <a:t>Zhodnocení úzdravy</a:t>
            </a:r>
          </a:p>
          <a:p>
            <a:endParaRPr lang="cs-CZ" sz="3200" dirty="0"/>
          </a:p>
          <a:p>
            <a:r>
              <a:rPr lang="cs-CZ" sz="3200" dirty="0"/>
              <a:t>Diferenciální diagnostika</a:t>
            </a:r>
          </a:p>
          <a:p>
            <a:endParaRPr lang="cs-CZ" sz="3200" dirty="0"/>
          </a:p>
          <a:p>
            <a:r>
              <a:rPr lang="cs-CZ" sz="3200" dirty="0"/>
              <a:t>Zjišťujeme: </a:t>
            </a:r>
          </a:p>
          <a:p>
            <a:pPr marL="514350" indent="-514350">
              <a:buAutoNum type="arabicPeriod"/>
            </a:pPr>
            <a:r>
              <a:rPr lang="cs-CZ" sz="3200" dirty="0"/>
              <a:t>Samotnou poruchu (intelekt, paměť…)</a:t>
            </a:r>
          </a:p>
          <a:p>
            <a:pPr marL="514350" indent="-514350">
              <a:buAutoNum type="arabicPeriod"/>
            </a:pPr>
            <a:r>
              <a:rPr lang="cs-CZ" sz="3200" dirty="0"/>
              <a:t>Schopnost fungovat samostatně (</a:t>
            </a:r>
            <a:r>
              <a:rPr lang="cs-CZ" sz="3200" dirty="0" err="1"/>
              <a:t>aptabilita</a:t>
            </a:r>
            <a:r>
              <a:rPr lang="cs-CZ" sz="3200" dirty="0"/>
              <a:t>)</a:t>
            </a:r>
          </a:p>
          <a:p>
            <a:pPr marL="514350" indent="-514350">
              <a:buAutoNum type="arabicPeriod"/>
            </a:pPr>
            <a:r>
              <a:rPr lang="cs-CZ" sz="3200" dirty="0"/>
              <a:t>Vliv poškození na fungování ve společnosti (handicap)</a:t>
            </a:r>
          </a:p>
          <a:p>
            <a:endParaRPr lang="cs-CZ" sz="3200" dirty="0"/>
          </a:p>
        </p:txBody>
      </p:sp>
    </p:spTree>
    <p:extLst>
      <p:ext uri="{BB962C8B-B14F-4D97-AF65-F5344CB8AC3E}">
        <p14:creationId xmlns:p14="http://schemas.microsoft.com/office/powerpoint/2010/main" val="20958441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CA3474-5C11-4F3C-80D0-6835C04DDDCC}"/>
              </a:ext>
            </a:extLst>
          </p:cNvPr>
          <p:cNvSpPr>
            <a:spLocks noGrp="1"/>
          </p:cNvSpPr>
          <p:nvPr>
            <p:ph type="title"/>
          </p:nvPr>
        </p:nvSpPr>
        <p:spPr/>
        <p:txBody>
          <a:bodyPr/>
          <a:lstStyle/>
          <a:p>
            <a:r>
              <a:rPr lang="cs-CZ" dirty="0"/>
              <a:t>Poruchy motoriky</a:t>
            </a:r>
          </a:p>
        </p:txBody>
      </p:sp>
      <p:sp>
        <p:nvSpPr>
          <p:cNvPr id="3" name="Zástupný obsah 2">
            <a:extLst>
              <a:ext uri="{FF2B5EF4-FFF2-40B4-BE49-F238E27FC236}">
                <a16:creationId xmlns:a16="http://schemas.microsoft.com/office/drawing/2014/main" id="{3BD1FFDF-3B25-47E9-922B-45EBED4D7283}"/>
              </a:ext>
            </a:extLst>
          </p:cNvPr>
          <p:cNvSpPr>
            <a:spLocks noGrp="1"/>
          </p:cNvSpPr>
          <p:nvPr>
            <p:ph idx="1"/>
          </p:nvPr>
        </p:nvSpPr>
        <p:spPr>
          <a:xfrm>
            <a:off x="1143000" y="1809751"/>
            <a:ext cx="9906000" cy="4619624"/>
          </a:xfrm>
        </p:spPr>
        <p:txBody>
          <a:bodyPr>
            <a:normAutofit/>
          </a:bodyPr>
          <a:lstStyle/>
          <a:p>
            <a:r>
              <a:rPr lang="cs-CZ" dirty="0"/>
              <a:t>Apraxie – člověk není schopen vykonávat obvyklé pohyby, i když systémy, které pohyb zajišťují nejsou poškozeny</a:t>
            </a:r>
          </a:p>
          <a:p>
            <a:r>
              <a:rPr lang="cs-CZ" dirty="0"/>
              <a:t>Ideomotorická apraxie – porucha myšlení, sekvence gest jako např. pokřižování, neschopen provést na výzvu</a:t>
            </a:r>
          </a:p>
          <a:p>
            <a:r>
              <a:rPr lang="cs-CZ" dirty="0" err="1"/>
              <a:t>Ideatorní</a:t>
            </a:r>
            <a:r>
              <a:rPr lang="cs-CZ" dirty="0"/>
              <a:t> apraxie – u atrofií (M. Alzheimer) např. není schopen zapálit svíčku, </a:t>
            </a:r>
            <a:r>
              <a:rPr lang="cs-CZ" dirty="0" err="1"/>
              <a:t>poruchá</a:t>
            </a:r>
            <a:r>
              <a:rPr lang="cs-CZ" dirty="0"/>
              <a:t> plánovaní gest a pohybů.</a:t>
            </a:r>
          </a:p>
          <a:p>
            <a:r>
              <a:rPr lang="cs-CZ" dirty="0"/>
              <a:t>Konstrukční apraxie – </a:t>
            </a:r>
            <a:r>
              <a:rPr lang="cs-CZ" dirty="0" err="1"/>
              <a:t>Kohsovy</a:t>
            </a:r>
            <a:r>
              <a:rPr lang="cs-CZ" dirty="0"/>
              <a:t> kostky, kostky ve </a:t>
            </a:r>
            <a:r>
              <a:rPr lang="cs-CZ" dirty="0" err="1"/>
              <a:t>Wechslerově</a:t>
            </a:r>
            <a:r>
              <a:rPr lang="cs-CZ" dirty="0"/>
              <a:t> testu</a:t>
            </a:r>
          </a:p>
          <a:p>
            <a:r>
              <a:rPr lang="cs-CZ" dirty="0"/>
              <a:t>Specifické apraxie</a:t>
            </a:r>
          </a:p>
          <a:p>
            <a:r>
              <a:rPr lang="cs-CZ" dirty="0"/>
              <a:t>Řečová apraxie</a:t>
            </a:r>
          </a:p>
          <a:p>
            <a:r>
              <a:rPr lang="cs-CZ" dirty="0"/>
              <a:t>Subkortikální apraxie</a:t>
            </a:r>
          </a:p>
        </p:txBody>
      </p:sp>
    </p:spTree>
    <p:extLst>
      <p:ext uri="{BB962C8B-B14F-4D97-AF65-F5344CB8AC3E}">
        <p14:creationId xmlns:p14="http://schemas.microsoft.com/office/powerpoint/2010/main" val="3332581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5" name="Rectangle 36">
            <a:extLst>
              <a:ext uri="{FF2B5EF4-FFF2-40B4-BE49-F238E27FC236}">
                <a16:creationId xmlns:a16="http://schemas.microsoft.com/office/drawing/2014/main" id="{03F1FC93-1440-4B98-BEA3-8750A19497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11AD152E-F7CA-421E-B778-B84B9D5CAA3C}"/>
              </a:ext>
            </a:extLst>
          </p:cNvPr>
          <p:cNvSpPr>
            <a:spLocks noGrp="1"/>
          </p:cNvSpPr>
          <p:nvPr>
            <p:ph type="title"/>
          </p:nvPr>
        </p:nvSpPr>
        <p:spPr>
          <a:xfrm>
            <a:off x="821318" y="418913"/>
            <a:ext cx="8256978" cy="1004704"/>
          </a:xfrm>
        </p:spPr>
        <p:txBody>
          <a:bodyPr>
            <a:normAutofit/>
          </a:bodyPr>
          <a:lstStyle/>
          <a:p>
            <a:r>
              <a:rPr lang="cs-CZ" sz="4000"/>
              <a:t>KOgnice</a:t>
            </a:r>
          </a:p>
        </p:txBody>
      </p:sp>
      <p:cxnSp>
        <p:nvCxnSpPr>
          <p:cNvPr id="46" name="Straight Connector 38">
            <a:extLst>
              <a:ext uri="{FF2B5EF4-FFF2-40B4-BE49-F238E27FC236}">
                <a16:creationId xmlns:a16="http://schemas.microsoft.com/office/drawing/2014/main" id="{EE8097BD-3640-487B-BBD8-EE139DA0A60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340570" y="0"/>
            <a:ext cx="5851430" cy="1857983"/>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0">
            <a:extLst>
              <a:ext uri="{FF2B5EF4-FFF2-40B4-BE49-F238E27FC236}">
                <a16:creationId xmlns:a16="http://schemas.microsoft.com/office/drawing/2014/main" id="{38B72F05-10A2-4D83-96F2-5DDFC587FD9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27296" y="1006592"/>
            <a:ext cx="12246591" cy="928048"/>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graphicFrame>
        <p:nvGraphicFramePr>
          <p:cNvPr id="24" name="Zástupný obsah 2">
            <a:extLst>
              <a:ext uri="{FF2B5EF4-FFF2-40B4-BE49-F238E27FC236}">
                <a16:creationId xmlns:a16="http://schemas.microsoft.com/office/drawing/2014/main" id="{1BDEBF33-69F6-45F0-B8C0-EA23A2502262}"/>
              </a:ext>
            </a:extLst>
          </p:cNvPr>
          <p:cNvGraphicFramePr>
            <a:graphicFrameLocks noGrp="1"/>
          </p:cNvGraphicFramePr>
          <p:nvPr>
            <p:ph idx="1"/>
            <p:extLst>
              <p:ext uri="{D42A27DB-BD31-4B8C-83A1-F6EECF244321}">
                <p14:modId xmlns:p14="http://schemas.microsoft.com/office/powerpoint/2010/main" val="2416302284"/>
              </p:ext>
            </p:extLst>
          </p:nvPr>
        </p:nvGraphicFramePr>
        <p:xfrm>
          <a:off x="323851" y="1638301"/>
          <a:ext cx="11591924" cy="48007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752737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7">
            <a:extLst>
              <a:ext uri="{FF2B5EF4-FFF2-40B4-BE49-F238E27FC236}">
                <a16:creationId xmlns:a16="http://schemas.microsoft.com/office/drawing/2014/main" id="{81775E6C-9FE7-4AE4-ABE7-2568D95DEA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8CECB99A-E2AB-482F-A307-4879553101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650"/>
            <a:ext cx="5676966" cy="6869953"/>
          </a:xfrm>
          <a:custGeom>
            <a:avLst/>
            <a:gdLst>
              <a:gd name="connsiteX0" fmla="*/ 0 w 5803153"/>
              <a:gd name="connsiteY0" fmla="*/ 0 h 6857998"/>
              <a:gd name="connsiteX1" fmla="*/ 5803153 w 5803153"/>
              <a:gd name="connsiteY1" fmla="*/ 0 h 6857998"/>
              <a:gd name="connsiteX2" fmla="*/ 5803153 w 5803153"/>
              <a:gd name="connsiteY2" fmla="*/ 6857998 h 6857998"/>
              <a:gd name="connsiteX3" fmla="*/ 0 w 5803153"/>
              <a:gd name="connsiteY3" fmla="*/ 6857998 h 6857998"/>
              <a:gd name="connsiteX4" fmla="*/ 0 w 5803153"/>
              <a:gd name="connsiteY4" fmla="*/ 0 h 6857998"/>
              <a:gd name="connsiteX0" fmla="*/ 1016000 w 5803153"/>
              <a:gd name="connsiteY0" fmla="*/ 0 h 6857998"/>
              <a:gd name="connsiteX1" fmla="*/ 5803153 w 5803153"/>
              <a:gd name="connsiteY1" fmla="*/ 0 h 6857998"/>
              <a:gd name="connsiteX2" fmla="*/ 5803153 w 5803153"/>
              <a:gd name="connsiteY2" fmla="*/ 6857998 h 6857998"/>
              <a:gd name="connsiteX3" fmla="*/ 0 w 5803153"/>
              <a:gd name="connsiteY3" fmla="*/ 6857998 h 6857998"/>
              <a:gd name="connsiteX4" fmla="*/ 1016000 w 5803153"/>
              <a:gd name="connsiteY4" fmla="*/ 0 h 6857998"/>
              <a:gd name="connsiteX0" fmla="*/ 1338729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338729 w 6125882"/>
              <a:gd name="connsiteY4" fmla="*/ 0 h 6857998"/>
              <a:gd name="connsiteX0" fmla="*/ 1697317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697317 w 6125882"/>
              <a:gd name="connsiteY4" fmla="*/ 0 h 6857998"/>
              <a:gd name="connsiteX0" fmla="*/ 2702091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2702091 w 6125882"/>
              <a:gd name="connsiteY4" fmla="*/ 0 h 6857998"/>
              <a:gd name="connsiteX0" fmla="*/ 1215089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215089 w 6125882"/>
              <a:gd name="connsiteY4" fmla="*/ 0 h 6857998"/>
              <a:gd name="connsiteX0" fmla="*/ 1222204 w 6132997"/>
              <a:gd name="connsiteY0" fmla="*/ 0 h 6881904"/>
              <a:gd name="connsiteX1" fmla="*/ 6132997 w 6132997"/>
              <a:gd name="connsiteY1" fmla="*/ 0 h 6881904"/>
              <a:gd name="connsiteX2" fmla="*/ 6132997 w 6132997"/>
              <a:gd name="connsiteY2" fmla="*/ 6857998 h 6881904"/>
              <a:gd name="connsiteX3" fmla="*/ 0 w 6132997"/>
              <a:gd name="connsiteY3" fmla="*/ 6881904 h 6881904"/>
              <a:gd name="connsiteX4" fmla="*/ 1222204 w 6132997"/>
              <a:gd name="connsiteY4" fmla="*/ 0 h 6881904"/>
              <a:gd name="connsiteX0" fmla="*/ 1348644 w 6132997"/>
              <a:gd name="connsiteY0" fmla="*/ 0 h 6893857"/>
              <a:gd name="connsiteX1" fmla="*/ 6132997 w 6132997"/>
              <a:gd name="connsiteY1" fmla="*/ 11953 h 6893857"/>
              <a:gd name="connsiteX2" fmla="*/ 6132997 w 6132997"/>
              <a:gd name="connsiteY2" fmla="*/ 6869951 h 6893857"/>
              <a:gd name="connsiteX3" fmla="*/ 0 w 6132997"/>
              <a:gd name="connsiteY3" fmla="*/ 6893857 h 6893857"/>
              <a:gd name="connsiteX4" fmla="*/ 1348644 w 6132997"/>
              <a:gd name="connsiteY4" fmla="*/ 0 h 6893857"/>
              <a:gd name="connsiteX0" fmla="*/ 1457021 w 6132997"/>
              <a:gd name="connsiteY0" fmla="*/ 0 h 6893857"/>
              <a:gd name="connsiteX1" fmla="*/ 6132997 w 6132997"/>
              <a:gd name="connsiteY1" fmla="*/ 11953 h 6893857"/>
              <a:gd name="connsiteX2" fmla="*/ 6132997 w 6132997"/>
              <a:gd name="connsiteY2" fmla="*/ 6869951 h 6893857"/>
              <a:gd name="connsiteX3" fmla="*/ 0 w 6132997"/>
              <a:gd name="connsiteY3" fmla="*/ 6893857 h 6893857"/>
              <a:gd name="connsiteX4" fmla="*/ 1457021 w 6132997"/>
              <a:gd name="connsiteY4" fmla="*/ 0 h 6893857"/>
              <a:gd name="connsiteX0" fmla="*/ 1754909 w 6430885"/>
              <a:gd name="connsiteY0" fmla="*/ 0 h 6869951"/>
              <a:gd name="connsiteX1" fmla="*/ 6430885 w 6430885"/>
              <a:gd name="connsiteY1" fmla="*/ 11953 h 6869951"/>
              <a:gd name="connsiteX2" fmla="*/ 6430885 w 6430885"/>
              <a:gd name="connsiteY2" fmla="*/ 6869951 h 6869951"/>
              <a:gd name="connsiteX3" fmla="*/ 0 w 6430885"/>
              <a:gd name="connsiteY3" fmla="*/ 6869951 h 6869951"/>
              <a:gd name="connsiteX4" fmla="*/ 1754909 w 6430885"/>
              <a:gd name="connsiteY4" fmla="*/ 0 h 68699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30885" h="6869951">
                <a:moveTo>
                  <a:pt x="1754909" y="0"/>
                </a:moveTo>
                <a:lnTo>
                  <a:pt x="6430885" y="11953"/>
                </a:lnTo>
                <a:lnTo>
                  <a:pt x="6430885" y="6869951"/>
                </a:lnTo>
                <a:lnTo>
                  <a:pt x="0" y="6869951"/>
                </a:lnTo>
                <a:lnTo>
                  <a:pt x="1754909"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Nadpis 1">
            <a:extLst>
              <a:ext uri="{FF2B5EF4-FFF2-40B4-BE49-F238E27FC236}">
                <a16:creationId xmlns:a16="http://schemas.microsoft.com/office/drawing/2014/main" id="{3E9BB559-EEDC-4F7C-B956-E7965C617DD0}"/>
              </a:ext>
            </a:extLst>
          </p:cNvPr>
          <p:cNvSpPr>
            <a:spLocks noGrp="1"/>
          </p:cNvSpPr>
          <p:nvPr>
            <p:ph type="title"/>
          </p:nvPr>
        </p:nvSpPr>
        <p:spPr>
          <a:xfrm>
            <a:off x="883920" y="800849"/>
            <a:ext cx="4065767" cy="3510553"/>
          </a:xfrm>
        </p:spPr>
        <p:txBody>
          <a:bodyPr anchor="t">
            <a:normAutofit/>
          </a:bodyPr>
          <a:lstStyle/>
          <a:p>
            <a:r>
              <a:rPr lang="cs-CZ"/>
              <a:t>emoce</a:t>
            </a:r>
            <a:endParaRPr lang="cs-CZ" dirty="0"/>
          </a:p>
        </p:txBody>
      </p:sp>
      <p:sp>
        <p:nvSpPr>
          <p:cNvPr id="3" name="Zástupný obsah 2">
            <a:extLst>
              <a:ext uri="{FF2B5EF4-FFF2-40B4-BE49-F238E27FC236}">
                <a16:creationId xmlns:a16="http://schemas.microsoft.com/office/drawing/2014/main" id="{B31F1B19-187A-4F39-B66D-26843AC76A8F}"/>
              </a:ext>
            </a:extLst>
          </p:cNvPr>
          <p:cNvSpPr>
            <a:spLocks noGrp="1"/>
          </p:cNvSpPr>
          <p:nvPr>
            <p:ph idx="1"/>
          </p:nvPr>
        </p:nvSpPr>
        <p:spPr>
          <a:xfrm>
            <a:off x="5895753" y="533400"/>
            <a:ext cx="5458046" cy="5791200"/>
          </a:xfrm>
        </p:spPr>
        <p:txBody>
          <a:bodyPr anchor="ctr">
            <a:normAutofit/>
          </a:bodyPr>
          <a:lstStyle/>
          <a:p>
            <a:r>
              <a:rPr lang="cs-CZ"/>
              <a:t>Porucha emocí často zatěžuje víc než porucha kognice</a:t>
            </a:r>
          </a:p>
          <a:p>
            <a:r>
              <a:rPr lang="cs-CZ"/>
              <a:t>Deprese, úzkostnost, citová oploštělost, apatie, snížená sociální citlivost</a:t>
            </a:r>
          </a:p>
          <a:p>
            <a:endParaRPr lang="cs-CZ"/>
          </a:p>
          <a:p>
            <a:r>
              <a:rPr lang="cs-CZ"/>
              <a:t>Emoční labilita</a:t>
            </a:r>
          </a:p>
          <a:p>
            <a:pPr lvl="1"/>
            <a:r>
              <a:rPr lang="cs-CZ"/>
              <a:t>Emoce jsou silněji vyjádřeny, ale adekvátní</a:t>
            </a:r>
          </a:p>
          <a:p>
            <a:pPr lvl="1"/>
            <a:r>
              <a:rPr lang="cs-CZ"/>
              <a:t>Jsou zcela neadekvátní, pacient není schopen ovládat</a:t>
            </a:r>
          </a:p>
          <a:p>
            <a:pPr lvl="1"/>
            <a:r>
              <a:rPr lang="cs-CZ"/>
              <a:t>Většinou přiměřené, ale objevují se náhlé prudké emoční reakce</a:t>
            </a:r>
          </a:p>
          <a:p>
            <a:endParaRPr lang="cs-CZ" dirty="0"/>
          </a:p>
        </p:txBody>
      </p:sp>
      <p:cxnSp>
        <p:nvCxnSpPr>
          <p:cNvPr id="25" name="Straight Connector 11">
            <a:extLst>
              <a:ext uri="{FF2B5EF4-FFF2-40B4-BE49-F238E27FC236}">
                <a16:creationId xmlns:a16="http://schemas.microsoft.com/office/drawing/2014/main" id="{E8A66062-E0FE-4EE7-9840-EC05B87ACF4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1" y="4541520"/>
            <a:ext cx="5895754" cy="2310504"/>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13">
            <a:extLst>
              <a:ext uri="{FF2B5EF4-FFF2-40B4-BE49-F238E27FC236}">
                <a16:creationId xmlns:a16="http://schemas.microsoft.com/office/drawing/2014/main" id="{A3B4C179-2540-4304-9C9C-2AAAA53EFDC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1" y="2988236"/>
            <a:ext cx="2418079" cy="3887694"/>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1038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33">
            <a:extLst>
              <a:ext uri="{FF2B5EF4-FFF2-40B4-BE49-F238E27FC236}">
                <a16:creationId xmlns:a16="http://schemas.microsoft.com/office/drawing/2014/main" id="{81775E6C-9FE7-4AE4-ABE7-2568D95DEA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6F1D8699-067D-4768-9F87-3E302B3797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3"/>
            <a:ext cx="12192000" cy="20089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FD88C3B9-6C97-4C5C-9092-FAF609DE688A}"/>
              </a:ext>
            </a:extLst>
          </p:cNvPr>
          <p:cNvSpPr>
            <a:spLocks noGrp="1"/>
          </p:cNvSpPr>
          <p:nvPr>
            <p:ph type="title"/>
          </p:nvPr>
        </p:nvSpPr>
        <p:spPr>
          <a:xfrm>
            <a:off x="1129552" y="584791"/>
            <a:ext cx="9932896" cy="1148665"/>
          </a:xfrm>
        </p:spPr>
        <p:txBody>
          <a:bodyPr>
            <a:normAutofit/>
          </a:bodyPr>
          <a:lstStyle/>
          <a:p>
            <a:r>
              <a:rPr lang="cs-CZ"/>
              <a:t>Exekutivní funkce</a:t>
            </a:r>
          </a:p>
        </p:txBody>
      </p:sp>
      <p:cxnSp>
        <p:nvCxnSpPr>
          <p:cNvPr id="38" name="Straight Connector 37">
            <a:extLst>
              <a:ext uri="{FF2B5EF4-FFF2-40B4-BE49-F238E27FC236}">
                <a16:creationId xmlns:a16="http://schemas.microsoft.com/office/drawing/2014/main" id="{E8A66062-E0FE-4EE7-9840-EC05B87ACF4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0"/>
            <a:ext cx="3119718" cy="6858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7A364443-B44B-44C9-B8C4-AED23CB6215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49745" y="0"/>
            <a:ext cx="340591" cy="2009553"/>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A3B4C179-2540-4304-9C9C-2AAAA53EFDC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0" y="1313983"/>
            <a:ext cx="1769035" cy="69557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C5950BAB-F521-4A52-A263-D105789771E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331150" y="1185530"/>
            <a:ext cx="4860850" cy="824023"/>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B3087726-EFA7-48B6-8527-80902BB5587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8968704" y="14436"/>
            <a:ext cx="2147217" cy="1995117"/>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8E972B62-9819-493C-A305-2C04A2D4325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1594353" y="0"/>
            <a:ext cx="239059" cy="2009553"/>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p:nvSpPr>
          <p:cNvPr id="3" name="Zástupný obsah 2">
            <a:extLst>
              <a:ext uri="{FF2B5EF4-FFF2-40B4-BE49-F238E27FC236}">
                <a16:creationId xmlns:a16="http://schemas.microsoft.com/office/drawing/2014/main" id="{30B24305-208A-4A87-9148-44CA01FD0841}"/>
              </a:ext>
            </a:extLst>
          </p:cNvPr>
          <p:cNvSpPr>
            <a:spLocks noGrp="1"/>
          </p:cNvSpPr>
          <p:nvPr>
            <p:ph idx="1"/>
          </p:nvPr>
        </p:nvSpPr>
        <p:spPr>
          <a:xfrm>
            <a:off x="1129552" y="2623302"/>
            <a:ext cx="9932896" cy="3553660"/>
          </a:xfrm>
        </p:spPr>
        <p:txBody>
          <a:bodyPr anchor="ctr">
            <a:normAutofit/>
          </a:bodyPr>
          <a:lstStyle/>
          <a:p>
            <a:pPr>
              <a:lnSpc>
                <a:spcPct val="90000"/>
              </a:lnSpc>
            </a:pPr>
            <a:r>
              <a:rPr lang="cs-CZ" sz="2000"/>
              <a:t>Komplex vyšších psychických funkcí</a:t>
            </a:r>
          </a:p>
          <a:p>
            <a:pPr>
              <a:lnSpc>
                <a:spcPct val="90000"/>
              </a:lnSpc>
            </a:pPr>
            <a:r>
              <a:rPr lang="cs-CZ" sz="2000"/>
              <a:t>Využívá dílčí kognitivní operace, zejména pracovní paměť a pozornost</a:t>
            </a:r>
          </a:p>
          <a:p>
            <a:pPr>
              <a:lnSpc>
                <a:spcPct val="90000"/>
              </a:lnSpc>
            </a:pPr>
            <a:r>
              <a:rPr lang="cs-CZ" sz="2000"/>
              <a:t>Realizace cíleného chování </a:t>
            </a:r>
          </a:p>
          <a:p>
            <a:pPr>
              <a:lnSpc>
                <a:spcPct val="90000"/>
              </a:lnSpc>
            </a:pPr>
            <a:r>
              <a:rPr lang="cs-CZ" sz="2000"/>
              <a:t>Chování ovlivňují emoce, kognice a EF</a:t>
            </a:r>
          </a:p>
          <a:p>
            <a:pPr>
              <a:lnSpc>
                <a:spcPct val="90000"/>
              </a:lnSpc>
            </a:pPr>
            <a:r>
              <a:rPr lang="cs-CZ" sz="2000"/>
              <a:t>Vývoj: do dvou let – </a:t>
            </a:r>
            <a:r>
              <a:rPr lang="cs-CZ" sz="2000" err="1"/>
              <a:t>synaptogeneze</a:t>
            </a:r>
            <a:r>
              <a:rPr lang="cs-CZ" sz="2000"/>
              <a:t> vrcholí, přechod adolescence a mladší dospělosti, involuce v </a:t>
            </a:r>
            <a:r>
              <a:rPr lang="cs-CZ" sz="2000" err="1"/>
              <a:t>seniu</a:t>
            </a:r>
            <a:r>
              <a:rPr lang="cs-CZ" sz="2000"/>
              <a:t> (vyzrává pomalu)</a:t>
            </a:r>
          </a:p>
          <a:p>
            <a:pPr>
              <a:lnSpc>
                <a:spcPct val="90000"/>
              </a:lnSpc>
            </a:pPr>
            <a:r>
              <a:rPr lang="cs-CZ" sz="2000"/>
              <a:t>Plánování, schopnost řešení problémů, vytváření hypotéz, kognitivní flexibilita, rozhodování, regulace, úsudek, schopnost využít zpětnou vazbu, </a:t>
            </a:r>
            <a:r>
              <a:rPr lang="cs-CZ" sz="2000" err="1"/>
              <a:t>sebepercepce</a:t>
            </a:r>
            <a:endParaRPr lang="cs-CZ" sz="2000"/>
          </a:p>
          <a:p>
            <a:pPr>
              <a:lnSpc>
                <a:spcPct val="90000"/>
              </a:lnSpc>
            </a:pPr>
            <a:r>
              <a:rPr lang="cs-CZ" sz="2000" err="1"/>
              <a:t>Prefrontální</a:t>
            </a:r>
            <a:r>
              <a:rPr lang="cs-CZ" sz="2000"/>
              <a:t> kůra</a:t>
            </a:r>
          </a:p>
        </p:txBody>
      </p:sp>
    </p:spTree>
    <p:extLst>
      <p:ext uri="{BB962C8B-B14F-4D97-AF65-F5344CB8AC3E}">
        <p14:creationId xmlns:p14="http://schemas.microsoft.com/office/powerpoint/2010/main" val="808065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81775E6C-9FE7-4AE4-ABE7-2568D95DEA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9">
            <a:extLst>
              <a:ext uri="{FF2B5EF4-FFF2-40B4-BE49-F238E27FC236}">
                <a16:creationId xmlns:a16="http://schemas.microsoft.com/office/drawing/2014/main" id="{6F1D8699-067D-4768-9F87-3E302B3797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3"/>
            <a:ext cx="12192000" cy="20089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C9838446-BE0E-4535-9654-116AD4F48BD9}"/>
              </a:ext>
            </a:extLst>
          </p:cNvPr>
          <p:cNvSpPr>
            <a:spLocks noGrp="1"/>
          </p:cNvSpPr>
          <p:nvPr>
            <p:ph type="title"/>
          </p:nvPr>
        </p:nvSpPr>
        <p:spPr>
          <a:xfrm>
            <a:off x="1129552" y="584791"/>
            <a:ext cx="9932896" cy="1148665"/>
          </a:xfrm>
        </p:spPr>
        <p:txBody>
          <a:bodyPr>
            <a:normAutofit/>
          </a:bodyPr>
          <a:lstStyle/>
          <a:p>
            <a:r>
              <a:rPr lang="cs-CZ" dirty="0"/>
              <a:t>Pozornost</a:t>
            </a:r>
          </a:p>
        </p:txBody>
      </p:sp>
      <p:cxnSp>
        <p:nvCxnSpPr>
          <p:cNvPr id="7" name="Straight Connector 11">
            <a:extLst>
              <a:ext uri="{FF2B5EF4-FFF2-40B4-BE49-F238E27FC236}">
                <a16:creationId xmlns:a16="http://schemas.microsoft.com/office/drawing/2014/main" id="{E8A66062-E0FE-4EE7-9840-EC05B87ACF4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0"/>
            <a:ext cx="3119718" cy="6858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13">
            <a:extLst>
              <a:ext uri="{FF2B5EF4-FFF2-40B4-BE49-F238E27FC236}">
                <a16:creationId xmlns:a16="http://schemas.microsoft.com/office/drawing/2014/main" id="{7A364443-B44B-44C9-B8C4-AED23CB6215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49745" y="0"/>
            <a:ext cx="340591" cy="2009553"/>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A3B4C179-2540-4304-9C9C-2AAAA53EFDC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0" y="1313983"/>
            <a:ext cx="1769035" cy="69557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C5950BAB-F521-4A52-A263-D105789771E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331150" y="1185530"/>
            <a:ext cx="4860850" cy="824023"/>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B3087726-EFA7-48B6-8527-80902BB5587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8968704" y="14436"/>
            <a:ext cx="2147217" cy="1995117"/>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8E972B62-9819-493C-A305-2C04A2D4325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1594353" y="0"/>
            <a:ext cx="239059" cy="2009553"/>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p:nvSpPr>
          <p:cNvPr id="3" name="Zástupný obsah 2">
            <a:extLst>
              <a:ext uri="{FF2B5EF4-FFF2-40B4-BE49-F238E27FC236}">
                <a16:creationId xmlns:a16="http://schemas.microsoft.com/office/drawing/2014/main" id="{E53B1DC4-98F5-4566-BFF4-A71F66460EDF}"/>
              </a:ext>
            </a:extLst>
          </p:cNvPr>
          <p:cNvSpPr>
            <a:spLocks noGrp="1"/>
          </p:cNvSpPr>
          <p:nvPr>
            <p:ph idx="1"/>
          </p:nvPr>
        </p:nvSpPr>
        <p:spPr>
          <a:xfrm>
            <a:off x="1129552" y="2623302"/>
            <a:ext cx="9932896" cy="3553660"/>
          </a:xfrm>
        </p:spPr>
        <p:txBody>
          <a:bodyPr vert="horz" lIns="91440" tIns="45720" rIns="91440" bIns="45720" rtlCol="0" anchor="ctr">
            <a:normAutofit/>
          </a:bodyPr>
          <a:lstStyle/>
          <a:p>
            <a:r>
              <a:rPr lang="cs-CZ" dirty="0"/>
              <a:t>Dynamická, regulační, kontrolní a koordinační funkce</a:t>
            </a:r>
          </a:p>
          <a:p>
            <a:r>
              <a:rPr lang="cs-CZ" dirty="0"/>
              <a:t>Charakterizuje ji:</a:t>
            </a:r>
          </a:p>
          <a:p>
            <a:pPr lvl="1"/>
            <a:r>
              <a:rPr lang="cs-CZ" dirty="0"/>
              <a:t>Selektivita</a:t>
            </a:r>
          </a:p>
          <a:p>
            <a:pPr lvl="1"/>
            <a:r>
              <a:rPr lang="cs-CZ" dirty="0"/>
              <a:t>Soustředěnost (koncentrace) - zaměření na určité podněty na úkor jiných podnětů</a:t>
            </a:r>
          </a:p>
          <a:p>
            <a:pPr lvl="1"/>
            <a:r>
              <a:rPr lang="cs-CZ"/>
              <a:t>Kapacita – objem informací, kt. člověk dokáže pojímat v jedne okamžik</a:t>
            </a:r>
            <a:endParaRPr lang="cs-CZ" dirty="0"/>
          </a:p>
          <a:p>
            <a:pPr lvl="1"/>
            <a:r>
              <a:rPr lang="cs-CZ"/>
              <a:t>Vigilita (bdělost) - souvisí s RF, připravenost k akci (déle travjící připravenost nazýváme udržení pozornosti – viilanci)</a:t>
            </a:r>
            <a:endParaRPr lang="cs-CZ" dirty="0"/>
          </a:p>
          <a:p>
            <a:pPr lvl="1"/>
            <a:r>
              <a:rPr lang="cs-CZ"/>
              <a:t>Distribuce – schopnost zabývat se více jevy (přepínání - switching)</a:t>
            </a:r>
            <a:endParaRPr lang="cs-CZ" dirty="0"/>
          </a:p>
          <a:p>
            <a:endParaRPr lang="cs-CZ" dirty="0"/>
          </a:p>
        </p:txBody>
      </p:sp>
    </p:spTree>
    <p:extLst>
      <p:ext uri="{BB962C8B-B14F-4D97-AF65-F5344CB8AC3E}">
        <p14:creationId xmlns:p14="http://schemas.microsoft.com/office/powerpoint/2010/main" val="6526291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3E0373C-BDE9-4FAA-892A-B226DD970D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23">
            <a:extLst>
              <a:ext uri="{FF2B5EF4-FFF2-40B4-BE49-F238E27FC236}">
                <a16:creationId xmlns:a16="http://schemas.microsoft.com/office/drawing/2014/main" id="{FC2BFFFF-16DA-434F-B48D-28B539690C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5979"/>
            <a:ext cx="3448424" cy="6932218"/>
          </a:xfrm>
          <a:custGeom>
            <a:avLst/>
            <a:gdLst>
              <a:gd name="connsiteX0" fmla="*/ 0 w 5803153"/>
              <a:gd name="connsiteY0" fmla="*/ 0 h 6857998"/>
              <a:gd name="connsiteX1" fmla="*/ 5803153 w 5803153"/>
              <a:gd name="connsiteY1" fmla="*/ 0 h 6857998"/>
              <a:gd name="connsiteX2" fmla="*/ 5803153 w 5803153"/>
              <a:gd name="connsiteY2" fmla="*/ 6857998 h 6857998"/>
              <a:gd name="connsiteX3" fmla="*/ 0 w 5803153"/>
              <a:gd name="connsiteY3" fmla="*/ 6857998 h 6857998"/>
              <a:gd name="connsiteX4" fmla="*/ 0 w 5803153"/>
              <a:gd name="connsiteY4" fmla="*/ 0 h 6857998"/>
              <a:gd name="connsiteX0" fmla="*/ 1016000 w 5803153"/>
              <a:gd name="connsiteY0" fmla="*/ 0 h 6857998"/>
              <a:gd name="connsiteX1" fmla="*/ 5803153 w 5803153"/>
              <a:gd name="connsiteY1" fmla="*/ 0 h 6857998"/>
              <a:gd name="connsiteX2" fmla="*/ 5803153 w 5803153"/>
              <a:gd name="connsiteY2" fmla="*/ 6857998 h 6857998"/>
              <a:gd name="connsiteX3" fmla="*/ 0 w 5803153"/>
              <a:gd name="connsiteY3" fmla="*/ 6857998 h 6857998"/>
              <a:gd name="connsiteX4" fmla="*/ 1016000 w 5803153"/>
              <a:gd name="connsiteY4" fmla="*/ 0 h 6857998"/>
              <a:gd name="connsiteX0" fmla="*/ 1338729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338729 w 6125882"/>
              <a:gd name="connsiteY4" fmla="*/ 0 h 6857998"/>
              <a:gd name="connsiteX0" fmla="*/ 1697317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697317 w 6125882"/>
              <a:gd name="connsiteY4" fmla="*/ 0 h 6857998"/>
              <a:gd name="connsiteX0" fmla="*/ 2702091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2702091 w 6125882"/>
              <a:gd name="connsiteY4" fmla="*/ 0 h 6857998"/>
              <a:gd name="connsiteX0" fmla="*/ 1215089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215089 w 6125882"/>
              <a:gd name="connsiteY4" fmla="*/ 0 h 6857998"/>
              <a:gd name="connsiteX0" fmla="*/ 1222204 w 6132997"/>
              <a:gd name="connsiteY0" fmla="*/ 0 h 6881904"/>
              <a:gd name="connsiteX1" fmla="*/ 6132997 w 6132997"/>
              <a:gd name="connsiteY1" fmla="*/ 0 h 6881904"/>
              <a:gd name="connsiteX2" fmla="*/ 6132997 w 6132997"/>
              <a:gd name="connsiteY2" fmla="*/ 6857998 h 6881904"/>
              <a:gd name="connsiteX3" fmla="*/ 0 w 6132997"/>
              <a:gd name="connsiteY3" fmla="*/ 6881904 h 6881904"/>
              <a:gd name="connsiteX4" fmla="*/ 1222204 w 6132997"/>
              <a:gd name="connsiteY4" fmla="*/ 0 h 6881904"/>
              <a:gd name="connsiteX0" fmla="*/ 1348644 w 6132997"/>
              <a:gd name="connsiteY0" fmla="*/ 0 h 6893857"/>
              <a:gd name="connsiteX1" fmla="*/ 6132997 w 6132997"/>
              <a:gd name="connsiteY1" fmla="*/ 11953 h 6893857"/>
              <a:gd name="connsiteX2" fmla="*/ 6132997 w 6132997"/>
              <a:gd name="connsiteY2" fmla="*/ 6869951 h 6893857"/>
              <a:gd name="connsiteX3" fmla="*/ 0 w 6132997"/>
              <a:gd name="connsiteY3" fmla="*/ 6893857 h 6893857"/>
              <a:gd name="connsiteX4" fmla="*/ 1348644 w 6132997"/>
              <a:gd name="connsiteY4" fmla="*/ 0 h 6893857"/>
              <a:gd name="connsiteX0" fmla="*/ 1457021 w 6132997"/>
              <a:gd name="connsiteY0" fmla="*/ 0 h 6893857"/>
              <a:gd name="connsiteX1" fmla="*/ 6132997 w 6132997"/>
              <a:gd name="connsiteY1" fmla="*/ 11953 h 6893857"/>
              <a:gd name="connsiteX2" fmla="*/ 6132997 w 6132997"/>
              <a:gd name="connsiteY2" fmla="*/ 6869951 h 6893857"/>
              <a:gd name="connsiteX3" fmla="*/ 0 w 6132997"/>
              <a:gd name="connsiteY3" fmla="*/ 6893857 h 6893857"/>
              <a:gd name="connsiteX4" fmla="*/ 1457021 w 6132997"/>
              <a:gd name="connsiteY4" fmla="*/ 0 h 6893857"/>
              <a:gd name="connsiteX0" fmla="*/ 1754909 w 6430885"/>
              <a:gd name="connsiteY0" fmla="*/ 0 h 6869951"/>
              <a:gd name="connsiteX1" fmla="*/ 6430885 w 6430885"/>
              <a:gd name="connsiteY1" fmla="*/ 11953 h 6869951"/>
              <a:gd name="connsiteX2" fmla="*/ 6430885 w 6430885"/>
              <a:gd name="connsiteY2" fmla="*/ 6869951 h 6869951"/>
              <a:gd name="connsiteX3" fmla="*/ 0 w 6430885"/>
              <a:gd name="connsiteY3" fmla="*/ 6869951 h 6869951"/>
              <a:gd name="connsiteX4" fmla="*/ 1754909 w 6430885"/>
              <a:gd name="connsiteY4" fmla="*/ 0 h 6869951"/>
              <a:gd name="connsiteX0" fmla="*/ 2023235 w 6699211"/>
              <a:gd name="connsiteY0" fmla="*/ 0 h 6869951"/>
              <a:gd name="connsiteX1" fmla="*/ 6699211 w 6699211"/>
              <a:gd name="connsiteY1" fmla="*/ 11953 h 6869951"/>
              <a:gd name="connsiteX2" fmla="*/ 6699211 w 6699211"/>
              <a:gd name="connsiteY2" fmla="*/ 6869951 h 6869951"/>
              <a:gd name="connsiteX3" fmla="*/ 0 w 6699211"/>
              <a:gd name="connsiteY3" fmla="*/ 6856303 h 6869951"/>
              <a:gd name="connsiteX4" fmla="*/ 2023235 w 6699211"/>
              <a:gd name="connsiteY4" fmla="*/ 0 h 6869951"/>
              <a:gd name="connsiteX0" fmla="*/ 2702995 w 6699211"/>
              <a:gd name="connsiteY0" fmla="*/ 42638 h 6857998"/>
              <a:gd name="connsiteX1" fmla="*/ 6699211 w 6699211"/>
              <a:gd name="connsiteY1" fmla="*/ 0 h 6857998"/>
              <a:gd name="connsiteX2" fmla="*/ 6699211 w 6699211"/>
              <a:gd name="connsiteY2" fmla="*/ 6857998 h 6857998"/>
              <a:gd name="connsiteX3" fmla="*/ 0 w 6699211"/>
              <a:gd name="connsiteY3" fmla="*/ 6844350 h 6857998"/>
              <a:gd name="connsiteX4" fmla="*/ 2702995 w 6699211"/>
              <a:gd name="connsiteY4" fmla="*/ 42638 h 68579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99211" h="6857998">
                <a:moveTo>
                  <a:pt x="2702995" y="42638"/>
                </a:moveTo>
                <a:lnTo>
                  <a:pt x="6699211" y="0"/>
                </a:lnTo>
                <a:lnTo>
                  <a:pt x="6699211" y="6857998"/>
                </a:lnTo>
                <a:lnTo>
                  <a:pt x="0" y="6844350"/>
                </a:lnTo>
                <a:lnTo>
                  <a:pt x="2702995" y="42638"/>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Nadpis 1">
            <a:extLst>
              <a:ext uri="{FF2B5EF4-FFF2-40B4-BE49-F238E27FC236}">
                <a16:creationId xmlns:a16="http://schemas.microsoft.com/office/drawing/2014/main" id="{801B237E-FC61-4CEE-AAED-DD25462E02D1}"/>
              </a:ext>
            </a:extLst>
          </p:cNvPr>
          <p:cNvSpPr>
            <a:spLocks noGrp="1"/>
          </p:cNvSpPr>
          <p:nvPr>
            <p:ph type="title"/>
          </p:nvPr>
        </p:nvSpPr>
        <p:spPr>
          <a:xfrm>
            <a:off x="716282" y="675167"/>
            <a:ext cx="2289566" cy="1631751"/>
          </a:xfrm>
        </p:spPr>
        <p:txBody>
          <a:bodyPr anchor="t">
            <a:normAutofit/>
          </a:bodyPr>
          <a:lstStyle/>
          <a:p>
            <a:r>
              <a:rPr lang="cs-CZ" sz="2000"/>
              <a:t>Poruchy pozornosti</a:t>
            </a:r>
          </a:p>
        </p:txBody>
      </p:sp>
      <p:cxnSp>
        <p:nvCxnSpPr>
          <p:cNvPr id="12" name="Straight Connector 11">
            <a:extLst>
              <a:ext uri="{FF2B5EF4-FFF2-40B4-BE49-F238E27FC236}">
                <a16:creationId xmlns:a16="http://schemas.microsoft.com/office/drawing/2014/main" id="{E8EAD419-2D3B-4CD6-A841-F11CA09440D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0" y="5329451"/>
            <a:ext cx="6096000" cy="1528549"/>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p:nvSpPr>
          <p:cNvPr id="3" name="Zástupný obsah 2">
            <a:extLst>
              <a:ext uri="{FF2B5EF4-FFF2-40B4-BE49-F238E27FC236}">
                <a16:creationId xmlns:a16="http://schemas.microsoft.com/office/drawing/2014/main" id="{F50F7A6F-4680-4373-A403-31B05B94109E}"/>
              </a:ext>
            </a:extLst>
          </p:cNvPr>
          <p:cNvSpPr>
            <a:spLocks noGrp="1"/>
          </p:cNvSpPr>
          <p:nvPr>
            <p:ph idx="1"/>
          </p:nvPr>
        </p:nvSpPr>
        <p:spPr>
          <a:xfrm>
            <a:off x="3900792" y="533400"/>
            <a:ext cx="7286018" cy="5791199"/>
          </a:xfrm>
        </p:spPr>
        <p:txBody>
          <a:bodyPr vert="horz" lIns="91440" tIns="45720" rIns="91440" bIns="45720" rtlCol="0" anchor="ctr">
            <a:normAutofit/>
          </a:bodyPr>
          <a:lstStyle/>
          <a:p>
            <a:pPr>
              <a:lnSpc>
                <a:spcPct val="90000"/>
              </a:lnSpc>
            </a:pPr>
            <a:r>
              <a:rPr lang="cs-CZ" sz="2500"/>
              <a:t>Neglect syndrom - opomíjení či ignorování kontralaterální strany bez primární poruchy senzorických či motrických funkcí</a:t>
            </a:r>
          </a:p>
          <a:p>
            <a:pPr>
              <a:lnSpc>
                <a:spcPct val="90000"/>
              </a:lnSpc>
            </a:pPr>
            <a:r>
              <a:rPr lang="cs-CZ" sz="2500"/>
              <a:t>Anozognózie - nedostatečný náhled na vlastní poruchu(často snižuje účinnost rehabilitace)</a:t>
            </a:r>
          </a:p>
          <a:p>
            <a:pPr>
              <a:lnSpc>
                <a:spcPct val="90000"/>
              </a:lnSpc>
            </a:pPr>
            <a:r>
              <a:rPr lang="cs-CZ" sz="2500">
                <a:ea typeface="+mn-lt"/>
                <a:cs typeface="+mn-lt"/>
              </a:rPr>
              <a:t>ADHD</a:t>
            </a:r>
            <a:r>
              <a:rPr lang="cs-CZ" sz="2500"/>
              <a:t> – porucha pozornosti s hyperaktivitou</a:t>
            </a:r>
          </a:p>
          <a:p>
            <a:pPr>
              <a:lnSpc>
                <a:spcPct val="90000"/>
              </a:lnSpc>
            </a:pPr>
            <a:r>
              <a:rPr lang="cs-CZ" sz="2500"/>
              <a:t>V dětství, mohou přetrvat do dospělosti (30-50%)</a:t>
            </a:r>
          </a:p>
          <a:p>
            <a:pPr>
              <a:lnSpc>
                <a:spcPct val="90000"/>
              </a:lnSpc>
            </a:pPr>
            <a:r>
              <a:rPr lang="cs-CZ" sz="2500"/>
              <a:t>Častěji u chlapců než u dívek</a:t>
            </a:r>
          </a:p>
          <a:p>
            <a:pPr>
              <a:lnSpc>
                <a:spcPct val="90000"/>
              </a:lnSpc>
            </a:pPr>
            <a:r>
              <a:rPr lang="cs-CZ" sz="2500"/>
              <a:t>Neurovývojová porucha</a:t>
            </a:r>
          </a:p>
          <a:p>
            <a:pPr lvl="1">
              <a:lnSpc>
                <a:spcPct val="90000"/>
              </a:lnSpc>
            </a:pPr>
            <a:r>
              <a:rPr lang="cs-CZ" sz="2100"/>
              <a:t>Podtyp 1. nepozornost  - potíže se selektivitou a udržením pozornosti</a:t>
            </a:r>
          </a:p>
          <a:p>
            <a:pPr lvl="1">
              <a:lnSpc>
                <a:spcPct val="90000"/>
              </a:lnSpc>
            </a:pPr>
            <a:r>
              <a:rPr lang="cs-CZ" sz="2100"/>
              <a:t>Podtzp 2. hyperaktivita a impulzivita - oslabení soustředění a inhibice automatické reakce</a:t>
            </a:r>
          </a:p>
          <a:p>
            <a:pPr>
              <a:lnSpc>
                <a:spcPct val="90000"/>
              </a:lnSpc>
            </a:pPr>
            <a:endParaRPr lang="cs-CZ" sz="2500"/>
          </a:p>
        </p:txBody>
      </p:sp>
      <p:sp>
        <p:nvSpPr>
          <p:cNvPr id="4" name="TextovéPole 3">
            <a:extLst>
              <a:ext uri="{FF2B5EF4-FFF2-40B4-BE49-F238E27FC236}">
                <a16:creationId xmlns:a16="http://schemas.microsoft.com/office/drawing/2014/main" id="{3A05D529-CCB9-4A69-97A4-2A21158CCD48}"/>
              </a:ext>
            </a:extLst>
          </p:cNvPr>
          <p:cNvSpPr txBox="1"/>
          <p:nvPr/>
        </p:nvSpPr>
        <p:spPr>
          <a:xfrm>
            <a:off x="2705595" y="6090061"/>
            <a:ext cx="8235537"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cs-CZ" dirty="0"/>
              <a:t>Do paměti můžeme uložit jen to, čemu věnujeme vědomou či nevědomou pozornost, </a:t>
            </a:r>
            <a:r>
              <a:rPr lang="cs-CZ"/>
              <a:t>informace, kt. zaznamená percepční systém.</a:t>
            </a:r>
          </a:p>
        </p:txBody>
      </p:sp>
      <p:sp>
        <p:nvSpPr>
          <p:cNvPr id="5" name="TextovéPole 4">
            <a:extLst>
              <a:ext uri="{FF2B5EF4-FFF2-40B4-BE49-F238E27FC236}">
                <a16:creationId xmlns:a16="http://schemas.microsoft.com/office/drawing/2014/main" id="{7A5462D5-D4D9-45BC-AA8E-F2BA616CA422}"/>
              </a:ext>
            </a:extLst>
          </p:cNvPr>
          <p:cNvSpPr txBox="1"/>
          <p:nvPr/>
        </p:nvSpPr>
        <p:spPr>
          <a:xfrm>
            <a:off x="4724400" y="3200399"/>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cs-CZ"/>
              <a:t>Kliknutím vložíte text.</a:t>
            </a:r>
          </a:p>
        </p:txBody>
      </p:sp>
    </p:spTree>
    <p:extLst>
      <p:ext uri="{BB962C8B-B14F-4D97-AF65-F5344CB8AC3E}">
        <p14:creationId xmlns:p14="http://schemas.microsoft.com/office/powerpoint/2010/main" val="1317895127"/>
      </p:ext>
    </p:extLst>
  </p:cSld>
  <p:clrMapOvr>
    <a:masterClrMapping/>
  </p:clrMapOvr>
</p:sld>
</file>

<file path=ppt/theme/theme1.xml><?xml version="1.0" encoding="utf-8"?>
<a:theme xmlns:a="http://schemas.openxmlformats.org/drawingml/2006/main" name="AngleLinesVTI">
  <a:themeElements>
    <a:clrScheme name="Custom 34">
      <a:dk1>
        <a:sysClr val="windowText" lastClr="000000"/>
      </a:dk1>
      <a:lt1>
        <a:sysClr val="window" lastClr="FFFFFF"/>
      </a:lt1>
      <a:dk2>
        <a:srgbClr val="001E2E"/>
      </a:dk2>
      <a:lt2>
        <a:srgbClr val="F0ECEC"/>
      </a:lt2>
      <a:accent1>
        <a:srgbClr val="155767"/>
      </a:accent1>
      <a:accent2>
        <a:srgbClr val="BA9CA0"/>
      </a:accent2>
      <a:accent3>
        <a:srgbClr val="A57931"/>
      </a:accent3>
      <a:accent4>
        <a:srgbClr val="0E577C"/>
      </a:accent4>
      <a:accent5>
        <a:srgbClr val="CC846E"/>
      </a:accent5>
      <a:accent6>
        <a:srgbClr val="93767A"/>
      </a:accent6>
      <a:hlink>
        <a:srgbClr val="0563C1"/>
      </a:hlink>
      <a:folHlink>
        <a:srgbClr val="954F72"/>
      </a:folHlink>
    </a:clrScheme>
    <a:fontScheme name="Walbaum Light Univers Light">
      <a:majorFont>
        <a:latin typeface="Walbaum Display Light"/>
        <a:ea typeface=""/>
        <a:cs typeface=""/>
      </a:majorFont>
      <a:minorFont>
        <a:latin typeface="Univers Condensed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ngleLinesVTI" id="{BC1FC193-C72F-4761-9899-1105EDF6BAE8}" vid="{64612625-F022-44B7-B9FA-9D26DEDBDC21}"/>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47F892DC00D1B941AF9D8C886F87D21A" ma:contentTypeVersion="2" ma:contentTypeDescription="Vytvoří nový dokument" ma:contentTypeScope="" ma:versionID="e1a41a2ce09b29d4769ed7206e097f23">
  <xsd:schema xmlns:xsd="http://www.w3.org/2001/XMLSchema" xmlns:xs="http://www.w3.org/2001/XMLSchema" xmlns:p="http://schemas.microsoft.com/office/2006/metadata/properties" xmlns:ns3="81b0d7d3-03a4-45d7-a633-b486b0a29e22" targetNamespace="http://schemas.microsoft.com/office/2006/metadata/properties" ma:root="true" ma:fieldsID="61b82095770b1f12482a032346b32de5" ns3:_="">
    <xsd:import namespace="81b0d7d3-03a4-45d7-a633-b486b0a29e22"/>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1b0d7d3-03a4-45d7-a633-b486b0a29e2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8FE3823-2B3A-4D3E-856A-6510AC3DA1C6}">
  <ds:schemaRefs>
    <ds:schemaRef ds:uri="http://schemas.microsoft.com/sharepoint/v3/contenttype/forms"/>
  </ds:schemaRefs>
</ds:datastoreItem>
</file>

<file path=customXml/itemProps2.xml><?xml version="1.0" encoding="utf-8"?>
<ds:datastoreItem xmlns:ds="http://schemas.openxmlformats.org/officeDocument/2006/customXml" ds:itemID="{8586354D-1C14-4621-B5DA-F07D6F348C0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1b0d7d3-03a4-45d7-a633-b486b0a29e2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AACD7C2-8965-4B6F-A951-6B3D5FF87C1A}">
  <ds:schemaRefs>
    <ds:schemaRef ds:uri="81b0d7d3-03a4-45d7-a633-b486b0a29e22"/>
    <ds:schemaRef ds:uri="http://purl.org/dc/dcmitype/"/>
    <ds:schemaRef ds:uri="http://purl.org/dc/elements/1.1/"/>
    <ds:schemaRef ds:uri="http://schemas.microsoft.com/office/infopath/2007/PartnerControls"/>
    <ds:schemaRef ds:uri="http://www.w3.org/XML/1998/namespace"/>
    <ds:schemaRef ds:uri="http://schemas.openxmlformats.org/package/2006/metadata/core-properties"/>
    <ds:schemaRef ds:uri="http://schemas.microsoft.com/office/2006/documentManagement/types"/>
    <ds:schemaRef ds:uri="http://purl.org/dc/term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3</TotalTime>
  <Words>356</Words>
  <Application>Microsoft Office PowerPoint</Application>
  <PresentationFormat>Širokoúhlá obrazovka</PresentationFormat>
  <Paragraphs>54</Paragraphs>
  <Slides>14</Slides>
  <Notes>0</Notes>
  <HiddenSlides>0</HiddenSlides>
  <MMClips>0</MMClips>
  <ScaleCrop>false</ScaleCrop>
  <HeadingPairs>
    <vt:vector size="4" baseType="variant">
      <vt:variant>
        <vt:lpstr>Motiv</vt:lpstr>
      </vt:variant>
      <vt:variant>
        <vt:i4>1</vt:i4>
      </vt:variant>
      <vt:variant>
        <vt:lpstr>Nadpisy snímků</vt:lpstr>
      </vt:variant>
      <vt:variant>
        <vt:i4>14</vt:i4>
      </vt:variant>
    </vt:vector>
  </HeadingPairs>
  <TitlesOfParts>
    <vt:vector size="15" baseType="lpstr">
      <vt:lpstr>AngleLinesVTI</vt:lpstr>
      <vt:lpstr>Základy neuropsychologie</vt:lpstr>
      <vt:lpstr>definice</vt:lpstr>
      <vt:lpstr>Cíle klinické neuropsychologického vyšetření</vt:lpstr>
      <vt:lpstr>Poruchy motoriky</vt:lpstr>
      <vt:lpstr>KOgnice</vt:lpstr>
      <vt:lpstr>emoce</vt:lpstr>
      <vt:lpstr>Exekutivní funkce</vt:lpstr>
      <vt:lpstr>Pozornost</vt:lpstr>
      <vt:lpstr>Poruchy pozornosti</vt:lpstr>
      <vt:lpstr>Paměť</vt:lpstr>
      <vt:lpstr>Prezentace aplikace PowerPoint</vt:lpstr>
      <vt:lpstr>Poruchy paměti</vt:lpstr>
      <vt:lpstr>Psychologická metodologie</vt:lpstr>
      <vt:lpstr>  Kontakt pro dotazy nebo individuální konzultace: grossmann@mail.muni.cz</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Klinická neuropsychologie</dc:title>
  <dc:creator>Petr Grossmann</dc:creator>
  <cp:lastModifiedBy>Petr Grossmann</cp:lastModifiedBy>
  <cp:revision>261</cp:revision>
  <dcterms:created xsi:type="dcterms:W3CDTF">2020-10-18T19:57:19Z</dcterms:created>
  <dcterms:modified xsi:type="dcterms:W3CDTF">2021-10-24T17:41:39Z</dcterms:modified>
</cp:coreProperties>
</file>