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331" r:id="rId4"/>
    <p:sldId id="343" r:id="rId5"/>
    <p:sldId id="296" r:id="rId6"/>
    <p:sldId id="298" r:id="rId7"/>
    <p:sldId id="300" r:id="rId8"/>
    <p:sldId id="344" r:id="rId9"/>
    <p:sldId id="301" r:id="rId10"/>
    <p:sldId id="293" r:id="rId11"/>
    <p:sldId id="302" r:id="rId12"/>
    <p:sldId id="303" r:id="rId13"/>
    <p:sldId id="316" r:id="rId14"/>
    <p:sldId id="310" r:id="rId15"/>
    <p:sldId id="278" r:id="rId16"/>
    <p:sldId id="317" r:id="rId17"/>
    <p:sldId id="345" r:id="rId18"/>
    <p:sldId id="341" r:id="rId19"/>
    <p:sldId id="333" r:id="rId20"/>
    <p:sldId id="318" r:id="rId21"/>
    <p:sldId id="319" r:id="rId22"/>
    <p:sldId id="337" r:id="rId23"/>
    <p:sldId id="289" r:id="rId24"/>
    <p:sldId id="320" r:id="rId25"/>
    <p:sldId id="321" r:id="rId26"/>
    <p:sldId id="264" r:id="rId27"/>
    <p:sldId id="266" r:id="rId28"/>
    <p:sldId id="272" r:id="rId29"/>
    <p:sldId id="322" r:id="rId30"/>
    <p:sldId id="323" r:id="rId31"/>
    <p:sldId id="274" r:id="rId32"/>
    <p:sldId id="28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AE16"/>
    <a:srgbClr val="EFEC7A"/>
    <a:srgbClr val="B08600"/>
    <a:srgbClr val="B44E10"/>
    <a:srgbClr val="A2460E"/>
    <a:srgbClr val="FFE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3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24.09.2021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51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24.09.2021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55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24.09.2021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041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24.09.2021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08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24.09.2021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563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24.09.2021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14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24.09.2021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33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24.09.2021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930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24.09.2021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316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24.09.2021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2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24.09.2021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3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A1327-BB18-4F37-8649-DDC9AB3D4E98}" type="datetimeFigureOut">
              <a:rPr lang="cs-CZ" smtClean="0"/>
              <a:t>24.09.2021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35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/>
              <a:t>STARÝ ZÁKON</a:t>
            </a:r>
            <a:endParaRPr lang="cs-CZ" sz="4400" b="1" dirty="0"/>
          </a:p>
        </p:txBody>
      </p:sp>
    </p:spTree>
    <p:extLst>
      <p:ext uri="{BB962C8B-B14F-4D97-AF65-F5344CB8AC3E}">
        <p14:creationId xmlns:p14="http://schemas.microsoft.com/office/powerpoint/2010/main" val="39802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83448" y="432262"/>
            <a:ext cx="3075709" cy="64328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VYVEDENÍ LOTA ZE SODOMY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216" y="1330036"/>
            <a:ext cx="4376537" cy="5249790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2" y="1330036"/>
            <a:ext cx="4243593" cy="525033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7403" y="569238"/>
            <a:ext cx="352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LOT SEDÍ PŘED BRANAMI SODOMY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74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226" y="706582"/>
            <a:ext cx="2565756" cy="98410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JÁKOBŮV ŽEBŘÍK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8" y="194553"/>
            <a:ext cx="5173949" cy="64008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29" y="2281048"/>
            <a:ext cx="3468752" cy="35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7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Josefův příběh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" y="1487094"/>
            <a:ext cx="3562003" cy="44066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94" y="1487094"/>
            <a:ext cx="3562003" cy="44066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56" y="1487094"/>
            <a:ext cx="3562003" cy="440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2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" y="193286"/>
            <a:ext cx="3579756" cy="44285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973" y="193286"/>
            <a:ext cx="3579756" cy="44285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90" y="193286"/>
            <a:ext cx="3579756" cy="442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7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71" y="243728"/>
            <a:ext cx="3955587" cy="48935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" y="243728"/>
            <a:ext cx="3955586" cy="48935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62" y="243728"/>
            <a:ext cx="3955586" cy="489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ichelangelova socha MojÅ¾Ã­Å¡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19" y="0"/>
            <a:ext cx="51418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3" b="2898"/>
          <a:stretch/>
        </p:blipFill>
        <p:spPr>
          <a:xfrm>
            <a:off x="992521" y="427289"/>
            <a:ext cx="4058044" cy="529839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99222" y="6055900"/>
            <a:ext cx="2832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+mj-lt"/>
              </a:rPr>
              <a:t>Mojžíš </a:t>
            </a:r>
            <a:r>
              <a:rPr lang="cs-CZ" dirty="0">
                <a:latin typeface="+mj-lt"/>
              </a:rPr>
              <a:t>se modlí k </a:t>
            </a:r>
            <a:r>
              <a:rPr lang="cs-CZ" dirty="0" smtClean="0">
                <a:latin typeface="+mj-lt"/>
              </a:rPr>
              <a:t>Hospodinu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351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962" y="8013"/>
            <a:ext cx="5537038" cy="6849987"/>
          </a:xfrm>
        </p:spPr>
      </p:pic>
      <p:sp>
        <p:nvSpPr>
          <p:cNvPr id="5" name="TextovéPole 4"/>
          <p:cNvSpPr txBox="1"/>
          <p:nvPr/>
        </p:nvSpPr>
        <p:spPr>
          <a:xfrm>
            <a:off x="1338349" y="4912822"/>
            <a:ext cx="374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MOJŽÍŠ PŘED HOŘÍCÍM KEŘEM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756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30" y="822959"/>
            <a:ext cx="4633427" cy="573578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573" y="822959"/>
            <a:ext cx="4633427" cy="573578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48393" y="332509"/>
            <a:ext cx="390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PŘECHOD PŘES RUDÉ MOŘE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9503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"/>
          <a:stretch/>
        </p:blipFill>
        <p:spPr>
          <a:xfrm>
            <a:off x="5941522" y="314179"/>
            <a:ext cx="5728842" cy="2791840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t="71323" r="1524" b="1977"/>
          <a:stretch/>
        </p:blipFill>
        <p:spPr>
          <a:xfrm>
            <a:off x="166627" y="3608417"/>
            <a:ext cx="6724367" cy="3103970"/>
          </a:xfrm>
          <a:prstGeom prst="rect">
            <a:avLst/>
          </a:prstGeom>
        </p:spPr>
      </p:pic>
      <p:pic>
        <p:nvPicPr>
          <p:cNvPr id="9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58019" r="5447" b="4364"/>
          <a:stretch/>
        </p:blipFill>
        <p:spPr>
          <a:xfrm>
            <a:off x="7249211" y="3608417"/>
            <a:ext cx="4421153" cy="3103970"/>
          </a:xfrm>
        </p:spPr>
      </p:pic>
      <p:sp>
        <p:nvSpPr>
          <p:cNvPr id="2" name="TextovéPole 1"/>
          <p:cNvSpPr txBox="1"/>
          <p:nvPr/>
        </p:nvSpPr>
        <p:spPr>
          <a:xfrm>
            <a:off x="681644" y="756458"/>
            <a:ext cx="298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PUTOVÁNÍ IZRAELE POUŠTÍ: SESLÁNÍ </a:t>
            </a:r>
            <a:r>
              <a:rPr lang="cs-CZ" dirty="0" smtClean="0"/>
              <a:t>(KŘEPELEK A) </a:t>
            </a:r>
            <a:r>
              <a:rPr lang="cs-CZ" dirty="0" smtClean="0"/>
              <a:t>MANY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565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276" y="1786072"/>
            <a:ext cx="4730797" cy="44566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3" y="1187867"/>
            <a:ext cx="6012669" cy="505483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178467" y="384561"/>
            <a:ext cx="441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ZÁZRAČNÉ VYTRYSKNUTÍ PRAMENE ZE SKÁLY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6782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66243" y="133814"/>
            <a:ext cx="3557240" cy="1014762"/>
          </a:xfrm>
        </p:spPr>
        <p:txBody>
          <a:bodyPr>
            <a:normAutofit/>
          </a:bodyPr>
          <a:lstStyle/>
          <a:p>
            <a:r>
              <a:rPr lang="cs-CZ" b="1" dirty="0" smtClean="0"/>
              <a:t>STARÝ ZÁKON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7839" y="1148576"/>
            <a:ext cx="11288698" cy="54306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Pentateuch (5 knih </a:t>
            </a:r>
            <a:r>
              <a:rPr lang="cs-CZ" sz="2600" dirty="0" smtClean="0"/>
              <a:t>Mojžíšových</a:t>
            </a:r>
            <a:r>
              <a:rPr lang="cs-CZ" sz="2000" dirty="0" smtClean="0"/>
              <a:t>): </a:t>
            </a:r>
            <a:r>
              <a:rPr lang="cs-CZ" sz="2000" dirty="0" smtClean="0"/>
              <a:t>Genesis </a:t>
            </a:r>
            <a:r>
              <a:rPr lang="cs-CZ" sz="2000" dirty="0" smtClean="0"/>
              <a:t>(</a:t>
            </a:r>
            <a:r>
              <a:rPr lang="cs-CZ" sz="2000" dirty="0" err="1" smtClean="0"/>
              <a:t>Gn</a:t>
            </a:r>
            <a:r>
              <a:rPr lang="cs-CZ" sz="2000" dirty="0" smtClean="0"/>
              <a:t>, Gen)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/>
              <a:t>	</a:t>
            </a:r>
            <a:r>
              <a:rPr lang="cs-CZ" sz="2000" dirty="0" smtClean="0"/>
              <a:t>			</a:t>
            </a:r>
            <a:r>
              <a:rPr lang="cs-CZ" sz="2000" dirty="0" smtClean="0"/>
              <a:t>   Exodus </a:t>
            </a:r>
            <a:r>
              <a:rPr lang="cs-CZ" sz="2000" dirty="0" smtClean="0"/>
              <a:t>(Ex)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/>
              <a:t>	</a:t>
            </a:r>
            <a:r>
              <a:rPr lang="cs-CZ" sz="2000" dirty="0" smtClean="0"/>
              <a:t>			</a:t>
            </a:r>
            <a:r>
              <a:rPr lang="cs-CZ" sz="2000" dirty="0"/>
              <a:t> </a:t>
            </a:r>
            <a:r>
              <a:rPr lang="cs-CZ" sz="2000" dirty="0" smtClean="0"/>
              <a:t>  </a:t>
            </a:r>
            <a:r>
              <a:rPr lang="cs-CZ" sz="2000" dirty="0" err="1" smtClean="0"/>
              <a:t>Leviticus</a:t>
            </a:r>
            <a:r>
              <a:rPr lang="cs-CZ" sz="2000" dirty="0" smtClean="0"/>
              <a:t> </a:t>
            </a:r>
            <a:r>
              <a:rPr lang="cs-CZ" sz="2000" dirty="0" smtClean="0"/>
              <a:t>(</a:t>
            </a:r>
            <a:r>
              <a:rPr lang="cs-CZ" sz="2000" dirty="0" err="1" smtClean="0"/>
              <a:t>Lv</a:t>
            </a:r>
            <a:r>
              <a:rPr lang="cs-CZ" sz="2000" dirty="0" smtClean="0"/>
              <a:t>, Lev)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/>
              <a:t>	</a:t>
            </a:r>
            <a:r>
              <a:rPr lang="cs-CZ" sz="2000" dirty="0" smtClean="0"/>
              <a:t>			</a:t>
            </a:r>
            <a:r>
              <a:rPr lang="cs-CZ" sz="2000" dirty="0" smtClean="0"/>
              <a:t>   </a:t>
            </a:r>
            <a:r>
              <a:rPr lang="cs-CZ" sz="2000" dirty="0" err="1" smtClean="0"/>
              <a:t>Numeri</a:t>
            </a:r>
            <a:r>
              <a:rPr lang="cs-CZ" sz="2000" dirty="0" smtClean="0"/>
              <a:t> </a:t>
            </a:r>
            <a:r>
              <a:rPr lang="cs-CZ" sz="2000" dirty="0" smtClean="0"/>
              <a:t>(</a:t>
            </a:r>
            <a:r>
              <a:rPr lang="cs-CZ" sz="2000" dirty="0" err="1" smtClean="0"/>
              <a:t>Nm</a:t>
            </a:r>
            <a:r>
              <a:rPr lang="cs-CZ" sz="2000" dirty="0" smtClean="0"/>
              <a:t>, </a:t>
            </a:r>
            <a:r>
              <a:rPr lang="cs-CZ" sz="2000" dirty="0" err="1" smtClean="0"/>
              <a:t>Num</a:t>
            </a:r>
            <a:r>
              <a:rPr lang="cs-CZ" sz="2000" dirty="0" smtClean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/>
              <a:t>	</a:t>
            </a:r>
            <a:r>
              <a:rPr lang="cs-CZ" sz="2000" dirty="0" smtClean="0"/>
              <a:t>			</a:t>
            </a:r>
            <a:r>
              <a:rPr lang="cs-CZ" sz="2000" dirty="0" smtClean="0"/>
              <a:t>   Deuteronomium </a:t>
            </a:r>
            <a:r>
              <a:rPr lang="cs-CZ" sz="2000" dirty="0" smtClean="0"/>
              <a:t>(</a:t>
            </a:r>
            <a:r>
              <a:rPr lang="cs-CZ" sz="2000" dirty="0" err="1" smtClean="0"/>
              <a:t>Dt</a:t>
            </a:r>
            <a:r>
              <a:rPr lang="cs-CZ" sz="2000" dirty="0" smtClean="0"/>
              <a:t>, </a:t>
            </a:r>
            <a:r>
              <a:rPr lang="cs-CZ" sz="2000" dirty="0" err="1" smtClean="0"/>
              <a:t>Deut</a:t>
            </a:r>
            <a:r>
              <a:rPr lang="cs-CZ" sz="2000" dirty="0" smtClean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Jozue – </a:t>
            </a:r>
            <a:r>
              <a:rPr lang="cs-CZ" sz="2000" dirty="0" err="1" smtClean="0"/>
              <a:t>Iosue</a:t>
            </a:r>
            <a:r>
              <a:rPr lang="cs-CZ" sz="2000" dirty="0" smtClean="0"/>
              <a:t> (</a:t>
            </a:r>
            <a:r>
              <a:rPr lang="cs-CZ" sz="2000" dirty="0" err="1" smtClean="0"/>
              <a:t>Joz</a:t>
            </a:r>
            <a:r>
              <a:rPr lang="cs-CZ" sz="2000" dirty="0" smtClean="0"/>
              <a:t>, </a:t>
            </a:r>
            <a:r>
              <a:rPr lang="cs-CZ" sz="2000" dirty="0" err="1" smtClean="0"/>
              <a:t>Ios</a:t>
            </a:r>
            <a:r>
              <a:rPr lang="cs-CZ" sz="2000" dirty="0" smtClean="0"/>
              <a:t>)			 	</a:t>
            </a:r>
            <a:r>
              <a:rPr lang="cs-CZ" sz="2000" dirty="0" err="1" smtClean="0"/>
              <a:t>Nehemiášova</a:t>
            </a:r>
            <a:r>
              <a:rPr lang="cs-CZ" sz="2000" dirty="0" smtClean="0"/>
              <a:t> (</a:t>
            </a:r>
            <a:r>
              <a:rPr lang="cs-CZ" sz="2000" b="1" dirty="0" smtClean="0"/>
              <a:t>2. </a:t>
            </a:r>
            <a:r>
              <a:rPr lang="cs-CZ" sz="2000" b="1" dirty="0" err="1" smtClean="0"/>
              <a:t>Ezdrášova</a:t>
            </a:r>
            <a:r>
              <a:rPr lang="cs-CZ" sz="2000" dirty="0" smtClean="0"/>
              <a:t>; </a:t>
            </a:r>
            <a:r>
              <a:rPr lang="cs-CZ" sz="2000" dirty="0" err="1"/>
              <a:t>Neh</a:t>
            </a:r>
            <a:r>
              <a:rPr lang="cs-CZ" sz="2000" dirty="0"/>
              <a:t>, 2 </a:t>
            </a:r>
            <a:r>
              <a:rPr lang="cs-CZ" sz="2000" dirty="0" err="1"/>
              <a:t>Ezd</a:t>
            </a:r>
            <a:r>
              <a:rPr lang="cs-CZ" sz="2000" dirty="0"/>
              <a:t> </a:t>
            </a:r>
            <a:r>
              <a:rPr lang="cs-CZ" sz="2000" dirty="0" smtClean="0"/>
              <a:t>) 	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Soudců – </a:t>
            </a:r>
            <a:r>
              <a:rPr lang="cs-CZ" sz="2000" dirty="0" err="1" smtClean="0"/>
              <a:t>Iudicum</a:t>
            </a:r>
            <a:r>
              <a:rPr lang="cs-CZ" sz="2000" dirty="0" smtClean="0"/>
              <a:t> (</a:t>
            </a:r>
            <a:r>
              <a:rPr lang="cs-CZ" sz="2000" dirty="0" err="1" smtClean="0"/>
              <a:t>Sd</a:t>
            </a:r>
            <a:r>
              <a:rPr lang="cs-CZ" sz="2000" dirty="0" smtClean="0"/>
              <a:t>, </a:t>
            </a:r>
            <a:r>
              <a:rPr lang="cs-CZ" sz="2000" dirty="0" err="1" smtClean="0"/>
              <a:t>Iudic</a:t>
            </a:r>
            <a:r>
              <a:rPr lang="cs-CZ" sz="2000" dirty="0" smtClean="0"/>
              <a:t>, </a:t>
            </a:r>
            <a:r>
              <a:rPr lang="cs-CZ" sz="2000" dirty="0" err="1" smtClean="0"/>
              <a:t>Idc</a:t>
            </a:r>
            <a:r>
              <a:rPr lang="cs-CZ" sz="2000" dirty="0"/>
              <a:t>) </a:t>
            </a:r>
            <a:r>
              <a:rPr lang="cs-CZ" sz="2000" dirty="0" smtClean="0"/>
              <a:t>			III </a:t>
            </a:r>
            <a:r>
              <a:rPr lang="cs-CZ" sz="2000" dirty="0" err="1"/>
              <a:t>Esra</a:t>
            </a:r>
            <a:r>
              <a:rPr lang="cs-CZ" sz="2000" dirty="0"/>
              <a:t>, IV </a:t>
            </a:r>
            <a:r>
              <a:rPr lang="cs-CZ" sz="2000" dirty="0" err="1" smtClean="0"/>
              <a:t>Esra</a:t>
            </a:r>
            <a:r>
              <a:rPr lang="cs-CZ" sz="2000" dirty="0" smtClean="0"/>
              <a:t>		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Rút – Ruth (</a:t>
            </a:r>
            <a:r>
              <a:rPr lang="cs-CZ" sz="2000" dirty="0" err="1" smtClean="0"/>
              <a:t>Rt</a:t>
            </a:r>
            <a:r>
              <a:rPr lang="cs-CZ" sz="2000" dirty="0" smtClean="0"/>
              <a:t>, Rut) 				</a:t>
            </a:r>
            <a:r>
              <a:rPr lang="cs-CZ" sz="2000" dirty="0"/>
              <a:t> Job – </a:t>
            </a:r>
            <a:r>
              <a:rPr lang="cs-CZ" sz="2000" dirty="0" err="1"/>
              <a:t>Iob</a:t>
            </a:r>
            <a:r>
              <a:rPr lang="cs-CZ" sz="2000" dirty="0"/>
              <a:t> </a:t>
            </a:r>
            <a:r>
              <a:rPr lang="cs-CZ" sz="2000" dirty="0" smtClean="0"/>
              <a:t>	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1. Samuelova – </a:t>
            </a:r>
            <a:r>
              <a:rPr lang="cs-CZ" sz="2000" dirty="0" err="1" smtClean="0"/>
              <a:t>Samuelis</a:t>
            </a:r>
            <a:r>
              <a:rPr lang="cs-CZ" sz="2000" dirty="0" smtClean="0"/>
              <a:t>, </a:t>
            </a:r>
            <a:r>
              <a:rPr lang="cs-CZ" sz="2000" dirty="0" err="1" smtClean="0"/>
              <a:t>Regum</a:t>
            </a:r>
            <a:r>
              <a:rPr lang="cs-CZ" sz="2000" dirty="0" smtClean="0"/>
              <a:t>		</a:t>
            </a:r>
            <a:r>
              <a:rPr lang="cs-CZ" sz="2000" dirty="0"/>
              <a:t>	 Ester (</a:t>
            </a:r>
            <a:r>
              <a:rPr lang="cs-CZ" sz="2000" dirty="0" err="1"/>
              <a:t>Est</a:t>
            </a:r>
            <a:r>
              <a:rPr lang="cs-CZ" sz="2000" dirty="0"/>
              <a:t>) </a:t>
            </a:r>
            <a:endParaRPr lang="cs-CZ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	 (1 Sam, 1 S, </a:t>
            </a:r>
            <a:r>
              <a:rPr lang="cs-CZ" sz="2000" b="1" dirty="0" smtClean="0"/>
              <a:t>1 </a:t>
            </a:r>
            <a:r>
              <a:rPr lang="cs-CZ" sz="2000" b="1" dirty="0" err="1" smtClean="0"/>
              <a:t>Reg</a:t>
            </a:r>
            <a:r>
              <a:rPr lang="cs-CZ" sz="2000" b="1" dirty="0" smtClean="0"/>
              <a:t>- </a:t>
            </a:r>
            <a:r>
              <a:rPr lang="cs-CZ" sz="2000" dirty="0" smtClean="0"/>
              <a:t>LXX)			1. Makabejská (1 </a:t>
            </a:r>
            <a:r>
              <a:rPr lang="cs-CZ" sz="2000" dirty="0" err="1" smtClean="0"/>
              <a:t>Mak</a:t>
            </a:r>
            <a:r>
              <a:rPr lang="cs-CZ" sz="2000" dirty="0" smtClean="0"/>
              <a:t>, 1 Mac) 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2. Samuelova (2 Sam, 2 S, </a:t>
            </a:r>
            <a:r>
              <a:rPr lang="cs-CZ" sz="2000" b="1" dirty="0" smtClean="0"/>
              <a:t>2 </a:t>
            </a:r>
            <a:r>
              <a:rPr lang="cs-CZ" sz="2000" b="1" dirty="0" err="1" smtClean="0"/>
              <a:t>Reg</a:t>
            </a:r>
            <a:r>
              <a:rPr lang="cs-CZ" sz="2000" b="1" dirty="0" smtClean="0"/>
              <a:t> </a:t>
            </a:r>
            <a:r>
              <a:rPr lang="cs-CZ" sz="2000" dirty="0" smtClean="0"/>
              <a:t>- LXX)	 </a:t>
            </a:r>
            <a:r>
              <a:rPr lang="cs-CZ" sz="2000" dirty="0"/>
              <a:t>	2. Makabejská (2 </a:t>
            </a:r>
            <a:r>
              <a:rPr lang="cs-CZ" sz="2000" dirty="0" err="1"/>
              <a:t>Mak</a:t>
            </a:r>
            <a:r>
              <a:rPr lang="cs-CZ" sz="2000" dirty="0"/>
              <a:t>, 2 Mac)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1. Královská - </a:t>
            </a:r>
            <a:r>
              <a:rPr lang="cs-CZ" sz="2000" dirty="0" err="1" smtClean="0"/>
              <a:t>Malachim</a:t>
            </a:r>
            <a:r>
              <a:rPr lang="cs-CZ" sz="2000" dirty="0" smtClean="0"/>
              <a:t> (1 Král, 1 </a:t>
            </a:r>
            <a:r>
              <a:rPr lang="cs-CZ" sz="2000" dirty="0" err="1" smtClean="0"/>
              <a:t>Kr</a:t>
            </a:r>
            <a:r>
              <a:rPr lang="cs-CZ" sz="2000" dirty="0" smtClean="0"/>
              <a:t>, 1 </a:t>
            </a:r>
            <a:r>
              <a:rPr lang="cs-CZ" sz="2000" dirty="0" err="1" smtClean="0"/>
              <a:t>Reg</a:t>
            </a:r>
            <a:r>
              <a:rPr lang="cs-CZ" sz="2000" dirty="0" smtClean="0"/>
              <a:t>, </a:t>
            </a:r>
            <a:r>
              <a:rPr lang="cs-CZ" sz="2000" b="1" dirty="0" smtClean="0"/>
              <a:t>3 </a:t>
            </a:r>
            <a:r>
              <a:rPr lang="cs-CZ" sz="2000" b="1" dirty="0" err="1" smtClean="0"/>
              <a:t>Reg</a:t>
            </a:r>
            <a:r>
              <a:rPr lang="cs-CZ" sz="2000" b="1" dirty="0" smtClean="0"/>
              <a:t> </a:t>
            </a:r>
            <a:r>
              <a:rPr lang="cs-CZ" sz="2000" dirty="0" smtClean="0"/>
              <a:t>– </a:t>
            </a:r>
            <a:r>
              <a:rPr lang="cs-CZ" sz="2000" dirty="0" err="1" smtClean="0"/>
              <a:t>Lxx</a:t>
            </a:r>
            <a:r>
              <a:rPr lang="cs-CZ" sz="2000" dirty="0" smtClean="0"/>
              <a:t>) 	Tobiáš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2. Královská (2 Král, 2 </a:t>
            </a:r>
            <a:r>
              <a:rPr lang="cs-CZ" sz="2000" dirty="0" err="1" smtClean="0"/>
              <a:t>Kr</a:t>
            </a:r>
            <a:r>
              <a:rPr lang="cs-CZ" sz="2000" dirty="0" smtClean="0"/>
              <a:t>, 2 </a:t>
            </a:r>
            <a:r>
              <a:rPr lang="cs-CZ" sz="2000" dirty="0" err="1" smtClean="0"/>
              <a:t>Reg</a:t>
            </a:r>
            <a:r>
              <a:rPr lang="cs-CZ" sz="2000" dirty="0" smtClean="0"/>
              <a:t>, </a:t>
            </a:r>
            <a:r>
              <a:rPr lang="cs-CZ" sz="2000" b="1" dirty="0" smtClean="0"/>
              <a:t>4 </a:t>
            </a:r>
            <a:r>
              <a:rPr lang="cs-CZ" sz="2000" b="1" dirty="0" err="1" smtClean="0"/>
              <a:t>Reg</a:t>
            </a:r>
            <a:r>
              <a:rPr lang="cs-CZ" sz="2000" b="1" dirty="0" smtClean="0"/>
              <a:t> </a:t>
            </a:r>
            <a:r>
              <a:rPr lang="cs-CZ" sz="2000" dirty="0" smtClean="0"/>
              <a:t>– </a:t>
            </a:r>
            <a:r>
              <a:rPr lang="cs-CZ" sz="2000" dirty="0" err="1" smtClean="0"/>
              <a:t>Lxx</a:t>
            </a:r>
            <a:r>
              <a:rPr lang="cs-CZ" sz="2000" dirty="0"/>
              <a:t>)			 Judit (</a:t>
            </a:r>
            <a:r>
              <a:rPr lang="cs-CZ" sz="2000" dirty="0" err="1"/>
              <a:t>Jdt</a:t>
            </a:r>
            <a:r>
              <a:rPr lang="cs-CZ" sz="2000" dirty="0"/>
              <a:t>, </a:t>
            </a:r>
            <a:r>
              <a:rPr lang="cs-CZ" sz="2000" dirty="0" err="1"/>
              <a:t>Iudt</a:t>
            </a:r>
            <a:r>
              <a:rPr lang="cs-CZ" sz="2000" dirty="0"/>
              <a:t>, </a:t>
            </a:r>
            <a:r>
              <a:rPr lang="cs-CZ" sz="2000" dirty="0" err="1"/>
              <a:t>Idt</a:t>
            </a:r>
            <a:r>
              <a:rPr lang="cs-CZ" sz="2000" dirty="0"/>
              <a:t>) </a:t>
            </a:r>
            <a:endParaRPr lang="cs-CZ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1. Kniha kronik/letopisů - </a:t>
            </a:r>
            <a:r>
              <a:rPr lang="cs-CZ" sz="2000" dirty="0" err="1" smtClean="0"/>
              <a:t>Paralipomen</a:t>
            </a:r>
            <a:r>
              <a:rPr lang="cs-CZ" sz="2000" dirty="0" smtClean="0"/>
              <a:t> (1 Kron, 1 Pa, 1 </a:t>
            </a:r>
            <a:r>
              <a:rPr lang="cs-CZ" sz="2000" dirty="0" err="1" smtClean="0"/>
              <a:t>Chr</a:t>
            </a:r>
            <a:r>
              <a:rPr lang="cs-CZ" sz="2000" dirty="0" smtClean="0"/>
              <a:t>, 1 Par)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2. Kniha kronik/ letopisů (2 Kron, 2 Pa, 2 </a:t>
            </a:r>
            <a:r>
              <a:rPr lang="cs-CZ" sz="2000" dirty="0" err="1" smtClean="0"/>
              <a:t>Chr</a:t>
            </a:r>
            <a:r>
              <a:rPr lang="cs-CZ" sz="2000" dirty="0" smtClean="0"/>
              <a:t>, 2 Par)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err="1" smtClean="0"/>
              <a:t>Ezdrášova</a:t>
            </a:r>
            <a:r>
              <a:rPr lang="cs-CZ" sz="2000" dirty="0" smtClean="0"/>
              <a:t> - </a:t>
            </a:r>
            <a:r>
              <a:rPr lang="cs-CZ" sz="2000" dirty="0" err="1" smtClean="0"/>
              <a:t>Esra</a:t>
            </a:r>
            <a:r>
              <a:rPr lang="cs-CZ" sz="2000" dirty="0" smtClean="0"/>
              <a:t> (</a:t>
            </a:r>
            <a:r>
              <a:rPr lang="cs-CZ" sz="2000" dirty="0" err="1" smtClean="0"/>
              <a:t>Ezd</a:t>
            </a:r>
            <a:r>
              <a:rPr lang="cs-CZ" sz="2000" dirty="0" smtClean="0"/>
              <a:t>, 1 </a:t>
            </a:r>
            <a:r>
              <a:rPr lang="cs-CZ" sz="2000" dirty="0" err="1" smtClean="0"/>
              <a:t>Ezd</a:t>
            </a:r>
            <a:r>
              <a:rPr lang="cs-CZ" sz="2000" dirty="0" smtClean="0"/>
              <a:t>, </a:t>
            </a:r>
            <a:r>
              <a:rPr lang="cs-CZ" sz="2000" dirty="0" err="1" smtClean="0"/>
              <a:t>Esdr</a:t>
            </a:r>
            <a:r>
              <a:rPr lang="cs-CZ" sz="2000" dirty="0" smtClean="0"/>
              <a:t>, </a:t>
            </a:r>
            <a:r>
              <a:rPr lang="cs-CZ" sz="2000" dirty="0" err="1" smtClean="0"/>
              <a:t>Esd</a:t>
            </a:r>
            <a:r>
              <a:rPr lang="cs-CZ" sz="2000" dirty="0"/>
              <a:t>)		 </a:t>
            </a:r>
            <a:r>
              <a:rPr lang="cs-CZ" sz="2000" b="1" dirty="0" err="1"/>
              <a:t>Ecclesiasticus</a:t>
            </a:r>
            <a:r>
              <a:rPr lang="cs-CZ" sz="2000" dirty="0"/>
              <a:t> = </a:t>
            </a:r>
            <a:r>
              <a:rPr lang="cs-CZ" sz="2000" dirty="0" err="1"/>
              <a:t>Sirachovec</a:t>
            </a:r>
            <a:r>
              <a:rPr lang="cs-CZ" sz="2000" dirty="0"/>
              <a:t>; </a:t>
            </a:r>
            <a:r>
              <a:rPr lang="cs-CZ" sz="2000" dirty="0" err="1"/>
              <a:t>Ecclesiastes</a:t>
            </a:r>
            <a:r>
              <a:rPr lang="cs-CZ" sz="2000" dirty="0"/>
              <a:t>=Kazatel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16341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080846" cy="132556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Ex 17,11-13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4" y="550120"/>
            <a:ext cx="4579871" cy="5665854"/>
          </a:xfr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65" r="2433" b="2695"/>
          <a:stretch/>
        </p:blipFill>
        <p:spPr>
          <a:xfrm>
            <a:off x="4909506" y="2269375"/>
            <a:ext cx="6717485" cy="394659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03025" y="656705"/>
            <a:ext cx="4771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BITVA S AMÁLEKEM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331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340629" cy="1325563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+mn-lt"/>
              </a:rPr>
              <a:t>MOJŽÍŠ OBDRŽEL DESKY ZÁKONA</a:t>
            </a:r>
            <a:endParaRPr lang="cs-CZ" sz="1800" dirty="0">
              <a:latin typeface="+mn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97" y="365125"/>
            <a:ext cx="4859423" cy="601169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508316"/>
            <a:ext cx="3336236" cy="32534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5923" t="11204" r="60163" b="62047"/>
          <a:stretch/>
        </p:blipFill>
        <p:spPr>
          <a:xfrm>
            <a:off x="3866595" y="1954844"/>
            <a:ext cx="2603874" cy="281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5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23561" t="15400" r="26513" b="3239"/>
          <a:stretch/>
        </p:blipFill>
        <p:spPr>
          <a:xfrm>
            <a:off x="2588697" y="1422684"/>
            <a:ext cx="5294643" cy="485342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23207" y="532014"/>
            <a:ext cx="2460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GEDEONOVO ROUNO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9918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0877" y="193042"/>
            <a:ext cx="2706278" cy="682020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+mn-lt"/>
              </a:rPr>
              <a:t>SAMSON</a:t>
            </a:r>
            <a:endParaRPr lang="cs-CZ" sz="1800" dirty="0">
              <a:latin typeface="+mn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" y="1155021"/>
            <a:ext cx="4423383" cy="547226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58" y="2597607"/>
            <a:ext cx="1623063" cy="40296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48" y="1155021"/>
            <a:ext cx="4423384" cy="547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2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0" y="340823"/>
            <a:ext cx="5031380" cy="6224426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54925" t="58144" r="24491" b="8704"/>
          <a:stretch/>
        </p:blipFill>
        <p:spPr>
          <a:xfrm>
            <a:off x="6760730" y="3103254"/>
            <a:ext cx="3821371" cy="346199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500553" y="906087"/>
            <a:ext cx="392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SAMSON ODNÁŠÍ VRATA BRÁNY Z GAZY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74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37" y="177956"/>
            <a:ext cx="4956188" cy="613140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" y="277708"/>
            <a:ext cx="4862945" cy="60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6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736" y="198585"/>
            <a:ext cx="2594794" cy="36160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38" y="4074465"/>
            <a:ext cx="6252394" cy="277473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31886" y="3337922"/>
            <a:ext cx="18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DAVID A GOLIÁŠ</a:t>
            </a:r>
            <a:endParaRPr lang="cs-CZ" dirty="0"/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5" y="292881"/>
            <a:ext cx="3534855" cy="365566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6055" y="4074465"/>
            <a:ext cx="181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DAVID S HARFOU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572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46629" t="37956" r="29523" b="17837"/>
          <a:stretch/>
        </p:blipFill>
        <p:spPr>
          <a:xfrm>
            <a:off x="629159" y="1836956"/>
            <a:ext cx="3749458" cy="3909507"/>
          </a:xfrm>
          <a:prstGeom prst="rect">
            <a:avLst/>
          </a:prstGeom>
        </p:spPr>
      </p:pic>
      <p:pic>
        <p:nvPicPr>
          <p:cNvPr id="7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73585" r="4380" b="2710"/>
          <a:stretch/>
        </p:blipFill>
        <p:spPr>
          <a:xfrm>
            <a:off x="6178376" y="756444"/>
            <a:ext cx="5759061" cy="2435552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75" y="3600833"/>
            <a:ext cx="5759061" cy="302677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10084" y="756444"/>
            <a:ext cx="4636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ELIÁŠ JE VZAT NA OHNIVÉM VOZE NA  NEBESA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569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636" y="83155"/>
            <a:ext cx="1922585" cy="1325563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+mn-lt"/>
              </a:rPr>
              <a:t>ESTER</a:t>
            </a:r>
            <a:endParaRPr lang="cs-CZ" sz="1800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1" y="1139525"/>
            <a:ext cx="2844673" cy="4351338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003" y="1139525"/>
            <a:ext cx="3427433" cy="452784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200828" y="455188"/>
            <a:ext cx="223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RÚT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772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1" y="629210"/>
            <a:ext cx="4662799" cy="57684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79" y="629209"/>
            <a:ext cx="4662799" cy="5768445"/>
          </a:xfrm>
          <a:prstGeom prst="rect">
            <a:avLst/>
          </a:prstGeom>
        </p:spPr>
      </p:pic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98558" y="152302"/>
            <a:ext cx="1758361" cy="8208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1800" dirty="0" smtClean="0"/>
              <a:t>JUDIT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55404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860415" y="1598064"/>
            <a:ext cx="1461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Bible martinická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7" y="0"/>
            <a:ext cx="4721501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" t="622" r="1307" b="2269"/>
          <a:stretch/>
        </p:blipFill>
        <p:spPr>
          <a:xfrm>
            <a:off x="6687927" y="452928"/>
            <a:ext cx="3635393" cy="556331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153891" y="773084"/>
            <a:ext cx="139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STVOŘENÍ SVĚTA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177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61" y="273377"/>
            <a:ext cx="5101559" cy="6311245"/>
          </a:xfrm>
          <a:prstGeom prst="rect">
            <a:avLst/>
          </a:prstGeo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992" y="273377"/>
            <a:ext cx="5071079" cy="627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upload.wikimedia.org/wikipedia/commons/a/a9/Judith_mit_dem_Haupt_des_Holofer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00" y="0"/>
            <a:ext cx="4936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665" y="2119959"/>
            <a:ext cx="2670665" cy="400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3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2368" y="298624"/>
            <a:ext cx="1731579" cy="1325563"/>
          </a:xfrm>
        </p:spPr>
        <p:txBody>
          <a:bodyPr/>
          <a:lstStyle/>
          <a:p>
            <a:r>
              <a:rPr lang="cs-CZ" b="1" dirty="0" smtClean="0"/>
              <a:t>Jonáš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" r="2832" b="3952"/>
          <a:stretch/>
        </p:blipFill>
        <p:spPr>
          <a:xfrm>
            <a:off x="210015" y="298624"/>
            <a:ext cx="4491154" cy="57255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67947" r="7330" b="3480"/>
          <a:stretch/>
        </p:blipFill>
        <p:spPr>
          <a:xfrm>
            <a:off x="5056001" y="2352438"/>
            <a:ext cx="6781323" cy="367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2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0436" y="1296785"/>
            <a:ext cx="4923364" cy="39390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6"/>
          <a:stretch/>
        </p:blipFill>
        <p:spPr>
          <a:xfrm>
            <a:off x="5783439" y="235349"/>
            <a:ext cx="2879801" cy="413341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4" t="6369" r="35686" b="49752"/>
          <a:stretch/>
        </p:blipFill>
        <p:spPr>
          <a:xfrm>
            <a:off x="8892118" y="235349"/>
            <a:ext cx="2774638" cy="413341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6020" r="64374" b="49697"/>
          <a:stretch/>
        </p:blipFill>
        <p:spPr>
          <a:xfrm>
            <a:off x="3012105" y="235349"/>
            <a:ext cx="2692753" cy="413341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2" t="5555" r="7838" b="50371"/>
          <a:stretch/>
        </p:blipFill>
        <p:spPr>
          <a:xfrm>
            <a:off x="246152" y="235349"/>
            <a:ext cx="2662983" cy="4133413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37431" y="4555373"/>
            <a:ext cx="233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STVOŘENÍ ADAMA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012105" y="4555373"/>
            <a:ext cx="233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STVOŘENÍ EVY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783439" y="4555373"/>
            <a:ext cx="233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PRVOTNÍ HŘÍCH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9103879" y="4555373"/>
            <a:ext cx="235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VYHNÁNÍ Z RÁJE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798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09954"/>
            <a:ext cx="4677508" cy="1091087"/>
          </a:xfrm>
        </p:spPr>
        <p:txBody>
          <a:bodyPr/>
          <a:lstStyle/>
          <a:p>
            <a:r>
              <a:rPr lang="cs-CZ" dirty="0" smtClean="0"/>
              <a:t>Gen 7; 8,1-12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1" y="4491"/>
            <a:ext cx="5539886" cy="6853509"/>
          </a:xfrm>
        </p:spPr>
      </p:pic>
      <p:sp>
        <p:nvSpPr>
          <p:cNvPr id="3" name="TextovéPole 2"/>
          <p:cNvSpPr txBox="1"/>
          <p:nvPr/>
        </p:nvSpPr>
        <p:spPr>
          <a:xfrm>
            <a:off x="6400800" y="6217920"/>
            <a:ext cx="2103120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NOEMOVA ARCHA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321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Gn</a:t>
            </a:r>
            <a:r>
              <a:rPr lang="cs-CZ" dirty="0" smtClean="0"/>
              <a:t> 11,4-9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04"/>
            <a:ext cx="5565183" cy="6884804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354" y="2787444"/>
            <a:ext cx="4839204" cy="353961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675120" y="731520"/>
            <a:ext cx="310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STAVBA BABYLONSKÉ VĚŽE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81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310" y="0"/>
            <a:ext cx="5559690" cy="687800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43" y="1454331"/>
            <a:ext cx="4111742" cy="501800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56458" y="581891"/>
            <a:ext cx="484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SETKÁNÍ ABRAHÁMA S MELCHISEDECHEM</a:t>
            </a:r>
            <a:endParaRPr lang="cs-CZ" dirty="0"/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8930016" y="423949"/>
            <a:ext cx="964277" cy="44888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6284422" y="116378"/>
            <a:ext cx="2793076" cy="650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5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12" y="1172095"/>
            <a:ext cx="4609185" cy="4931828"/>
          </a:xfrm>
        </p:spPr>
      </p:pic>
      <p:sp>
        <p:nvSpPr>
          <p:cNvPr id="5" name="TextovéPole 4"/>
          <p:cNvSpPr txBox="1"/>
          <p:nvPr/>
        </p:nvSpPr>
        <p:spPr>
          <a:xfrm>
            <a:off x="1604356" y="631767"/>
            <a:ext cx="378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OBĚTOVÁNÍ IZÁKA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5381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6" y="1413163"/>
            <a:ext cx="5666796" cy="331702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43837" t="52580" r="18195" b="15334"/>
          <a:stretch/>
        </p:blipFill>
        <p:spPr>
          <a:xfrm>
            <a:off x="6021081" y="3825683"/>
            <a:ext cx="6011731" cy="285774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812175" y="407323"/>
            <a:ext cx="633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SETKÁNÍ ABRAHÁMA S HOSPODINEM V PODOBĚ TŘÍ MUŽŮ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652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3416</TotalTime>
  <Words>132</Words>
  <Application>Microsoft Office PowerPoint</Application>
  <PresentationFormat>Širokoúhlá obrazovka</PresentationFormat>
  <Paragraphs>56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STARÝ ZÁKON</vt:lpstr>
      <vt:lpstr>STARÝ ZÁKON</vt:lpstr>
      <vt:lpstr>Prezentace aplikace PowerPoint</vt:lpstr>
      <vt:lpstr>A</vt:lpstr>
      <vt:lpstr>Gen 7; 8,1-12</vt:lpstr>
      <vt:lpstr>Gn 11,4-9</vt:lpstr>
      <vt:lpstr>Prezentace aplikace PowerPoint</vt:lpstr>
      <vt:lpstr>Prezentace aplikace PowerPoint</vt:lpstr>
      <vt:lpstr>Prezentace aplikace PowerPoint</vt:lpstr>
      <vt:lpstr>VYVEDENÍ LOTA ZE SODOMY</vt:lpstr>
      <vt:lpstr>JÁKOBŮV ŽEBŘÍK</vt:lpstr>
      <vt:lpstr>Josefův příběh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Ex 17,11-13</vt:lpstr>
      <vt:lpstr>MOJŽÍŠ OBDRŽEL DESKY ZÁKONA</vt:lpstr>
      <vt:lpstr>Prezentace aplikace PowerPoint</vt:lpstr>
      <vt:lpstr>SAMSON</vt:lpstr>
      <vt:lpstr>Prezentace aplikace PowerPoint</vt:lpstr>
      <vt:lpstr>Prezentace aplikace PowerPoint</vt:lpstr>
      <vt:lpstr>Prezentace aplikace PowerPoint</vt:lpstr>
      <vt:lpstr>Prezentace aplikace PowerPoint</vt:lpstr>
      <vt:lpstr>ESTER</vt:lpstr>
      <vt:lpstr>Prezentace aplikace PowerPoint</vt:lpstr>
      <vt:lpstr>Prezentace aplikace PowerPoint</vt:lpstr>
      <vt:lpstr>Prezentace aplikace PowerPoint</vt:lpstr>
      <vt:lpstr>Jonáš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Písmo (Scriptura), Bible (ta biblia-knihy), Zákon Starý zákon (45 knih), Nový zákon (27 knih) rozdělení textu na kapitoly pochází z 13. století (pařížský profesor Štěpán Langton) k očíslování jednotlivých vět (veršů) došlo v 16.</dc:title>
  <dc:creator>uživatel</dc:creator>
  <cp:lastModifiedBy>Sedlačková</cp:lastModifiedBy>
  <cp:revision>144</cp:revision>
  <dcterms:created xsi:type="dcterms:W3CDTF">2019-04-23T13:53:13Z</dcterms:created>
  <dcterms:modified xsi:type="dcterms:W3CDTF">2021-09-24T16:09:53Z</dcterms:modified>
</cp:coreProperties>
</file>