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7" r:id="rId3"/>
    <p:sldId id="360" r:id="rId4"/>
    <p:sldId id="362" r:id="rId5"/>
    <p:sldId id="358" r:id="rId6"/>
    <p:sldId id="347" r:id="rId7"/>
    <p:sldId id="357" r:id="rId8"/>
    <p:sldId id="359" r:id="rId9"/>
    <p:sldId id="355" r:id="rId10"/>
    <p:sldId id="361" r:id="rId11"/>
    <p:sldId id="336" r:id="rId12"/>
    <p:sldId id="350" r:id="rId13"/>
    <p:sldId id="353" r:id="rId1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0107"/>
    <a:srgbClr val="003366"/>
    <a:srgbClr val="990099"/>
    <a:srgbClr val="FF0066"/>
    <a:srgbClr val="BE020A"/>
    <a:srgbClr val="FF3300"/>
    <a:srgbClr val="FFFFCC"/>
    <a:srgbClr val="FF6600"/>
    <a:srgbClr val="FFFF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4638" autoAdjust="0"/>
  </p:normalViewPr>
  <p:slideViewPr>
    <p:cSldViewPr snapToGrid="0">
      <p:cViewPr varScale="1">
        <p:scale>
          <a:sx n="109" d="100"/>
          <a:sy n="109" d="100"/>
        </p:scale>
        <p:origin x="1770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3439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61998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21537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42237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2943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12729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79380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1571" y="1111402"/>
            <a:ext cx="7518400" cy="4671771"/>
          </a:xfrm>
        </p:spPr>
        <p:txBody>
          <a:bodyPr/>
          <a:lstStyle/>
          <a:p>
            <a:r>
              <a:rPr lang="cs-CZ" altLang="cs-CZ" sz="3600" dirty="0" smtClean="0">
                <a:solidFill>
                  <a:srgbClr val="C00000"/>
                </a:solidFill>
              </a:rPr>
              <a:t>Metodika </a:t>
            </a:r>
            <a:br>
              <a:rPr lang="cs-CZ" altLang="cs-CZ" sz="3600" dirty="0" smtClean="0">
                <a:solidFill>
                  <a:srgbClr val="C00000"/>
                </a:solidFill>
              </a:rPr>
            </a:br>
            <a:r>
              <a:rPr lang="cs-CZ" altLang="cs-CZ" sz="3600" dirty="0" smtClean="0">
                <a:solidFill>
                  <a:srgbClr val="C00000"/>
                </a:solidFill>
              </a:rPr>
              <a:t>IX.</a:t>
            </a:r>
            <a:br>
              <a:rPr lang="cs-CZ" altLang="cs-CZ" sz="3600" dirty="0" smtClean="0">
                <a:solidFill>
                  <a:srgbClr val="C00000"/>
                </a:solidFill>
              </a:rPr>
            </a:br>
            <a:r>
              <a:rPr lang="cs-CZ" altLang="cs-CZ" sz="2400" dirty="0" smtClean="0">
                <a:solidFill>
                  <a:schemeClr val="tx1"/>
                </a:solidFill>
              </a:rPr>
              <a:t/>
            </a:r>
            <a:br>
              <a:rPr lang="cs-CZ" altLang="cs-CZ" sz="2400" dirty="0" smtClean="0">
                <a:solidFill>
                  <a:schemeClr val="tx1"/>
                </a:solidFill>
              </a:rPr>
            </a:br>
            <a:r>
              <a:rPr lang="cs-CZ" altLang="cs-CZ" sz="2400" dirty="0" smtClean="0">
                <a:solidFill>
                  <a:schemeClr val="tx1"/>
                </a:solidFill>
              </a:rPr>
              <a:t/>
            </a:r>
            <a:br>
              <a:rPr lang="cs-CZ" altLang="cs-CZ" sz="2400" dirty="0" smtClean="0">
                <a:solidFill>
                  <a:schemeClr val="tx1"/>
                </a:solidFill>
              </a:rPr>
            </a:br>
            <a:r>
              <a:rPr lang="cs-CZ" altLang="cs-CZ" sz="2400" dirty="0">
                <a:solidFill>
                  <a:schemeClr val="tx1"/>
                </a:solidFill>
              </a:rPr>
              <a:t/>
            </a:r>
            <a:br>
              <a:rPr lang="cs-CZ" altLang="cs-CZ" sz="2400" dirty="0">
                <a:solidFill>
                  <a:schemeClr val="tx1"/>
                </a:solidFill>
              </a:rPr>
            </a:br>
            <a:r>
              <a:rPr lang="cs-CZ" altLang="cs-CZ" sz="2400" dirty="0" smtClean="0">
                <a:solidFill>
                  <a:srgbClr val="002060"/>
                </a:solidFill>
              </a:rPr>
              <a:t>Vědecké psaní</a:t>
            </a:r>
            <a:br>
              <a:rPr lang="cs-CZ" altLang="cs-CZ" sz="2400" dirty="0" smtClean="0">
                <a:solidFill>
                  <a:srgbClr val="002060"/>
                </a:solidFill>
              </a:rPr>
            </a:br>
            <a:r>
              <a:rPr lang="cs-CZ" altLang="cs-CZ" sz="2000" dirty="0" smtClean="0">
                <a:solidFill>
                  <a:srgbClr val="002060"/>
                </a:solidFill>
              </a:rPr>
              <a:t>- </a:t>
            </a:r>
            <a:r>
              <a:rPr lang="cs-CZ" altLang="cs-CZ" sz="1800" dirty="0" smtClean="0">
                <a:solidFill>
                  <a:srgbClr val="002060"/>
                </a:solidFill>
              </a:rPr>
              <a:t>pro pokročilé</a:t>
            </a:r>
            <a:r>
              <a:rPr lang="cs-CZ" altLang="cs-CZ" sz="2400" dirty="0" smtClean="0">
                <a:solidFill>
                  <a:srgbClr val="002060"/>
                </a:solidFill>
              </a:rPr>
              <a:t/>
            </a:r>
            <a:br>
              <a:rPr lang="cs-CZ" altLang="cs-CZ" sz="2400" dirty="0" smtClean="0">
                <a:solidFill>
                  <a:srgbClr val="002060"/>
                </a:solidFill>
              </a:rPr>
            </a:br>
            <a:r>
              <a:rPr lang="cs-CZ" altLang="cs-CZ" sz="2400" dirty="0" smtClean="0">
                <a:solidFill>
                  <a:srgbClr val="002060"/>
                </a:solidFill>
              </a:rPr>
              <a:t/>
            </a:r>
            <a:br>
              <a:rPr lang="cs-CZ" altLang="cs-CZ" sz="2400" dirty="0" smtClean="0">
                <a:solidFill>
                  <a:srgbClr val="002060"/>
                </a:solidFill>
              </a:rPr>
            </a:br>
            <a:r>
              <a:rPr lang="cs-CZ" altLang="cs-CZ" sz="1800" dirty="0" smtClean="0">
                <a:solidFill>
                  <a:srgbClr val="002060"/>
                </a:solidFill>
              </a:rPr>
              <a:t>VIII. </a:t>
            </a:r>
            <a:r>
              <a:rPr lang="cs-CZ" altLang="cs-CZ" sz="1800" dirty="0" smtClean="0">
                <a:solidFill>
                  <a:srgbClr val="002060"/>
                </a:solidFill>
                <a:latin typeface="+mn-lt"/>
              </a:rPr>
              <a:t>Jak vykládat příběh?</a:t>
            </a:r>
            <a:endParaRPr lang="en-GB" altLang="cs-CZ" sz="28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0254" y="274320"/>
            <a:ext cx="6060009" cy="4105656"/>
          </a:xfrm>
          <a:prstGeom prst="rect">
            <a:avLst/>
          </a:prstGeom>
          <a:ln w="28575">
            <a:solidFill>
              <a:srgbClr val="FF33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762" y="98816"/>
            <a:ext cx="1146238" cy="1738519"/>
          </a:xfrm>
          <a:prstGeom prst="rect">
            <a:avLst/>
          </a:prstGeom>
        </p:spPr>
      </p:pic>
      <p:sp>
        <p:nvSpPr>
          <p:cNvPr id="26" name="Obdélník 25"/>
          <p:cNvSpPr/>
          <p:nvPr/>
        </p:nvSpPr>
        <p:spPr bwMode="auto">
          <a:xfrm>
            <a:off x="307790" y="1730241"/>
            <a:ext cx="2279962" cy="400311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Začněte příkladem</a:t>
            </a:r>
            <a:endParaRPr lang="cs-CZ" sz="12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28" name="Obdélník 27"/>
          <p:cNvSpPr/>
          <p:nvPr/>
        </p:nvSpPr>
        <p:spPr bwMode="auto">
          <a:xfrm>
            <a:off x="307790" y="2581697"/>
            <a:ext cx="2279962" cy="423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Anekdoty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34" name="Obdélník 33"/>
          <p:cNvSpPr/>
          <p:nvPr/>
        </p:nvSpPr>
        <p:spPr bwMode="auto">
          <a:xfrm>
            <a:off x="2682210" y="1730241"/>
            <a:ext cx="5053613" cy="802647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Pokuste se vést čtenářem s pomocí příkladů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  (začněte větu formulací: na příklad, představte si že…)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 nepřehánějte to!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37" name="Obdélník 36"/>
          <p:cNvSpPr/>
          <p:nvPr/>
        </p:nvSpPr>
        <p:spPr bwMode="auto">
          <a:xfrm>
            <a:off x="2682209" y="2589995"/>
            <a:ext cx="5053613" cy="570754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Založte si sbírku anekdot, které by se hodili k vašemu 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  tématu, určete jejích pořadí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38" name="Obdélník 37"/>
          <p:cNvSpPr/>
          <p:nvPr/>
        </p:nvSpPr>
        <p:spPr bwMode="auto">
          <a:xfrm>
            <a:off x="2231894" y="789270"/>
            <a:ext cx="1806806" cy="383179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00"/>
                </a:solidFill>
                <a:latin typeface="+mn-lt"/>
              </a:rPr>
              <a:t>Vykládat příběh!</a:t>
            </a:r>
            <a:endParaRPr lang="cs-CZ" sz="1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7" name="Obdélník 46"/>
          <p:cNvSpPr/>
          <p:nvPr/>
        </p:nvSpPr>
        <p:spPr bwMode="auto">
          <a:xfrm>
            <a:off x="2682209" y="3279846"/>
            <a:ext cx="5053611" cy="834954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- Představte případové studie</a:t>
            </a:r>
          </a:p>
          <a:p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- Vymyslete si scénáře</a:t>
            </a:r>
          </a:p>
          <a:p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- Používejte figurativní jazyk (s pomocí metafor, analogií)  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51" name="Ovál 50"/>
          <p:cNvSpPr/>
          <p:nvPr/>
        </p:nvSpPr>
        <p:spPr bwMode="auto">
          <a:xfrm>
            <a:off x="642415" y="1078947"/>
            <a:ext cx="1610712" cy="57444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Co se dá zkusit</a:t>
            </a:r>
          </a:p>
        </p:txBody>
      </p:sp>
      <p:sp>
        <p:nvSpPr>
          <p:cNvPr id="52" name="Obdélník 51"/>
          <p:cNvSpPr/>
          <p:nvPr/>
        </p:nvSpPr>
        <p:spPr bwMode="auto">
          <a:xfrm>
            <a:off x="307790" y="3280705"/>
            <a:ext cx="2279962" cy="350003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Příklady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3" name="Obdélník 52"/>
          <p:cNvSpPr/>
          <p:nvPr/>
        </p:nvSpPr>
        <p:spPr bwMode="auto">
          <a:xfrm>
            <a:off x="2666712" y="4215609"/>
            <a:ext cx="5069108" cy="630711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Pomáhají doplnit vypravěčskou strukturu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  i zde však s mírou…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54" name="Obdélník 53"/>
          <p:cNvSpPr/>
          <p:nvPr/>
        </p:nvSpPr>
        <p:spPr bwMode="auto">
          <a:xfrm>
            <a:off x="307790" y="4206465"/>
            <a:ext cx="2279962" cy="420399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Ilustrace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2171341" y="280311"/>
            <a:ext cx="7518400" cy="559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87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sz="2000" kern="0" smtClean="0">
                <a:solidFill>
                  <a:srgbClr val="C00000"/>
                </a:solidFill>
              </a:rPr>
              <a:t>Jak vykládat příběh?</a:t>
            </a:r>
            <a:endParaRPr lang="en-GB" altLang="cs-CZ" sz="2000" kern="0" dirty="0">
              <a:solidFill>
                <a:srgbClr val="C00000"/>
              </a:solidFill>
            </a:endParaRPr>
          </a:p>
        </p:txBody>
      </p:sp>
      <p:sp>
        <p:nvSpPr>
          <p:cNvPr id="19" name="Ovál 18"/>
          <p:cNvSpPr/>
          <p:nvPr/>
        </p:nvSpPr>
        <p:spPr bwMode="auto">
          <a:xfrm>
            <a:off x="6852145" y="180067"/>
            <a:ext cx="1337525" cy="431291"/>
          </a:xfrm>
          <a:prstGeom prst="ellipse">
            <a:avLst/>
          </a:prstGeom>
          <a:solidFill>
            <a:srgbClr val="0033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Show and </a:t>
            </a:r>
            <a:r>
              <a:rPr lang="cs-CZ" sz="1400" b="1" dirty="0" err="1" smtClean="0">
                <a:solidFill>
                  <a:srgbClr val="FFFF00"/>
                </a:solidFill>
                <a:latin typeface="+mn-lt"/>
              </a:rPr>
              <a:t>tell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8258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8998" y="1639973"/>
            <a:ext cx="7518400" cy="559391"/>
          </a:xfrm>
        </p:spPr>
        <p:txBody>
          <a:bodyPr/>
          <a:lstStyle/>
          <a:p>
            <a:r>
              <a:rPr lang="cs-CZ" altLang="cs-CZ" sz="2400" dirty="0" smtClean="0">
                <a:solidFill>
                  <a:srgbClr val="FF0000"/>
                </a:solidFill>
              </a:rPr>
              <a:t>Úkol (20min)</a:t>
            </a:r>
            <a:br>
              <a:rPr lang="cs-CZ" altLang="cs-CZ" sz="2400" dirty="0" smtClean="0">
                <a:solidFill>
                  <a:srgbClr val="FF0000"/>
                </a:solidFill>
              </a:rPr>
            </a:br>
            <a:r>
              <a:rPr lang="cs-CZ" altLang="cs-CZ" sz="2400" dirty="0" err="1" smtClean="0">
                <a:solidFill>
                  <a:srgbClr val="FF0000"/>
                </a:solidFill>
              </a:rPr>
              <a:t>dědkologie</a:t>
            </a:r>
            <a:r>
              <a:rPr lang="cs-CZ" altLang="cs-CZ" sz="2400" dirty="0" smtClean="0">
                <a:solidFill>
                  <a:srgbClr val="FF0000"/>
                </a:solidFill>
              </a:rPr>
              <a:t>…</a:t>
            </a:r>
            <a:r>
              <a:rPr lang="cs-CZ" altLang="cs-CZ" sz="2400" dirty="0" smtClean="0">
                <a:solidFill>
                  <a:srgbClr val="C00000"/>
                </a:solidFill>
              </a:rPr>
              <a:t/>
            </a:r>
            <a:br>
              <a:rPr lang="cs-CZ" altLang="cs-CZ" sz="2400" dirty="0" smtClean="0">
                <a:solidFill>
                  <a:srgbClr val="C00000"/>
                </a:solidFill>
              </a:rPr>
            </a:br>
            <a:r>
              <a:rPr lang="cs-CZ" altLang="cs-CZ" sz="1600" dirty="0" smtClean="0">
                <a:solidFill>
                  <a:srgbClr val="C00000"/>
                </a:solidFill>
              </a:rPr>
              <a:t>aneb: jsme jenom</a:t>
            </a:r>
            <a:br>
              <a:rPr lang="cs-CZ" altLang="cs-CZ" sz="1600" dirty="0" smtClean="0">
                <a:solidFill>
                  <a:srgbClr val="C00000"/>
                </a:solidFill>
              </a:rPr>
            </a:br>
            <a:r>
              <a:rPr lang="cs-CZ" altLang="cs-CZ" sz="1600" dirty="0" smtClean="0">
                <a:solidFill>
                  <a:srgbClr val="C00000"/>
                </a:solidFill>
              </a:rPr>
              <a:t>trpajzlíci na ramenou velikánů</a:t>
            </a:r>
            <a:endParaRPr lang="en-GB" altLang="cs-CZ" sz="1600" dirty="0">
              <a:solidFill>
                <a:srgbClr val="C0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068" y="329184"/>
            <a:ext cx="4562091" cy="5788152"/>
          </a:xfrm>
          <a:prstGeom prst="rect">
            <a:avLst/>
          </a:prstGeom>
        </p:spPr>
      </p:pic>
      <p:sp>
        <p:nvSpPr>
          <p:cNvPr id="22" name="Obdélník 21"/>
          <p:cNvSpPr/>
          <p:nvPr/>
        </p:nvSpPr>
        <p:spPr bwMode="auto">
          <a:xfrm>
            <a:off x="495846" y="2832184"/>
            <a:ext cx="5383746" cy="2590208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AutoNum type="arabicPeriod"/>
            </a:pPr>
            <a:r>
              <a:rPr lang="cs-CZ" sz="1800" b="1" dirty="0" smtClean="0">
                <a:latin typeface="+mn-lt"/>
              </a:rPr>
              <a:t>Přečtěte si </a:t>
            </a:r>
            <a:r>
              <a:rPr lang="cs-CZ" sz="1800" b="1" dirty="0" err="1" smtClean="0">
                <a:latin typeface="+mn-lt"/>
              </a:rPr>
              <a:t>dědkologie</a:t>
            </a:r>
            <a:endParaRPr lang="cs-CZ" sz="1800" b="1" dirty="0" smtClean="0">
              <a:latin typeface="+mn-lt"/>
            </a:endParaRP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 k </a:t>
            </a:r>
            <a:r>
              <a:rPr lang="cs-CZ" sz="1800" b="1" dirty="0" err="1" smtClean="0">
                <a:latin typeface="+mn-lt"/>
              </a:rPr>
              <a:t>magisterkám</a:t>
            </a:r>
            <a:r>
              <a:rPr lang="cs-CZ" sz="1800" b="1" dirty="0" smtClean="0">
                <a:latin typeface="+mn-lt"/>
              </a:rPr>
              <a:t>/disertacím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 - kde se povedlo udělat  z suché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   enumerace jmen poutavý příběh?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 - které elementy autor</a:t>
            </a:r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použil?</a:t>
            </a:r>
          </a:p>
          <a:p>
            <a:r>
              <a:rPr lang="cs-CZ" sz="1800" b="1" dirty="0" smtClean="0">
                <a:latin typeface="+mn-lt"/>
              </a:rPr>
              <a:t>      - co se nepovedlo? </a:t>
            </a:r>
          </a:p>
          <a:p>
            <a:endParaRPr lang="cs-CZ" sz="1800" b="1" dirty="0" smtClean="0">
              <a:latin typeface="+mn-lt"/>
            </a:endParaRPr>
          </a:p>
          <a:p>
            <a:r>
              <a:rPr lang="cs-CZ" sz="1800" b="1" dirty="0" smtClean="0">
                <a:latin typeface="+mn-lt"/>
              </a:rPr>
              <a:t>2. Co je pro vás nejlepší </a:t>
            </a:r>
            <a:r>
              <a:rPr lang="cs-CZ" sz="1800" b="1" dirty="0" err="1" smtClean="0">
                <a:latin typeface="+mn-lt"/>
              </a:rPr>
              <a:t>dědkologie</a:t>
            </a:r>
            <a:r>
              <a:rPr lang="cs-CZ" sz="1800" b="1" dirty="0" smtClean="0">
                <a:latin typeface="+mn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6288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4850" y="238935"/>
            <a:ext cx="7518400" cy="559391"/>
          </a:xfrm>
        </p:spPr>
        <p:txBody>
          <a:bodyPr/>
          <a:lstStyle/>
          <a:p>
            <a:r>
              <a:rPr lang="cs-CZ" altLang="cs-CZ" sz="2000" dirty="0" smtClean="0">
                <a:solidFill>
                  <a:srgbClr val="C00000"/>
                </a:solidFill>
              </a:rPr>
              <a:t>Jak vyprávět poutavě </a:t>
            </a:r>
            <a:r>
              <a:rPr lang="cs-CZ" altLang="cs-CZ" sz="2000" dirty="0" err="1" smtClean="0">
                <a:solidFill>
                  <a:srgbClr val="C00000"/>
                </a:solidFill>
              </a:rPr>
              <a:t>dědkologií</a:t>
            </a:r>
            <a:r>
              <a:rPr lang="cs-CZ" altLang="cs-CZ" sz="2000" dirty="0" smtClean="0">
                <a:solidFill>
                  <a:srgbClr val="C00000"/>
                </a:solidFill>
              </a:rPr>
              <a:t>?</a:t>
            </a:r>
            <a:endParaRPr lang="en-GB" altLang="cs-CZ" sz="2000" dirty="0">
              <a:solidFill>
                <a:srgbClr val="C00000"/>
              </a:solidFill>
            </a:endParaRPr>
          </a:p>
        </p:txBody>
      </p:sp>
      <p:sp>
        <p:nvSpPr>
          <p:cNvPr id="8" name="Obdélník 7"/>
          <p:cNvSpPr/>
          <p:nvPr/>
        </p:nvSpPr>
        <p:spPr bwMode="auto">
          <a:xfrm>
            <a:off x="615053" y="2927206"/>
            <a:ext cx="4624459" cy="832713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1. Vyprávět  příběh dílčí otázky s </a:t>
            </a:r>
          </a:p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    pomocí ‚dědků‘</a:t>
            </a:r>
          </a:p>
          <a:p>
            <a:r>
              <a:rPr lang="cs-CZ" sz="16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   zakomponovat sem slepá místa…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2521896" y="1679632"/>
            <a:ext cx="2493977" cy="57444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3 východiska: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2836974" y="3853450"/>
            <a:ext cx="5053611" cy="834954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00"/>
                </a:solidFill>
                <a:latin typeface="+mn-lt"/>
              </a:rPr>
              <a:t>2. Vyprávět příběh ‚dědků‘ a jejích vztahu k dílčí </a:t>
            </a:r>
          </a:p>
          <a:p>
            <a:r>
              <a:rPr lang="cs-CZ" sz="16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FFFF00"/>
                </a:solidFill>
                <a:latin typeface="+mn-lt"/>
              </a:rPr>
              <a:t>   otázce  (chronologicky nebo volně)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2224850" y="4781935"/>
            <a:ext cx="5428678" cy="1154256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3. Pokusit se o kombinaci obou přístupů, tedy ukázat</a:t>
            </a:r>
          </a:p>
          <a:p>
            <a:r>
              <a:rPr lang="cs-CZ" sz="16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   relevanci dílčí otázky s pomocí propojení biografie</a:t>
            </a:r>
          </a:p>
          <a:p>
            <a:r>
              <a:rPr lang="cs-CZ" sz="16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   ‚dědka‘, relevancí otázky a její transformace v </a:t>
            </a:r>
          </a:p>
          <a:p>
            <a:r>
              <a:rPr lang="cs-CZ" sz="16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   čase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375" y="68827"/>
            <a:ext cx="2398352" cy="3042909"/>
          </a:xfrm>
          <a:prstGeom prst="rect">
            <a:avLst/>
          </a:prstGeom>
        </p:spPr>
      </p:pic>
      <p:sp>
        <p:nvSpPr>
          <p:cNvPr id="14" name="Ovál 13"/>
          <p:cNvSpPr/>
          <p:nvPr/>
        </p:nvSpPr>
        <p:spPr bwMode="auto">
          <a:xfrm>
            <a:off x="3279000" y="2205453"/>
            <a:ext cx="2948064" cy="559632"/>
          </a:xfrm>
          <a:prstGeom prst="ellipse">
            <a:avLst/>
          </a:prstGeom>
          <a:solidFill>
            <a:srgbClr val="FF00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Literární žánr detektivky</a:t>
            </a:r>
          </a:p>
        </p:txBody>
      </p:sp>
    </p:spTree>
    <p:extLst>
      <p:ext uri="{BB962C8B-B14F-4D97-AF65-F5344CB8AC3E}">
        <p14:creationId xmlns:p14="http://schemas.microsoft.com/office/powerpoint/2010/main" val="298361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5770" y="2908592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30.11.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84870" y="3707510"/>
            <a:ext cx="8314112" cy="7814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AutoNum type="arabicPeriod"/>
            </a:pPr>
            <a:r>
              <a:rPr lang="cs-CZ" sz="1800" b="1" dirty="0" smtClean="0">
                <a:latin typeface="+mn-lt"/>
              </a:rPr>
              <a:t>Napište ‚příběh o metodě‘</a:t>
            </a:r>
            <a:r>
              <a:rPr lang="cs-CZ" sz="1800" b="1" dirty="0">
                <a:latin typeface="+mn-lt"/>
              </a:rPr>
              <a:t>;</a:t>
            </a:r>
            <a:r>
              <a:rPr lang="cs-CZ" sz="1800" b="1" dirty="0" smtClean="0">
                <a:latin typeface="+mn-lt"/>
              </a:rPr>
              <a:t> Které přístupy jste si vypůjčili? </a:t>
            </a:r>
          </a:p>
          <a:p>
            <a:r>
              <a:rPr lang="cs-CZ" sz="1800" b="1" dirty="0" smtClean="0">
                <a:latin typeface="+mn-lt"/>
              </a:rPr>
              <a:t>     Co jste si sami vymysleli a proč? - ½ až 1 stránka (poslat do 29.11.)</a:t>
            </a:r>
          </a:p>
        </p:txBody>
      </p:sp>
      <p:sp>
        <p:nvSpPr>
          <p:cNvPr id="23" name="Obdélník 22"/>
          <p:cNvSpPr/>
          <p:nvPr/>
        </p:nvSpPr>
        <p:spPr bwMode="auto">
          <a:xfrm>
            <a:off x="595770" y="5748518"/>
            <a:ext cx="8303212" cy="42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chemeClr val="bg2"/>
                </a:solidFill>
                <a:latin typeface="+mn-lt"/>
              </a:rPr>
              <a:t>3</a:t>
            </a:r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. </a:t>
            </a:r>
            <a:r>
              <a:rPr lang="cs-CZ" altLang="cs-CZ" sz="1800" b="1" kern="0" dirty="0">
                <a:solidFill>
                  <a:schemeClr val="bg2"/>
                </a:solidFill>
                <a:latin typeface="+mn-lt"/>
              </a:rPr>
              <a:t>30 </a:t>
            </a:r>
            <a:r>
              <a:rPr lang="cs-CZ" altLang="cs-CZ" sz="1800" b="1" kern="0" dirty="0" smtClean="0">
                <a:solidFill>
                  <a:schemeClr val="bg2"/>
                </a:solidFill>
                <a:latin typeface="+mn-lt"/>
              </a:rPr>
              <a:t>Min. denního psaní</a:t>
            </a:r>
            <a:endParaRPr lang="cs-CZ" sz="1800" b="1" dirty="0" smtClean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8" name="Obdélník 7"/>
          <p:cNvSpPr/>
          <p:nvPr/>
        </p:nvSpPr>
        <p:spPr bwMode="auto">
          <a:xfrm>
            <a:off x="595770" y="4537175"/>
            <a:ext cx="8303212" cy="1168681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2. Zapracovat ‚kritiku‘ úvodu do úvodu a </a:t>
            </a:r>
            <a:r>
              <a:rPr lang="cs-CZ" sz="1800" b="1" dirty="0" err="1" smtClean="0">
                <a:latin typeface="+mn-lt"/>
              </a:rPr>
              <a:t>dědkologie</a:t>
            </a:r>
            <a:r>
              <a:rPr lang="cs-CZ" sz="1800" b="1" dirty="0" smtClean="0">
                <a:latin typeface="+mn-lt"/>
              </a:rPr>
              <a:t>; propojte obě části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dílčí otázkou/otázkami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- dejte přečíst někomu, kdo vaše téma nezná, poproste o kritiku :o)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-  pochopil, o co vám šlo?</a:t>
            </a:r>
            <a:endParaRPr lang="cs-CZ" sz="1800" b="1" dirty="0"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" t="4972" r="2936" b="2760"/>
          <a:stretch/>
        </p:blipFill>
        <p:spPr>
          <a:xfrm>
            <a:off x="6034146" y="104921"/>
            <a:ext cx="2864836" cy="3521255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sp>
        <p:nvSpPr>
          <p:cNvPr id="10" name="Obdélník 9"/>
          <p:cNvSpPr/>
          <p:nvPr/>
        </p:nvSpPr>
        <p:spPr bwMode="auto">
          <a:xfrm>
            <a:off x="595770" y="6224907"/>
            <a:ext cx="8303212" cy="4464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4</a:t>
            </a:r>
            <a:r>
              <a:rPr lang="cs-CZ" sz="1800" b="1" dirty="0" smtClean="0">
                <a:latin typeface="+mn-lt"/>
              </a:rPr>
              <a:t>. četba, Helen </a:t>
            </a:r>
            <a:r>
              <a:rPr lang="cs-CZ" sz="1800" b="1" dirty="0" err="1" smtClean="0">
                <a:latin typeface="+mn-lt"/>
              </a:rPr>
              <a:t>Sword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Stylish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, S. 122-134; 147-172</a:t>
            </a:r>
          </a:p>
        </p:txBody>
      </p:sp>
    </p:spTree>
    <p:extLst>
      <p:ext uri="{BB962C8B-B14F-4D97-AF65-F5344CB8AC3E}">
        <p14:creationId xmlns:p14="http://schemas.microsoft.com/office/powerpoint/2010/main" val="135974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7608" y="3186686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23.11.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3" name="Obdélník 22"/>
          <p:cNvSpPr/>
          <p:nvPr/>
        </p:nvSpPr>
        <p:spPr bwMode="auto">
          <a:xfrm>
            <a:off x="480358" y="6045238"/>
            <a:ext cx="8391374" cy="42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4</a:t>
            </a:r>
            <a:r>
              <a:rPr lang="cs-CZ" sz="1800" b="1" dirty="0" smtClean="0">
                <a:latin typeface="+mn-lt"/>
              </a:rPr>
              <a:t>. </a:t>
            </a:r>
            <a:r>
              <a:rPr lang="cs-CZ" altLang="cs-CZ" sz="1800" b="1" kern="0" dirty="0">
                <a:latin typeface="+mn-lt"/>
              </a:rPr>
              <a:t>30 </a:t>
            </a:r>
            <a:r>
              <a:rPr lang="cs-CZ" altLang="cs-CZ" sz="1800" b="1" kern="0" dirty="0" smtClean="0">
                <a:latin typeface="+mn-lt"/>
              </a:rPr>
              <a:t>Min. denního psaní</a:t>
            </a:r>
            <a:endParaRPr lang="cs-CZ" sz="1800" b="1" dirty="0" smtClean="0"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474908" y="5556338"/>
            <a:ext cx="8402274" cy="4464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3</a:t>
            </a:r>
            <a:r>
              <a:rPr lang="cs-CZ" sz="1800" b="1" dirty="0" smtClean="0">
                <a:latin typeface="+mn-lt"/>
              </a:rPr>
              <a:t>. četba, Helen </a:t>
            </a:r>
            <a:r>
              <a:rPr lang="cs-CZ" sz="1800" b="1" dirty="0" err="1" smtClean="0">
                <a:latin typeface="+mn-lt"/>
              </a:rPr>
              <a:t>Sword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Stylish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, S. 87-111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485808" y="3746077"/>
            <a:ext cx="8402274" cy="956677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1</a:t>
            </a:r>
            <a:r>
              <a:rPr lang="cs-CZ" sz="1800" b="1" dirty="0" smtClean="0">
                <a:latin typeface="+mn-lt"/>
              </a:rPr>
              <a:t>. Proveďte kritiku vylosovaného textu (ruční nebo elektronická korektura)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- orientace: str. 10 dnešní prezentace…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- Kde se autorovi povedlo vyprávět? Kde jsou nadále problémy? </a:t>
            </a:r>
            <a:endParaRPr lang="cs-CZ" sz="1800" b="1" dirty="0">
              <a:latin typeface="+mn-lt"/>
            </a:endParaRPr>
          </a:p>
        </p:txBody>
      </p:sp>
      <p:sp>
        <p:nvSpPr>
          <p:cNvPr id="11" name="Obdélník 10"/>
          <p:cNvSpPr/>
          <p:nvPr/>
        </p:nvSpPr>
        <p:spPr bwMode="auto">
          <a:xfrm>
            <a:off x="485808" y="4745199"/>
            <a:ext cx="8391374" cy="7686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Napište poutavou „</a:t>
            </a:r>
            <a:r>
              <a:rPr lang="cs-CZ" sz="1800" b="1" dirty="0" err="1" smtClean="0">
                <a:latin typeface="+mn-lt"/>
              </a:rPr>
              <a:t>dědkologií</a:t>
            </a:r>
            <a:r>
              <a:rPr lang="cs-CZ" sz="1800" b="1" dirty="0" smtClean="0">
                <a:latin typeface="+mn-lt"/>
              </a:rPr>
              <a:t>“ k vaší disertaci/diplomce na ½ až 1 str.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(pošlete prosím do: 21.11.)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376" y="212370"/>
            <a:ext cx="4620953" cy="339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9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7608" y="3186686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23.11.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3" name="Obdélník 22"/>
          <p:cNvSpPr/>
          <p:nvPr/>
        </p:nvSpPr>
        <p:spPr bwMode="auto">
          <a:xfrm>
            <a:off x="480358" y="6045238"/>
            <a:ext cx="8391374" cy="42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4</a:t>
            </a:r>
            <a:r>
              <a:rPr lang="cs-CZ" sz="1800" b="1" dirty="0" smtClean="0">
                <a:latin typeface="+mn-lt"/>
              </a:rPr>
              <a:t>. </a:t>
            </a:r>
            <a:r>
              <a:rPr lang="cs-CZ" altLang="cs-CZ" sz="1800" b="1" kern="0" dirty="0">
                <a:latin typeface="+mn-lt"/>
              </a:rPr>
              <a:t>30 </a:t>
            </a:r>
            <a:r>
              <a:rPr lang="cs-CZ" altLang="cs-CZ" sz="1800" b="1" kern="0" dirty="0" smtClean="0">
                <a:latin typeface="+mn-lt"/>
              </a:rPr>
              <a:t>Min. denního psaní</a:t>
            </a:r>
            <a:endParaRPr lang="cs-CZ" sz="1800" b="1" dirty="0" smtClean="0"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474908" y="5556338"/>
            <a:ext cx="8402274" cy="4464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3</a:t>
            </a:r>
            <a:r>
              <a:rPr lang="cs-CZ" sz="1800" b="1" dirty="0" smtClean="0">
                <a:latin typeface="+mn-lt"/>
              </a:rPr>
              <a:t>. četba, Helen </a:t>
            </a:r>
            <a:r>
              <a:rPr lang="cs-CZ" sz="1800" b="1" dirty="0" err="1" smtClean="0">
                <a:latin typeface="+mn-lt"/>
              </a:rPr>
              <a:t>Sword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Stylish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, S. 87-111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485808" y="3746077"/>
            <a:ext cx="8402274" cy="956677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1</a:t>
            </a:r>
            <a:r>
              <a:rPr lang="cs-CZ" sz="1800" b="1" dirty="0" smtClean="0">
                <a:latin typeface="+mn-lt"/>
              </a:rPr>
              <a:t>. Proveďte kritiku vylosovaného textu (ruční nebo elektronická korektura)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- orientace: str. 10 dnešní prezentace…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- Kde se autorovi povedlo vyprávět? Kde jsou nadále problémy? </a:t>
            </a:r>
            <a:endParaRPr lang="cs-CZ" sz="1800" b="1" dirty="0">
              <a:latin typeface="+mn-lt"/>
            </a:endParaRPr>
          </a:p>
        </p:txBody>
      </p:sp>
      <p:sp>
        <p:nvSpPr>
          <p:cNvPr id="11" name="Obdélník 10"/>
          <p:cNvSpPr/>
          <p:nvPr/>
        </p:nvSpPr>
        <p:spPr bwMode="auto">
          <a:xfrm>
            <a:off x="485808" y="4745199"/>
            <a:ext cx="8391374" cy="7686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Napište poutavou „</a:t>
            </a:r>
            <a:r>
              <a:rPr lang="cs-CZ" sz="1800" b="1" dirty="0" err="1" smtClean="0">
                <a:latin typeface="+mn-lt"/>
              </a:rPr>
              <a:t>dědkologií</a:t>
            </a:r>
            <a:r>
              <a:rPr lang="cs-CZ" sz="1800" b="1" dirty="0" smtClean="0">
                <a:latin typeface="+mn-lt"/>
              </a:rPr>
              <a:t>“ k vaší disertaci/diplomce na ½ až 1 str.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(pošlete prosím do: 21.11.)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376" y="212370"/>
            <a:ext cx="4620953" cy="339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22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762" y="98816"/>
            <a:ext cx="1146238" cy="1738519"/>
          </a:xfrm>
          <a:prstGeom prst="rect">
            <a:avLst/>
          </a:prstGeom>
        </p:spPr>
      </p:pic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4850" y="238935"/>
            <a:ext cx="7518400" cy="559391"/>
          </a:xfrm>
        </p:spPr>
        <p:txBody>
          <a:bodyPr/>
          <a:lstStyle/>
          <a:p>
            <a:r>
              <a:rPr lang="cs-CZ" altLang="cs-CZ" sz="2000" dirty="0" smtClean="0">
                <a:solidFill>
                  <a:srgbClr val="C00000"/>
                </a:solidFill>
              </a:rPr>
              <a:t>Jak na nás působí texty?</a:t>
            </a:r>
            <a:endParaRPr lang="en-GB" altLang="cs-CZ" sz="2000" dirty="0">
              <a:solidFill>
                <a:srgbClr val="C00000"/>
              </a:solidFill>
            </a:endParaRPr>
          </a:p>
        </p:txBody>
      </p:sp>
      <p:sp>
        <p:nvSpPr>
          <p:cNvPr id="26" name="Obdélník 25"/>
          <p:cNvSpPr/>
          <p:nvPr/>
        </p:nvSpPr>
        <p:spPr bwMode="auto">
          <a:xfrm>
            <a:off x="307790" y="1717693"/>
            <a:ext cx="2279962" cy="712377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Pasní v ichformě,</a:t>
            </a:r>
          </a:p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humanizace autora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28" name="Obdélník 27"/>
          <p:cNvSpPr/>
          <p:nvPr/>
        </p:nvSpPr>
        <p:spPr bwMode="auto">
          <a:xfrm>
            <a:off x="380942" y="3752866"/>
            <a:ext cx="2215954" cy="423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Aktivní syntaxe 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34" name="Obdélník 33"/>
          <p:cNvSpPr/>
          <p:nvPr/>
        </p:nvSpPr>
        <p:spPr bwMode="auto">
          <a:xfrm>
            <a:off x="2682211" y="1749629"/>
            <a:ext cx="4826762" cy="318354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Začněte anekdotou, povídkou, myšlenkou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35" name="Obdélník 34"/>
          <p:cNvSpPr/>
          <p:nvPr/>
        </p:nvSpPr>
        <p:spPr bwMode="auto">
          <a:xfrm>
            <a:off x="2682211" y="2113434"/>
            <a:ext cx="4826762" cy="848801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Hrajte si s hlasem autora: 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představte si následující scénku…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Možná se budete divit, proč takto začínám…</a:t>
            </a:r>
          </a:p>
          <a:p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37" name="Obdélník 36"/>
          <p:cNvSpPr/>
          <p:nvPr/>
        </p:nvSpPr>
        <p:spPr bwMode="auto">
          <a:xfrm>
            <a:off x="2682211" y="3019998"/>
            <a:ext cx="4826762" cy="570754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Hrajte si se čtenářem: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   Představte si různé osoby, které budou vaši práci číst</a:t>
            </a:r>
          </a:p>
          <a:p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38" name="Obdélník 37"/>
          <p:cNvSpPr/>
          <p:nvPr/>
        </p:nvSpPr>
        <p:spPr bwMode="auto">
          <a:xfrm>
            <a:off x="2231894" y="789270"/>
            <a:ext cx="1806806" cy="383179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00"/>
                </a:solidFill>
                <a:latin typeface="+mn-lt"/>
              </a:rPr>
              <a:t>Vykládat příběh!</a:t>
            </a:r>
            <a:endParaRPr lang="cs-CZ" sz="1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9" name="Obdélník 38"/>
          <p:cNvSpPr/>
          <p:nvPr/>
        </p:nvSpPr>
        <p:spPr bwMode="auto">
          <a:xfrm>
            <a:off x="2224850" y="1197152"/>
            <a:ext cx="4943171" cy="383179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Jak sdělit čtenářovi, proč o něčem chcete psát?</a:t>
            </a:r>
            <a:endParaRPr lang="cs-CZ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7" name="Obdélník 46"/>
          <p:cNvSpPr/>
          <p:nvPr/>
        </p:nvSpPr>
        <p:spPr bwMode="auto">
          <a:xfrm>
            <a:off x="2682211" y="3743721"/>
            <a:ext cx="4826762" cy="1279382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- Používejte živá a konkrétní slovesa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Používejte je v propojení s konkrétními subjekty,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  lidskými bytostmi 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(Jirásek napsal, Palacký se domníval)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Vysvětlujte abstraktní koncepty s pomocí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  konkrétních příkladů 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51" name="Ovál 50"/>
          <p:cNvSpPr/>
          <p:nvPr/>
        </p:nvSpPr>
        <p:spPr bwMode="auto">
          <a:xfrm>
            <a:off x="807691" y="408411"/>
            <a:ext cx="1280159" cy="792841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Několik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návrhů…</a:t>
            </a:r>
          </a:p>
        </p:txBody>
      </p:sp>
      <p:sp>
        <p:nvSpPr>
          <p:cNvPr id="52" name="Obdélník 51"/>
          <p:cNvSpPr/>
          <p:nvPr/>
        </p:nvSpPr>
        <p:spPr bwMode="auto">
          <a:xfrm>
            <a:off x="371798" y="5093950"/>
            <a:ext cx="2215954" cy="423275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Délka vět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3" name="Obdélník 52"/>
          <p:cNvSpPr/>
          <p:nvPr/>
        </p:nvSpPr>
        <p:spPr bwMode="auto">
          <a:xfrm>
            <a:off x="2682211" y="5093950"/>
            <a:ext cx="4826762" cy="547899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Pokuste se o dobrý rytmus vět (střídání 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Důležité výpovědi patří na začátek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54" name="Obdélník 53"/>
          <p:cNvSpPr/>
          <p:nvPr/>
        </p:nvSpPr>
        <p:spPr bwMode="auto">
          <a:xfrm>
            <a:off x="390086" y="5737824"/>
            <a:ext cx="2206810" cy="423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rgbClr val="800000"/>
                </a:solidFill>
                <a:latin typeface="+mj-lt"/>
              </a:rPr>
              <a:t>Z</a:t>
            </a:r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pestření textu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5" name="Obdélník 54"/>
          <p:cNvSpPr/>
          <p:nvPr/>
        </p:nvSpPr>
        <p:spPr bwMode="auto">
          <a:xfrm>
            <a:off x="2682211" y="5712696"/>
            <a:ext cx="4826762" cy="560088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Používejte Ilustrace a obrázky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Nezapomeňte na humor!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17" name="Obdélník 16"/>
          <p:cNvSpPr/>
          <p:nvPr/>
        </p:nvSpPr>
        <p:spPr bwMode="auto">
          <a:xfrm>
            <a:off x="5683616" y="2626920"/>
            <a:ext cx="3078538" cy="1383864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rgbClr val="B10107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FF0000"/>
                </a:solidFill>
                <a:latin typeface="+mj-lt"/>
              </a:rPr>
              <a:t>Otázky na kritiky:</a:t>
            </a:r>
          </a:p>
          <a:p>
            <a:endParaRPr lang="cs-CZ" sz="1800" b="1" dirty="0">
              <a:solidFill>
                <a:srgbClr val="FF0000"/>
              </a:solidFill>
              <a:latin typeface="+mj-lt"/>
            </a:endParaRPr>
          </a:p>
          <a:p>
            <a:r>
              <a:rPr lang="cs-CZ" sz="1800" b="1" dirty="0" smtClean="0">
                <a:solidFill>
                  <a:srgbClr val="FF0000"/>
                </a:solidFill>
                <a:latin typeface="+mj-lt"/>
              </a:rPr>
              <a:t>- Co bylo těžké?</a:t>
            </a:r>
          </a:p>
          <a:p>
            <a:r>
              <a:rPr lang="cs-CZ" sz="1800" b="1" dirty="0" smtClean="0">
                <a:solidFill>
                  <a:srgbClr val="FF0000"/>
                </a:solidFill>
                <a:latin typeface="+mj-lt"/>
              </a:rPr>
              <a:t>- Co se vám nejvíce líbilo?</a:t>
            </a:r>
            <a:endParaRPr lang="cs-CZ" sz="1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7824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7608" y="3186686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23.11.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3" name="Obdélník 22"/>
          <p:cNvSpPr/>
          <p:nvPr/>
        </p:nvSpPr>
        <p:spPr bwMode="auto">
          <a:xfrm>
            <a:off x="480358" y="6045238"/>
            <a:ext cx="8391374" cy="42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4</a:t>
            </a:r>
            <a:r>
              <a:rPr lang="cs-CZ" sz="1800" b="1" dirty="0" smtClean="0">
                <a:latin typeface="+mn-lt"/>
              </a:rPr>
              <a:t>. </a:t>
            </a:r>
            <a:r>
              <a:rPr lang="cs-CZ" altLang="cs-CZ" sz="1800" b="1" kern="0" dirty="0">
                <a:latin typeface="+mn-lt"/>
              </a:rPr>
              <a:t>30 </a:t>
            </a:r>
            <a:r>
              <a:rPr lang="cs-CZ" altLang="cs-CZ" sz="1800" b="1" kern="0" dirty="0" smtClean="0">
                <a:latin typeface="+mn-lt"/>
              </a:rPr>
              <a:t>Min. denního psaní</a:t>
            </a:r>
            <a:endParaRPr lang="cs-CZ" sz="1800" b="1" dirty="0" smtClean="0"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474908" y="5556338"/>
            <a:ext cx="8402274" cy="44645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3</a:t>
            </a:r>
            <a:r>
              <a:rPr lang="cs-CZ" sz="1800" b="1" dirty="0" smtClean="0">
                <a:latin typeface="+mn-lt"/>
              </a:rPr>
              <a:t>. četba, Helen </a:t>
            </a:r>
            <a:r>
              <a:rPr lang="cs-CZ" sz="1800" b="1" dirty="0" err="1" smtClean="0">
                <a:latin typeface="+mn-lt"/>
              </a:rPr>
              <a:t>Sword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Stylish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, S. 87-111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485808" y="3746077"/>
            <a:ext cx="8402274" cy="956677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1</a:t>
            </a:r>
            <a:r>
              <a:rPr lang="cs-CZ" sz="1800" b="1" dirty="0" smtClean="0">
                <a:latin typeface="+mn-lt"/>
              </a:rPr>
              <a:t>. Proveďte kritiku vylosovaného textu (ruční nebo elektronická korektura)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- orientace: str. 10 dnešní prezentace…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- Kde se autorovi povedlo vyprávět? Kde jsou nadále problémy? </a:t>
            </a:r>
            <a:endParaRPr lang="cs-CZ" sz="1800" b="1" dirty="0">
              <a:latin typeface="+mn-lt"/>
            </a:endParaRPr>
          </a:p>
        </p:txBody>
      </p:sp>
      <p:sp>
        <p:nvSpPr>
          <p:cNvPr id="11" name="Obdélník 10"/>
          <p:cNvSpPr/>
          <p:nvPr/>
        </p:nvSpPr>
        <p:spPr bwMode="auto">
          <a:xfrm>
            <a:off x="485808" y="4745199"/>
            <a:ext cx="8391374" cy="7686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Napište poutavou „</a:t>
            </a:r>
            <a:r>
              <a:rPr lang="cs-CZ" sz="1800" b="1" dirty="0" err="1" smtClean="0">
                <a:latin typeface="+mn-lt"/>
              </a:rPr>
              <a:t>dědkologií</a:t>
            </a:r>
            <a:r>
              <a:rPr lang="cs-CZ" sz="1800" b="1" dirty="0" smtClean="0">
                <a:latin typeface="+mn-lt"/>
              </a:rPr>
              <a:t>“ k vaší disertaci/diplomce na ½ až 1 str.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(pošlete prosím do: 21.11.)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376" y="212370"/>
            <a:ext cx="4620953" cy="339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30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 bwMode="auto">
          <a:xfrm>
            <a:off x="426662" y="1354881"/>
            <a:ext cx="1684222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Úvod do úvodu</a:t>
            </a:r>
            <a:endParaRPr lang="cs-CZ" sz="1600" b="1" dirty="0">
              <a:solidFill>
                <a:srgbClr val="800000"/>
              </a:solidFill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762" y="98816"/>
            <a:ext cx="1146238" cy="1738519"/>
          </a:xfrm>
          <a:prstGeom prst="rect">
            <a:avLst/>
          </a:prstGeom>
        </p:spPr>
      </p:pic>
      <p:sp>
        <p:nvSpPr>
          <p:cNvPr id="13" name="Obdélník 12"/>
          <p:cNvSpPr/>
          <p:nvPr/>
        </p:nvSpPr>
        <p:spPr bwMode="auto">
          <a:xfrm>
            <a:off x="2145216" y="936336"/>
            <a:ext cx="1763641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‚úvod do disertace‘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5" name="Obdélník 24"/>
          <p:cNvSpPr/>
          <p:nvPr/>
        </p:nvSpPr>
        <p:spPr bwMode="auto">
          <a:xfrm>
            <a:off x="2110884" y="1354880"/>
            <a:ext cx="1407573" cy="383179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Dílčí otázka/y</a:t>
            </a:r>
            <a:endParaRPr lang="cs-CZ" sz="16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27" name="Obdélník 26"/>
          <p:cNvSpPr/>
          <p:nvPr/>
        </p:nvSpPr>
        <p:spPr bwMode="auto">
          <a:xfrm>
            <a:off x="3518457" y="1354879"/>
            <a:ext cx="1218135" cy="383179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err="1" smtClean="0">
                <a:solidFill>
                  <a:srgbClr val="FFFF99"/>
                </a:solidFill>
                <a:latin typeface="+mn-lt"/>
              </a:rPr>
              <a:t>dědkologie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29" name="Obdélník 28"/>
          <p:cNvSpPr/>
          <p:nvPr/>
        </p:nvSpPr>
        <p:spPr bwMode="auto">
          <a:xfrm>
            <a:off x="4736593" y="1354878"/>
            <a:ext cx="941832" cy="383179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metoda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31" name="Obdélník 30"/>
          <p:cNvSpPr/>
          <p:nvPr/>
        </p:nvSpPr>
        <p:spPr bwMode="auto">
          <a:xfrm>
            <a:off x="5678425" y="1354877"/>
            <a:ext cx="1218136" cy="383179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prameny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cxnSp>
        <p:nvCxnSpPr>
          <p:cNvPr id="40" name="Přímá spojnice se šipkou 39"/>
          <p:cNvCxnSpPr/>
          <p:nvPr/>
        </p:nvCxnSpPr>
        <p:spPr bwMode="auto">
          <a:xfrm>
            <a:off x="1426464" y="4051396"/>
            <a:ext cx="7223760" cy="1828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80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Obdélník 40"/>
          <p:cNvSpPr/>
          <p:nvPr/>
        </p:nvSpPr>
        <p:spPr bwMode="auto">
          <a:xfrm>
            <a:off x="591426" y="3870188"/>
            <a:ext cx="835038" cy="324632"/>
          </a:xfrm>
          <a:prstGeom prst="rect">
            <a:avLst/>
          </a:prstGeom>
          <a:solidFill>
            <a:srgbClr val="8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text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99"/>
              </a:solidFill>
              <a:effectLst/>
              <a:latin typeface="+mn-lt"/>
            </a:endParaRPr>
          </a:p>
        </p:txBody>
      </p:sp>
      <p:sp>
        <p:nvSpPr>
          <p:cNvPr id="6" name="Šipka doprava 5"/>
          <p:cNvSpPr/>
          <p:nvPr/>
        </p:nvSpPr>
        <p:spPr bwMode="auto">
          <a:xfrm>
            <a:off x="6896560" y="1163388"/>
            <a:ext cx="1928394" cy="768096"/>
          </a:xfrm>
          <a:prstGeom prst="rightArrow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Struktura práce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42" name="Ovál 41"/>
          <p:cNvSpPr/>
          <p:nvPr/>
        </p:nvSpPr>
        <p:spPr bwMode="auto">
          <a:xfrm>
            <a:off x="2607347" y="3773138"/>
            <a:ext cx="1055901" cy="518731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fabule</a:t>
            </a:r>
          </a:p>
        </p:txBody>
      </p:sp>
      <p:sp>
        <p:nvSpPr>
          <p:cNvPr id="43" name="Ovál 42"/>
          <p:cNvSpPr/>
          <p:nvPr/>
        </p:nvSpPr>
        <p:spPr bwMode="auto">
          <a:xfrm>
            <a:off x="2709558" y="2901549"/>
            <a:ext cx="1055901" cy="494604"/>
          </a:xfrm>
          <a:prstGeom prst="ellipse">
            <a:avLst/>
          </a:prstGeom>
          <a:solidFill>
            <a:srgbClr val="CC009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syžet</a:t>
            </a:r>
          </a:p>
        </p:txBody>
      </p:sp>
      <p:sp>
        <p:nvSpPr>
          <p:cNvPr id="44" name="Ovál 43"/>
          <p:cNvSpPr/>
          <p:nvPr/>
        </p:nvSpPr>
        <p:spPr bwMode="auto">
          <a:xfrm>
            <a:off x="2901582" y="4611757"/>
            <a:ext cx="1055901" cy="518731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diskurz</a:t>
            </a:r>
          </a:p>
        </p:txBody>
      </p:sp>
      <p:sp>
        <p:nvSpPr>
          <p:cNvPr id="45" name="Čárový bublinový popisek 1 44"/>
          <p:cNvSpPr/>
          <p:nvPr/>
        </p:nvSpPr>
        <p:spPr bwMode="auto">
          <a:xfrm>
            <a:off x="4608717" y="4408320"/>
            <a:ext cx="3247045" cy="1451796"/>
          </a:xfrm>
          <a:prstGeom prst="borderCallout1">
            <a:avLst>
              <a:gd name="adj1" fmla="val 51151"/>
              <a:gd name="adj2" fmla="val 195"/>
              <a:gd name="adj3" fmla="val 33202"/>
              <a:gd name="adj4" fmla="val -21095"/>
            </a:avLst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Vypravěčská strategie,</a:t>
            </a:r>
          </a:p>
          <a:p>
            <a:r>
              <a:rPr lang="cs-CZ" sz="1200" b="1" dirty="0" smtClean="0">
                <a:latin typeface="+mn-lt"/>
              </a:rPr>
              <a:t>Způsob sdělení (s jakého východiska</a:t>
            </a:r>
          </a:p>
          <a:p>
            <a:r>
              <a:rPr lang="cs-CZ" sz="1200" b="1" dirty="0" smtClean="0">
                <a:latin typeface="+mn-lt"/>
              </a:rPr>
              <a:t>Oslovujeme čtenáře? Jak chceme aby</a:t>
            </a:r>
          </a:p>
          <a:p>
            <a:r>
              <a:rPr lang="cs-CZ" sz="1200" b="1" dirty="0">
                <a:latin typeface="+mn-lt"/>
              </a:rPr>
              <a:t>t</a:t>
            </a:r>
            <a:r>
              <a:rPr lang="cs-CZ" sz="1200" b="1" dirty="0" smtClean="0">
                <a:latin typeface="+mn-lt"/>
              </a:rPr>
              <a:t>ext pochopil?)</a:t>
            </a:r>
          </a:p>
          <a:p>
            <a:endParaRPr lang="cs-CZ" sz="1200" b="1" dirty="0">
              <a:latin typeface="+mn-lt"/>
            </a:endParaRPr>
          </a:p>
          <a:p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pro historika: možnost zařazení do 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Nadřazené vědecké diskuze</a:t>
            </a:r>
          </a:p>
        </p:txBody>
      </p:sp>
      <p:sp>
        <p:nvSpPr>
          <p:cNvPr id="46" name="Čárový bublinový popisek 1 45"/>
          <p:cNvSpPr/>
          <p:nvPr/>
        </p:nvSpPr>
        <p:spPr bwMode="auto">
          <a:xfrm>
            <a:off x="4608717" y="2287171"/>
            <a:ext cx="3247045" cy="1109450"/>
          </a:xfrm>
          <a:prstGeom prst="borderCallout1">
            <a:avLst>
              <a:gd name="adj1" fmla="val 46742"/>
              <a:gd name="adj2" fmla="val 1040"/>
              <a:gd name="adj3" fmla="val 78564"/>
              <a:gd name="adj4" fmla="val -2671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Námět, látka, téma</a:t>
            </a:r>
            <a:endParaRPr lang="cs-CZ" sz="800" b="1" dirty="0">
              <a:solidFill>
                <a:srgbClr val="FF0000"/>
              </a:solidFill>
              <a:latin typeface="+mn-lt"/>
            </a:endParaRPr>
          </a:p>
          <a:p>
            <a:r>
              <a:rPr lang="cs-CZ" sz="1200" b="1" dirty="0" smtClean="0">
                <a:latin typeface="+mn-lt"/>
              </a:rPr>
              <a:t>Uspořádání tematických složek</a:t>
            </a:r>
          </a:p>
          <a:p>
            <a:r>
              <a:rPr lang="cs-CZ" sz="1200" b="1" dirty="0" smtClean="0">
                <a:latin typeface="+mn-lt"/>
              </a:rPr>
              <a:t>(postavy, vypravěč, prostředí) </a:t>
            </a:r>
          </a:p>
          <a:p>
            <a:endParaRPr lang="cs-CZ" sz="800" b="1" dirty="0">
              <a:latin typeface="+mn-lt"/>
            </a:endParaRPr>
          </a:p>
          <a:p>
            <a:r>
              <a:rPr lang="cs-CZ" sz="1200" b="1" dirty="0" smtClean="0">
                <a:latin typeface="+mn-lt"/>
              </a:rPr>
              <a:t>Důraz muže být položen na jednu</a:t>
            </a:r>
          </a:p>
          <a:p>
            <a:r>
              <a:rPr lang="cs-CZ" sz="1200" b="1" dirty="0" smtClean="0">
                <a:latin typeface="+mn-lt"/>
              </a:rPr>
              <a:t>Či vícero složek</a:t>
            </a:r>
          </a:p>
        </p:txBody>
      </p:sp>
      <p:sp>
        <p:nvSpPr>
          <p:cNvPr id="49" name="Čárový bublinový popisek 1 48"/>
          <p:cNvSpPr/>
          <p:nvPr/>
        </p:nvSpPr>
        <p:spPr bwMode="auto">
          <a:xfrm>
            <a:off x="4608717" y="3492500"/>
            <a:ext cx="3247045" cy="799369"/>
          </a:xfrm>
          <a:prstGeom prst="borderCallout1">
            <a:avLst>
              <a:gd name="adj1" fmla="val 46742"/>
              <a:gd name="adj2" fmla="val 1040"/>
              <a:gd name="adj3" fmla="val 65426"/>
              <a:gd name="adj4" fmla="val -28581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Příhoda, která se vypráví,</a:t>
            </a:r>
          </a:p>
          <a:p>
            <a:r>
              <a:rPr lang="cs-CZ" sz="1200" b="1" dirty="0" smtClean="0">
                <a:latin typeface="+mn-lt"/>
              </a:rPr>
              <a:t>Dějový půdorys který se vypráví</a:t>
            </a:r>
          </a:p>
          <a:p>
            <a:r>
              <a:rPr lang="cs-CZ" sz="1200" b="1" dirty="0" smtClean="0">
                <a:latin typeface="+mn-lt"/>
              </a:rPr>
              <a:t>Pomocí retrospekce, prospekce…</a:t>
            </a:r>
          </a:p>
        </p:txBody>
      </p:sp>
      <p:cxnSp>
        <p:nvCxnSpPr>
          <p:cNvPr id="8" name="Přímá spojnice 7"/>
          <p:cNvCxnSpPr>
            <a:stCxn id="42" idx="0"/>
            <a:endCxn id="43" idx="4"/>
          </p:cNvCxnSpPr>
          <p:nvPr/>
        </p:nvCxnSpPr>
        <p:spPr bwMode="auto">
          <a:xfrm flipV="1">
            <a:off x="3135298" y="3396153"/>
            <a:ext cx="102211" cy="37698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nice 9"/>
          <p:cNvCxnSpPr>
            <a:stCxn id="42" idx="4"/>
            <a:endCxn id="44" idx="0"/>
          </p:cNvCxnSpPr>
          <p:nvPr/>
        </p:nvCxnSpPr>
        <p:spPr bwMode="auto">
          <a:xfrm>
            <a:off x="3135298" y="4291869"/>
            <a:ext cx="294235" cy="3198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71341" y="280311"/>
            <a:ext cx="7518400" cy="559391"/>
          </a:xfrm>
        </p:spPr>
        <p:txBody>
          <a:bodyPr/>
          <a:lstStyle/>
          <a:p>
            <a:r>
              <a:rPr lang="cs-CZ" altLang="cs-CZ" sz="2000" dirty="0">
                <a:solidFill>
                  <a:srgbClr val="C00000"/>
                </a:solidFill>
              </a:rPr>
              <a:t>Jak vykládat příběh?</a:t>
            </a:r>
            <a:endParaRPr lang="en-GB" altLang="cs-CZ" sz="2000" dirty="0">
              <a:solidFill>
                <a:srgbClr val="C00000"/>
              </a:solidFill>
            </a:endParaRPr>
          </a:p>
        </p:txBody>
      </p:sp>
      <p:sp>
        <p:nvSpPr>
          <p:cNvPr id="26" name="Obdélník 25"/>
          <p:cNvSpPr/>
          <p:nvPr/>
        </p:nvSpPr>
        <p:spPr bwMode="auto">
          <a:xfrm>
            <a:off x="3309847" y="5807760"/>
            <a:ext cx="3697560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Jasnost, koherence textu, stručnost</a:t>
            </a:r>
            <a:endParaRPr lang="cs-CZ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2" name="Obdélník 31"/>
          <p:cNvSpPr/>
          <p:nvPr/>
        </p:nvSpPr>
        <p:spPr bwMode="auto">
          <a:xfrm>
            <a:off x="426662" y="2059599"/>
            <a:ext cx="2135922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2. Příklady beletrie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583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 bwMode="auto">
          <a:xfrm>
            <a:off x="426662" y="1354881"/>
            <a:ext cx="1684222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Úvod do úvodu</a:t>
            </a:r>
            <a:endParaRPr lang="cs-CZ" sz="1600" b="1" dirty="0">
              <a:solidFill>
                <a:srgbClr val="800000"/>
              </a:solidFill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762" y="98816"/>
            <a:ext cx="1146238" cy="1738519"/>
          </a:xfrm>
          <a:prstGeom prst="rect">
            <a:avLst/>
          </a:prstGeom>
        </p:spPr>
      </p:pic>
      <p:sp>
        <p:nvSpPr>
          <p:cNvPr id="13" name="Obdélník 12"/>
          <p:cNvSpPr/>
          <p:nvPr/>
        </p:nvSpPr>
        <p:spPr bwMode="auto">
          <a:xfrm>
            <a:off x="2145216" y="936336"/>
            <a:ext cx="1763641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‚úvod do disertace‘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5" name="Obdélník 24"/>
          <p:cNvSpPr/>
          <p:nvPr/>
        </p:nvSpPr>
        <p:spPr bwMode="auto">
          <a:xfrm>
            <a:off x="2110884" y="1354880"/>
            <a:ext cx="1407573" cy="383179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Dílčí otázka/y</a:t>
            </a:r>
            <a:endParaRPr lang="cs-CZ" sz="16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27" name="Obdélník 26"/>
          <p:cNvSpPr/>
          <p:nvPr/>
        </p:nvSpPr>
        <p:spPr bwMode="auto">
          <a:xfrm>
            <a:off x="3518457" y="1354879"/>
            <a:ext cx="1218135" cy="383179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err="1" smtClean="0">
                <a:solidFill>
                  <a:srgbClr val="FFFF99"/>
                </a:solidFill>
                <a:latin typeface="+mn-lt"/>
              </a:rPr>
              <a:t>dědkologie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29" name="Obdélník 28"/>
          <p:cNvSpPr/>
          <p:nvPr/>
        </p:nvSpPr>
        <p:spPr bwMode="auto">
          <a:xfrm>
            <a:off x="4736593" y="1354878"/>
            <a:ext cx="941832" cy="383179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metoda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31" name="Obdélník 30"/>
          <p:cNvSpPr/>
          <p:nvPr/>
        </p:nvSpPr>
        <p:spPr bwMode="auto">
          <a:xfrm>
            <a:off x="5678425" y="1354877"/>
            <a:ext cx="1218136" cy="383179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prameny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cxnSp>
        <p:nvCxnSpPr>
          <p:cNvPr id="40" name="Přímá spojnice se šipkou 39"/>
          <p:cNvCxnSpPr/>
          <p:nvPr/>
        </p:nvCxnSpPr>
        <p:spPr bwMode="auto">
          <a:xfrm>
            <a:off x="1426464" y="4051396"/>
            <a:ext cx="7223760" cy="1828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80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Obdélník 40"/>
          <p:cNvSpPr/>
          <p:nvPr/>
        </p:nvSpPr>
        <p:spPr bwMode="auto">
          <a:xfrm>
            <a:off x="591426" y="3870188"/>
            <a:ext cx="835038" cy="324632"/>
          </a:xfrm>
          <a:prstGeom prst="rect">
            <a:avLst/>
          </a:prstGeom>
          <a:solidFill>
            <a:srgbClr val="8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text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99"/>
              </a:solidFill>
              <a:effectLst/>
              <a:latin typeface="+mn-lt"/>
            </a:endParaRPr>
          </a:p>
        </p:txBody>
      </p:sp>
      <p:sp>
        <p:nvSpPr>
          <p:cNvPr id="6" name="Šipka doprava 5"/>
          <p:cNvSpPr/>
          <p:nvPr/>
        </p:nvSpPr>
        <p:spPr bwMode="auto">
          <a:xfrm>
            <a:off x="6896560" y="1163388"/>
            <a:ext cx="1928394" cy="768096"/>
          </a:xfrm>
          <a:prstGeom prst="rightArrow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Struktura práce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42" name="Ovál 41"/>
          <p:cNvSpPr/>
          <p:nvPr/>
        </p:nvSpPr>
        <p:spPr bwMode="auto">
          <a:xfrm>
            <a:off x="1643389" y="3546174"/>
            <a:ext cx="1055901" cy="518731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fabule</a:t>
            </a:r>
          </a:p>
        </p:txBody>
      </p:sp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71341" y="280311"/>
            <a:ext cx="7518400" cy="559391"/>
          </a:xfrm>
        </p:spPr>
        <p:txBody>
          <a:bodyPr/>
          <a:lstStyle/>
          <a:p>
            <a:r>
              <a:rPr lang="cs-CZ" altLang="cs-CZ" sz="2000" dirty="0">
                <a:solidFill>
                  <a:srgbClr val="C00000"/>
                </a:solidFill>
              </a:rPr>
              <a:t>Jak vykládat příběh?</a:t>
            </a:r>
            <a:endParaRPr lang="en-GB" altLang="cs-CZ" sz="2000" dirty="0">
              <a:solidFill>
                <a:srgbClr val="C00000"/>
              </a:solidFill>
            </a:endParaRPr>
          </a:p>
        </p:txBody>
      </p:sp>
      <p:sp>
        <p:nvSpPr>
          <p:cNvPr id="32" name="Obdélník 31"/>
          <p:cNvSpPr/>
          <p:nvPr/>
        </p:nvSpPr>
        <p:spPr bwMode="auto">
          <a:xfrm>
            <a:off x="426661" y="2059599"/>
            <a:ext cx="1684223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Vědecká beletrie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Obdélník 27"/>
          <p:cNvSpPr/>
          <p:nvPr/>
        </p:nvSpPr>
        <p:spPr bwMode="auto">
          <a:xfrm>
            <a:off x="591426" y="3230295"/>
            <a:ext cx="478422" cy="572343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3200" b="1" dirty="0" smtClean="0">
                <a:solidFill>
                  <a:srgbClr val="FFFF00"/>
                </a:solidFill>
                <a:latin typeface="+mn-lt"/>
              </a:rPr>
              <a:t>A</a:t>
            </a:r>
            <a:endParaRPr lang="cs-CZ" sz="32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0" name="Obdélník 29"/>
          <p:cNvSpPr/>
          <p:nvPr/>
        </p:nvSpPr>
        <p:spPr bwMode="auto">
          <a:xfrm>
            <a:off x="7950459" y="3297845"/>
            <a:ext cx="478422" cy="572343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3200" b="1" dirty="0">
                <a:solidFill>
                  <a:srgbClr val="FFFF00"/>
                </a:solidFill>
                <a:latin typeface="+mn-lt"/>
              </a:rPr>
              <a:t>B</a:t>
            </a:r>
          </a:p>
        </p:txBody>
      </p:sp>
      <p:sp>
        <p:nvSpPr>
          <p:cNvPr id="33" name="Obdélník 32"/>
          <p:cNvSpPr/>
          <p:nvPr/>
        </p:nvSpPr>
        <p:spPr bwMode="auto">
          <a:xfrm>
            <a:off x="2841455" y="3156254"/>
            <a:ext cx="2374421" cy="337158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Thriller: Co se stane dále?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34" name="Obdélník 33"/>
          <p:cNvSpPr/>
          <p:nvPr/>
        </p:nvSpPr>
        <p:spPr bwMode="auto">
          <a:xfrm>
            <a:off x="2833088" y="3584016"/>
            <a:ext cx="4765576" cy="337158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D</a:t>
            </a: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etektivka: co nám autor dále odhalí o svém námětu? 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35" name="Obdélník 34"/>
          <p:cNvSpPr/>
          <p:nvPr/>
        </p:nvSpPr>
        <p:spPr bwMode="auto">
          <a:xfrm>
            <a:off x="2833087" y="4214386"/>
            <a:ext cx="5022675" cy="586214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err="1" smtClean="0">
                <a:solidFill>
                  <a:srgbClr val="FFFF99"/>
                </a:solidFill>
                <a:latin typeface="+mn-lt"/>
              </a:rPr>
              <a:t>Bildungsroman</a:t>
            </a: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: Co/koho námět na svém putování potká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a jaké stopy to na něm ponechá?  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38" name="Čárový bublinový popisek 1 37"/>
          <p:cNvSpPr/>
          <p:nvPr/>
        </p:nvSpPr>
        <p:spPr bwMode="auto">
          <a:xfrm>
            <a:off x="3333347" y="2277427"/>
            <a:ext cx="3648456" cy="822225"/>
          </a:xfrm>
          <a:prstGeom prst="borderCallout1">
            <a:avLst>
              <a:gd name="adj1" fmla="val 46742"/>
              <a:gd name="adj2" fmla="val 1040"/>
              <a:gd name="adj3" fmla="val 154968"/>
              <a:gd name="adj4" fmla="val -30336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latin typeface="+mn-lt"/>
              </a:rPr>
              <a:t>Dějový půdorys: chronologie dějství</a:t>
            </a:r>
          </a:p>
          <a:p>
            <a:endParaRPr lang="cs-CZ" sz="1200" b="1" dirty="0">
              <a:latin typeface="+mn-lt"/>
            </a:endParaRPr>
          </a:p>
          <a:p>
            <a:r>
              <a:rPr lang="cs-CZ" sz="1200" b="1" i="1" dirty="0" smtClean="0">
                <a:solidFill>
                  <a:srgbClr val="B10107"/>
                </a:solidFill>
                <a:latin typeface="+mn-lt"/>
              </a:rPr>
              <a:t>„nejdříve umřel král a pak umřela královna</a:t>
            </a:r>
            <a:r>
              <a:rPr lang="cs-CZ" sz="1200" b="1" dirty="0" smtClean="0">
                <a:solidFill>
                  <a:srgbClr val="B10107"/>
                </a:solidFill>
                <a:latin typeface="+mn-lt"/>
              </a:rPr>
              <a:t>“</a:t>
            </a:r>
          </a:p>
        </p:txBody>
      </p:sp>
      <p:sp>
        <p:nvSpPr>
          <p:cNvPr id="39" name="Ovál 38"/>
          <p:cNvSpPr/>
          <p:nvPr/>
        </p:nvSpPr>
        <p:spPr bwMode="auto">
          <a:xfrm>
            <a:off x="1806816" y="3988762"/>
            <a:ext cx="729046" cy="518731"/>
          </a:xfrm>
          <a:prstGeom prst="ellipse">
            <a:avLst/>
          </a:prstGeom>
          <a:solidFill>
            <a:srgbClr val="FF00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děj</a:t>
            </a:r>
          </a:p>
        </p:txBody>
      </p:sp>
      <p:sp>
        <p:nvSpPr>
          <p:cNvPr id="47" name="Čárový bublinový popisek 1 46"/>
          <p:cNvSpPr/>
          <p:nvPr/>
        </p:nvSpPr>
        <p:spPr bwMode="auto">
          <a:xfrm>
            <a:off x="3333346" y="4945302"/>
            <a:ext cx="4009285" cy="822225"/>
          </a:xfrm>
          <a:prstGeom prst="borderCallout1">
            <a:avLst>
              <a:gd name="adj1" fmla="val 46742"/>
              <a:gd name="adj2" fmla="val 1040"/>
              <a:gd name="adj3" fmla="val -58556"/>
              <a:gd name="adj4" fmla="val -30587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latin typeface="+mn-lt"/>
              </a:rPr>
              <a:t>Děj: Proč se dodržuje jistá chronologie?</a:t>
            </a:r>
          </a:p>
          <a:p>
            <a:endParaRPr lang="cs-CZ" sz="1200" b="1" dirty="0">
              <a:latin typeface="+mn-lt"/>
            </a:endParaRPr>
          </a:p>
          <a:p>
            <a:r>
              <a:rPr lang="cs-CZ" sz="1200" b="1" i="1" dirty="0" smtClean="0">
                <a:solidFill>
                  <a:srgbClr val="B10107"/>
                </a:solidFill>
                <a:latin typeface="+mn-lt"/>
              </a:rPr>
              <a:t>„nejdříve umřel král a pak královna umřela žalem</a:t>
            </a:r>
            <a:r>
              <a:rPr lang="cs-CZ" sz="1200" b="1" dirty="0" smtClean="0">
                <a:solidFill>
                  <a:srgbClr val="B10107"/>
                </a:solidFill>
                <a:latin typeface="+mn-lt"/>
              </a:rPr>
              <a:t>“</a:t>
            </a:r>
          </a:p>
        </p:txBody>
      </p:sp>
      <p:sp>
        <p:nvSpPr>
          <p:cNvPr id="48" name="Ovál 47"/>
          <p:cNvSpPr/>
          <p:nvPr/>
        </p:nvSpPr>
        <p:spPr bwMode="auto">
          <a:xfrm>
            <a:off x="6314924" y="4457153"/>
            <a:ext cx="2729253" cy="1137463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b="1" dirty="0">
                <a:solidFill>
                  <a:srgbClr val="FFFF00"/>
                </a:solidFill>
                <a:latin typeface="+mn-lt"/>
              </a:rPr>
              <a:t>a</a:t>
            </a: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utor</a:t>
            </a:r>
            <a:r>
              <a:rPr kumimoji="0" lang="cs-CZ" sz="16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 a jeho vztah k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 dílčí otázce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b="1" dirty="0" smtClean="0">
                <a:solidFill>
                  <a:srgbClr val="FFFF00"/>
                </a:solidFill>
                <a:latin typeface="+mn-lt"/>
              </a:rPr>
              <a:t>„</a:t>
            </a:r>
            <a:r>
              <a:rPr lang="cs-CZ" sz="1600" b="1" dirty="0" err="1" smtClean="0">
                <a:solidFill>
                  <a:srgbClr val="FFFF00"/>
                </a:solidFill>
                <a:latin typeface="+mn-lt"/>
              </a:rPr>
              <a:t>research</a:t>
            </a:r>
            <a:r>
              <a:rPr lang="cs-CZ" sz="1600" b="1" dirty="0" smtClean="0">
                <a:solidFill>
                  <a:srgbClr val="FFFF00"/>
                </a:solidFill>
                <a:latin typeface="+mn-lt"/>
              </a:rPr>
              <a:t> story“</a:t>
            </a: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 </a:t>
            </a:r>
          </a:p>
        </p:txBody>
      </p:sp>
      <p:sp>
        <p:nvSpPr>
          <p:cNvPr id="50" name="Ovál 49"/>
          <p:cNvSpPr/>
          <p:nvPr/>
        </p:nvSpPr>
        <p:spPr bwMode="auto">
          <a:xfrm>
            <a:off x="6542969" y="2045352"/>
            <a:ext cx="2111389" cy="865894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Historie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b="1" dirty="0">
                <a:solidFill>
                  <a:srgbClr val="FFFF00"/>
                </a:solidFill>
                <a:latin typeface="+mn-lt"/>
              </a:rPr>
              <a:t>d</a:t>
            </a:r>
            <a:r>
              <a:rPr lang="cs-CZ" sz="1600" b="1" dirty="0" smtClean="0">
                <a:solidFill>
                  <a:srgbClr val="FFFF00"/>
                </a:solidFill>
                <a:latin typeface="+mn-lt"/>
              </a:rPr>
              <a:t>ílčí otázk</a:t>
            </a:r>
            <a:r>
              <a:rPr lang="cs-CZ" sz="1600" b="1" dirty="0">
                <a:solidFill>
                  <a:srgbClr val="FFFF00"/>
                </a:solidFill>
                <a:latin typeface="+mn-lt"/>
              </a:rPr>
              <a:t>y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51" name="Ovál 50"/>
          <p:cNvSpPr/>
          <p:nvPr/>
        </p:nvSpPr>
        <p:spPr bwMode="auto">
          <a:xfrm>
            <a:off x="6852145" y="180067"/>
            <a:ext cx="1337525" cy="431291"/>
          </a:xfrm>
          <a:prstGeom prst="ellipse">
            <a:avLst/>
          </a:prstGeom>
          <a:solidFill>
            <a:srgbClr val="0033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The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 story </a:t>
            </a:r>
            <a:r>
              <a:rPr kumimoji="0" lang="cs-CZ" sz="1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net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52" name="Obdélník 51"/>
          <p:cNvSpPr/>
          <p:nvPr/>
        </p:nvSpPr>
        <p:spPr bwMode="auto">
          <a:xfrm>
            <a:off x="3027036" y="5912229"/>
            <a:ext cx="5782394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Dobře vyprávěný příběh probuzuje chuť</a:t>
            </a:r>
            <a:r>
              <a:rPr lang="cs-CZ" sz="1600" b="1" dirty="0">
                <a:solidFill>
                  <a:srgbClr val="8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si jej přečíst celý! </a:t>
            </a:r>
            <a:endParaRPr lang="cs-CZ" sz="16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481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32" grpId="0" animBg="1"/>
      <p:bldP spid="28" grpId="0" animBg="1"/>
      <p:bldP spid="30" grpId="0" animBg="1"/>
      <p:bldP spid="33" grpId="0" animBg="1"/>
      <p:bldP spid="34" grpId="0" animBg="1"/>
      <p:bldP spid="35" grpId="0" animBg="1"/>
      <p:bldP spid="38" grpId="0" animBg="1"/>
      <p:bldP spid="39" grpId="0" animBg="1"/>
      <p:bldP spid="47" grpId="0" animBg="1"/>
      <p:bldP spid="48" grpId="0" animBg="1"/>
      <p:bldP spid="50" grpId="0" animBg="1"/>
      <p:bldP spid="5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 bwMode="auto">
          <a:xfrm>
            <a:off x="426662" y="1354881"/>
            <a:ext cx="1684222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Úvod do úvodu</a:t>
            </a:r>
            <a:endParaRPr lang="cs-CZ" sz="1600" b="1" dirty="0">
              <a:solidFill>
                <a:srgbClr val="800000"/>
              </a:solidFill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762" y="98816"/>
            <a:ext cx="1146238" cy="1738519"/>
          </a:xfrm>
          <a:prstGeom prst="rect">
            <a:avLst/>
          </a:prstGeom>
        </p:spPr>
      </p:pic>
      <p:sp>
        <p:nvSpPr>
          <p:cNvPr id="13" name="Obdélník 12"/>
          <p:cNvSpPr/>
          <p:nvPr/>
        </p:nvSpPr>
        <p:spPr bwMode="auto">
          <a:xfrm>
            <a:off x="2145216" y="936336"/>
            <a:ext cx="1763641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‚úvod do disertace‘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5" name="Obdélník 24"/>
          <p:cNvSpPr/>
          <p:nvPr/>
        </p:nvSpPr>
        <p:spPr bwMode="auto">
          <a:xfrm>
            <a:off x="2110884" y="1354880"/>
            <a:ext cx="1407573" cy="383179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Dílčí otázka/y</a:t>
            </a:r>
            <a:endParaRPr lang="cs-CZ" sz="16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27" name="Obdélník 26"/>
          <p:cNvSpPr/>
          <p:nvPr/>
        </p:nvSpPr>
        <p:spPr bwMode="auto">
          <a:xfrm>
            <a:off x="3518457" y="1354879"/>
            <a:ext cx="1218135" cy="383179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err="1" smtClean="0">
                <a:solidFill>
                  <a:srgbClr val="FFFF99"/>
                </a:solidFill>
                <a:latin typeface="+mn-lt"/>
              </a:rPr>
              <a:t>dědkologie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29" name="Obdélník 28"/>
          <p:cNvSpPr/>
          <p:nvPr/>
        </p:nvSpPr>
        <p:spPr bwMode="auto">
          <a:xfrm>
            <a:off x="4736593" y="1354878"/>
            <a:ext cx="941832" cy="383179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metoda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31" name="Obdélník 30"/>
          <p:cNvSpPr/>
          <p:nvPr/>
        </p:nvSpPr>
        <p:spPr bwMode="auto">
          <a:xfrm>
            <a:off x="5678425" y="1354877"/>
            <a:ext cx="1218136" cy="383179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prameny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cxnSp>
        <p:nvCxnSpPr>
          <p:cNvPr id="40" name="Přímá spojnice se šipkou 39"/>
          <p:cNvCxnSpPr/>
          <p:nvPr/>
        </p:nvCxnSpPr>
        <p:spPr bwMode="auto">
          <a:xfrm>
            <a:off x="1426464" y="3356452"/>
            <a:ext cx="7223760" cy="1828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80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Obdélník 40"/>
          <p:cNvSpPr/>
          <p:nvPr/>
        </p:nvSpPr>
        <p:spPr bwMode="auto">
          <a:xfrm>
            <a:off x="591426" y="3175244"/>
            <a:ext cx="835038" cy="324632"/>
          </a:xfrm>
          <a:prstGeom prst="rect">
            <a:avLst/>
          </a:prstGeom>
          <a:solidFill>
            <a:srgbClr val="8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text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99"/>
              </a:solidFill>
              <a:effectLst/>
              <a:latin typeface="+mn-lt"/>
            </a:endParaRPr>
          </a:p>
        </p:txBody>
      </p:sp>
      <p:sp>
        <p:nvSpPr>
          <p:cNvPr id="6" name="Šipka doprava 5"/>
          <p:cNvSpPr/>
          <p:nvPr/>
        </p:nvSpPr>
        <p:spPr bwMode="auto">
          <a:xfrm>
            <a:off x="6896560" y="1163388"/>
            <a:ext cx="1928394" cy="768096"/>
          </a:xfrm>
          <a:prstGeom prst="rightArrow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Struktura práce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42" name="Ovál 41"/>
          <p:cNvSpPr/>
          <p:nvPr/>
        </p:nvSpPr>
        <p:spPr bwMode="auto">
          <a:xfrm>
            <a:off x="1643389" y="2851230"/>
            <a:ext cx="1055901" cy="518731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fabule</a:t>
            </a:r>
          </a:p>
        </p:txBody>
      </p:sp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71341" y="280311"/>
            <a:ext cx="7518400" cy="559391"/>
          </a:xfrm>
        </p:spPr>
        <p:txBody>
          <a:bodyPr/>
          <a:lstStyle/>
          <a:p>
            <a:r>
              <a:rPr lang="cs-CZ" altLang="cs-CZ" sz="2000" dirty="0">
                <a:solidFill>
                  <a:srgbClr val="C00000"/>
                </a:solidFill>
              </a:rPr>
              <a:t>Jak vykládat příběh?</a:t>
            </a:r>
            <a:endParaRPr lang="en-GB" altLang="cs-CZ" sz="2000" dirty="0">
              <a:solidFill>
                <a:srgbClr val="C00000"/>
              </a:solidFill>
            </a:endParaRPr>
          </a:p>
        </p:txBody>
      </p:sp>
      <p:sp>
        <p:nvSpPr>
          <p:cNvPr id="32" name="Obdélník 31"/>
          <p:cNvSpPr/>
          <p:nvPr/>
        </p:nvSpPr>
        <p:spPr bwMode="auto">
          <a:xfrm>
            <a:off x="426661" y="2059599"/>
            <a:ext cx="862643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beletrie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Obdélník 27"/>
          <p:cNvSpPr/>
          <p:nvPr/>
        </p:nvSpPr>
        <p:spPr bwMode="auto">
          <a:xfrm>
            <a:off x="591426" y="2535351"/>
            <a:ext cx="478422" cy="572343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3200" b="1" dirty="0" smtClean="0">
                <a:solidFill>
                  <a:srgbClr val="FFFF00"/>
                </a:solidFill>
                <a:latin typeface="+mn-lt"/>
              </a:rPr>
              <a:t>A</a:t>
            </a:r>
            <a:endParaRPr lang="cs-CZ" sz="32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0" name="Obdélník 29"/>
          <p:cNvSpPr/>
          <p:nvPr/>
        </p:nvSpPr>
        <p:spPr bwMode="auto">
          <a:xfrm>
            <a:off x="7950459" y="2602901"/>
            <a:ext cx="478422" cy="572343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3200" b="1" dirty="0">
                <a:solidFill>
                  <a:srgbClr val="FFFF00"/>
                </a:solidFill>
                <a:latin typeface="+mn-lt"/>
              </a:rPr>
              <a:t>B</a:t>
            </a:r>
          </a:p>
        </p:txBody>
      </p:sp>
      <p:sp>
        <p:nvSpPr>
          <p:cNvPr id="39" name="Ovál 38"/>
          <p:cNvSpPr/>
          <p:nvPr/>
        </p:nvSpPr>
        <p:spPr bwMode="auto">
          <a:xfrm>
            <a:off x="1806816" y="3293818"/>
            <a:ext cx="729046" cy="518731"/>
          </a:xfrm>
          <a:prstGeom prst="ellipse">
            <a:avLst/>
          </a:prstGeom>
          <a:solidFill>
            <a:srgbClr val="FF00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děj</a:t>
            </a:r>
          </a:p>
        </p:txBody>
      </p:sp>
      <p:sp>
        <p:nvSpPr>
          <p:cNvPr id="51" name="Ovál 50"/>
          <p:cNvSpPr/>
          <p:nvPr/>
        </p:nvSpPr>
        <p:spPr bwMode="auto">
          <a:xfrm>
            <a:off x="6852145" y="180067"/>
            <a:ext cx="1337525" cy="431291"/>
          </a:xfrm>
          <a:prstGeom prst="ellipse">
            <a:avLst/>
          </a:prstGeom>
          <a:solidFill>
            <a:srgbClr val="0033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>
                <a:solidFill>
                  <a:srgbClr val="FFFF00"/>
                </a:solidFill>
                <a:latin typeface="+mn-lt"/>
              </a:rPr>
              <a:t>s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how and </a:t>
            </a:r>
            <a:r>
              <a:rPr kumimoji="0" lang="cs-CZ" sz="1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tell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36" name="Obdélník 35"/>
          <p:cNvSpPr/>
          <p:nvPr/>
        </p:nvSpPr>
        <p:spPr bwMode="auto">
          <a:xfrm>
            <a:off x="426661" y="3978813"/>
            <a:ext cx="1594163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Vědecká beletrie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7" name="Čárový bublinový popisek 1 36"/>
          <p:cNvSpPr/>
          <p:nvPr/>
        </p:nvSpPr>
        <p:spPr bwMode="auto">
          <a:xfrm>
            <a:off x="2145216" y="1944997"/>
            <a:ext cx="3648456" cy="513097"/>
          </a:xfrm>
          <a:prstGeom prst="borderCallout1">
            <a:avLst>
              <a:gd name="adj1" fmla="val 46742"/>
              <a:gd name="adj2" fmla="val 1040"/>
              <a:gd name="adj3" fmla="val 49560"/>
              <a:gd name="adj4" fmla="val -23819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7030A0"/>
                </a:solidFill>
                <a:latin typeface="+mn-lt"/>
              </a:rPr>
              <a:t>Metaforika</a:t>
            </a:r>
            <a:r>
              <a:rPr lang="cs-CZ" sz="1400" b="1" dirty="0">
                <a:solidFill>
                  <a:srgbClr val="7030A0"/>
                </a:solidFill>
                <a:latin typeface="+mn-lt"/>
              </a:rPr>
              <a:t> </a:t>
            </a:r>
            <a:r>
              <a:rPr lang="cs-CZ" sz="1400" b="1" dirty="0" smtClean="0">
                <a:solidFill>
                  <a:srgbClr val="7030A0"/>
                </a:solidFill>
                <a:latin typeface="+mn-lt"/>
              </a:rPr>
              <a:t>a hra s prázdnými místy</a:t>
            </a:r>
            <a:endParaRPr lang="cs-CZ" sz="1400" b="1" dirty="0">
              <a:solidFill>
                <a:srgbClr val="7030A0"/>
              </a:solidFill>
              <a:latin typeface="+mn-lt"/>
            </a:endParaRPr>
          </a:p>
          <a:p>
            <a:r>
              <a:rPr lang="cs-CZ" sz="1200" b="1" dirty="0" smtClean="0">
                <a:latin typeface="+mn-lt"/>
              </a:rPr>
              <a:t>Opuštěné dítě ve tmavém lese</a:t>
            </a:r>
          </a:p>
          <a:p>
            <a:r>
              <a:rPr lang="cs-CZ" sz="1200" b="1" dirty="0" smtClean="0">
                <a:latin typeface="+mn-lt"/>
              </a:rPr>
              <a:t> </a:t>
            </a:r>
            <a:endParaRPr lang="cs-CZ" sz="1200" b="1" dirty="0" smtClean="0">
              <a:solidFill>
                <a:srgbClr val="B10107"/>
              </a:solidFill>
              <a:latin typeface="+mn-lt"/>
            </a:endParaRPr>
          </a:p>
        </p:txBody>
      </p:sp>
      <p:sp>
        <p:nvSpPr>
          <p:cNvPr id="43" name="Čárový bublinový popisek 1 42"/>
          <p:cNvSpPr/>
          <p:nvPr/>
        </p:nvSpPr>
        <p:spPr bwMode="auto">
          <a:xfrm>
            <a:off x="2699288" y="3551169"/>
            <a:ext cx="5156474" cy="513097"/>
          </a:xfrm>
          <a:prstGeom prst="borderCallout1">
            <a:avLst>
              <a:gd name="adj1" fmla="val 46742"/>
              <a:gd name="adj2" fmla="val 1040"/>
              <a:gd name="adj3" fmla="val 92331"/>
              <a:gd name="adj4" fmla="val -13633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7030A0"/>
                </a:solidFill>
                <a:latin typeface="+mn-lt"/>
              </a:rPr>
              <a:t>Pokus, propojit abstraktní představy s reálným světem </a:t>
            </a:r>
            <a:endParaRPr lang="cs-CZ" sz="1400" b="1" dirty="0">
              <a:solidFill>
                <a:srgbClr val="7030A0"/>
              </a:solidFill>
              <a:latin typeface="+mn-lt"/>
            </a:endParaRPr>
          </a:p>
          <a:p>
            <a:r>
              <a:rPr lang="cs-CZ" sz="1200" b="1" dirty="0" smtClean="0">
                <a:latin typeface="+mn-lt"/>
              </a:rPr>
              <a:t>Příklady, příklady a příklady…</a:t>
            </a:r>
          </a:p>
          <a:p>
            <a:r>
              <a:rPr lang="cs-CZ" sz="1200" b="1" dirty="0" smtClean="0">
                <a:latin typeface="+mn-lt"/>
              </a:rPr>
              <a:t> </a:t>
            </a:r>
            <a:endParaRPr lang="cs-CZ" sz="1200" b="1" dirty="0" smtClean="0">
              <a:solidFill>
                <a:srgbClr val="B10107"/>
              </a:solidFill>
              <a:latin typeface="+mn-lt"/>
            </a:endParaRPr>
          </a:p>
        </p:txBody>
      </p:sp>
      <p:sp>
        <p:nvSpPr>
          <p:cNvPr id="44" name="Ovál 43"/>
          <p:cNvSpPr/>
          <p:nvPr/>
        </p:nvSpPr>
        <p:spPr bwMode="auto">
          <a:xfrm>
            <a:off x="4224769" y="2362401"/>
            <a:ext cx="1682255" cy="488829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S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how, </a:t>
            </a:r>
            <a:r>
              <a:rPr kumimoji="0" lang="cs-CZ" sz="1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don‘t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 </a:t>
            </a:r>
            <a:r>
              <a:rPr kumimoji="0" lang="cs-CZ" sz="1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tell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45" name="Ovál 44"/>
          <p:cNvSpPr/>
          <p:nvPr/>
        </p:nvSpPr>
        <p:spPr bwMode="auto">
          <a:xfrm>
            <a:off x="6507415" y="3893575"/>
            <a:ext cx="1682255" cy="488829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S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how and </a:t>
            </a:r>
            <a:r>
              <a:rPr kumimoji="0" lang="cs-CZ" sz="1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tell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46" name="Obdélník 45"/>
          <p:cNvSpPr/>
          <p:nvPr/>
        </p:nvSpPr>
        <p:spPr bwMode="auto">
          <a:xfrm>
            <a:off x="2637955" y="4137989"/>
            <a:ext cx="3040470" cy="569856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1. Případové studie </a:t>
            </a:r>
          </a:p>
          <a:p>
            <a:r>
              <a:rPr lang="cs-CZ" sz="1400" b="1" dirty="0" smtClean="0">
                <a:solidFill>
                  <a:srgbClr val="7030A0"/>
                </a:solidFill>
                <a:latin typeface="+mj-lt"/>
              </a:rPr>
              <a:t>- Reálný jev</a:t>
            </a:r>
          </a:p>
        </p:txBody>
      </p:sp>
      <p:sp>
        <p:nvSpPr>
          <p:cNvPr id="49" name="Ovál 48"/>
          <p:cNvSpPr/>
          <p:nvPr/>
        </p:nvSpPr>
        <p:spPr bwMode="auto">
          <a:xfrm>
            <a:off x="1268773" y="4219016"/>
            <a:ext cx="1164743" cy="488829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možnosti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53" name="Obdélník 52"/>
          <p:cNvSpPr/>
          <p:nvPr/>
        </p:nvSpPr>
        <p:spPr bwMode="auto">
          <a:xfrm>
            <a:off x="2637954" y="4761964"/>
            <a:ext cx="3040471" cy="587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2. Scénář</a:t>
            </a:r>
          </a:p>
          <a:p>
            <a:r>
              <a:rPr lang="cs-CZ" sz="1400" b="1" dirty="0" smtClean="0">
                <a:solidFill>
                  <a:srgbClr val="7030A0"/>
                </a:solidFill>
                <a:latin typeface="+mj-lt"/>
              </a:rPr>
              <a:t>- Imaginární rekonstrukce</a:t>
            </a:r>
            <a:endParaRPr lang="cs-CZ" sz="14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54" name="Obdélník 53"/>
          <p:cNvSpPr/>
          <p:nvPr/>
        </p:nvSpPr>
        <p:spPr bwMode="auto">
          <a:xfrm>
            <a:off x="2637954" y="5403358"/>
            <a:ext cx="3040471" cy="587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rgbClr val="800000"/>
                </a:solidFill>
                <a:latin typeface="+mj-lt"/>
              </a:rPr>
              <a:t>3</a:t>
            </a:r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. Metafory</a:t>
            </a:r>
          </a:p>
          <a:p>
            <a:r>
              <a:rPr lang="cs-CZ" sz="1400" b="1" dirty="0" smtClean="0">
                <a:solidFill>
                  <a:srgbClr val="7030A0"/>
                </a:solidFill>
                <a:latin typeface="+mj-lt"/>
              </a:rPr>
              <a:t>- Konkretizace abstraktních idejí </a:t>
            </a:r>
            <a:endParaRPr lang="cs-CZ" sz="14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55" name="Obdélník 54"/>
          <p:cNvSpPr/>
          <p:nvPr/>
        </p:nvSpPr>
        <p:spPr bwMode="auto">
          <a:xfrm>
            <a:off x="2637954" y="6044752"/>
            <a:ext cx="3040471" cy="587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4. Analogie</a:t>
            </a:r>
          </a:p>
          <a:p>
            <a:r>
              <a:rPr lang="cs-CZ" sz="1400" b="1" dirty="0" smtClean="0">
                <a:solidFill>
                  <a:srgbClr val="7030A0"/>
                </a:solidFill>
                <a:latin typeface="+mj-lt"/>
              </a:rPr>
              <a:t>- A </a:t>
            </a:r>
            <a:r>
              <a:rPr lang="cs-CZ" sz="1400" b="1" dirty="0" err="1" smtClean="0">
                <a:solidFill>
                  <a:srgbClr val="7030A0"/>
                </a:solidFill>
                <a:latin typeface="+mj-lt"/>
              </a:rPr>
              <a:t>a</a:t>
            </a:r>
            <a:r>
              <a:rPr lang="cs-CZ" sz="1400" b="1" dirty="0" smtClean="0">
                <a:solidFill>
                  <a:srgbClr val="7030A0"/>
                </a:solidFill>
                <a:latin typeface="+mj-lt"/>
              </a:rPr>
              <a:t> B se k sobě mají jako C a D</a:t>
            </a:r>
            <a:endParaRPr lang="cs-CZ" sz="1400" b="1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1302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6" grpId="0" animBg="1"/>
      <p:bldP spid="37" grpId="0" animBg="1"/>
      <p:bldP spid="43" grpId="0" animBg="1"/>
      <p:bldP spid="44" grpId="0" animBg="1"/>
      <p:bldP spid="45" grpId="0" animBg="1"/>
      <p:bldP spid="46" grpId="0" animBg="1"/>
      <p:bldP spid="49" grpId="0" animBg="1"/>
      <p:bldP spid="53" grpId="0" animBg="1"/>
      <p:bldP spid="54" grpId="0" animBg="1"/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762" y="98816"/>
            <a:ext cx="1146238" cy="1738519"/>
          </a:xfrm>
          <a:prstGeom prst="rect">
            <a:avLst/>
          </a:prstGeom>
        </p:spPr>
      </p:pic>
      <p:sp>
        <p:nvSpPr>
          <p:cNvPr id="26" name="Obdélník 25"/>
          <p:cNvSpPr/>
          <p:nvPr/>
        </p:nvSpPr>
        <p:spPr bwMode="auto">
          <a:xfrm>
            <a:off x="307790" y="1730241"/>
            <a:ext cx="2279962" cy="1214127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Vytvořit si seznam</a:t>
            </a:r>
          </a:p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Všech postav ve vaši</a:t>
            </a:r>
          </a:p>
          <a:p>
            <a:r>
              <a:rPr lang="cs-CZ" sz="1600" b="1" dirty="0">
                <a:solidFill>
                  <a:srgbClr val="800000"/>
                </a:solidFill>
                <a:latin typeface="+mj-lt"/>
              </a:rPr>
              <a:t>b</a:t>
            </a:r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adatelské fabuli</a:t>
            </a:r>
          </a:p>
          <a:p>
            <a:r>
              <a:rPr lang="cs-CZ" sz="1200" b="1" dirty="0" smtClean="0">
                <a:solidFill>
                  <a:srgbClr val="800000"/>
                </a:solidFill>
                <a:latin typeface="+mj-lt"/>
              </a:rPr>
              <a:t>(včetně abstraktních</a:t>
            </a:r>
          </a:p>
          <a:p>
            <a:r>
              <a:rPr lang="cs-CZ" sz="1200" b="1" dirty="0" smtClean="0">
                <a:solidFill>
                  <a:srgbClr val="800000"/>
                </a:solidFill>
                <a:latin typeface="+mj-lt"/>
              </a:rPr>
              <a:t>Idejí)</a:t>
            </a:r>
            <a:endParaRPr lang="cs-CZ" sz="12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28" name="Obdélník 27"/>
          <p:cNvSpPr/>
          <p:nvPr/>
        </p:nvSpPr>
        <p:spPr bwMode="auto">
          <a:xfrm>
            <a:off x="307790" y="3020390"/>
            <a:ext cx="2279962" cy="423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Hra s perspektivou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34" name="Obdélník 33"/>
          <p:cNvSpPr/>
          <p:nvPr/>
        </p:nvSpPr>
        <p:spPr bwMode="auto">
          <a:xfrm>
            <a:off x="2682210" y="1730241"/>
            <a:ext cx="5053613" cy="1130996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Fyzický/charakterní popis každé postavy, 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její slabosti a její silné stránky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překážky co potká 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proměny které prodělá..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37" name="Obdélník 36"/>
          <p:cNvSpPr/>
          <p:nvPr/>
        </p:nvSpPr>
        <p:spPr bwMode="auto">
          <a:xfrm>
            <a:off x="2667545" y="3020390"/>
            <a:ext cx="5053613" cy="570754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Vyzkoušejte si různé přístupy k tématu (z hlediska 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  rivalizujícího badatele, nelidské bytosti atd.)</a:t>
            </a:r>
          </a:p>
          <a:p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38" name="Obdélník 37"/>
          <p:cNvSpPr/>
          <p:nvPr/>
        </p:nvSpPr>
        <p:spPr bwMode="auto">
          <a:xfrm>
            <a:off x="2231894" y="789270"/>
            <a:ext cx="1806806" cy="383179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00"/>
                </a:solidFill>
                <a:latin typeface="+mn-lt"/>
              </a:rPr>
              <a:t>Vykládat příběh!</a:t>
            </a:r>
            <a:endParaRPr lang="cs-CZ" sz="1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7" name="Obdélník 46"/>
          <p:cNvSpPr/>
          <p:nvPr/>
        </p:nvSpPr>
        <p:spPr bwMode="auto">
          <a:xfrm>
            <a:off x="2667545" y="3708193"/>
            <a:ext cx="5053611" cy="670588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- Hrajte si s fabuli: náčrt několik vypravěčských cest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  od A k B, hra se začátkem, střední částí a koncem…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51" name="Ovál 50"/>
          <p:cNvSpPr/>
          <p:nvPr/>
        </p:nvSpPr>
        <p:spPr bwMode="auto">
          <a:xfrm>
            <a:off x="642415" y="1078947"/>
            <a:ext cx="1610712" cy="57444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Co se dá zkusit</a:t>
            </a:r>
          </a:p>
        </p:txBody>
      </p:sp>
      <p:sp>
        <p:nvSpPr>
          <p:cNvPr id="52" name="Obdélník 51"/>
          <p:cNvSpPr/>
          <p:nvPr/>
        </p:nvSpPr>
        <p:spPr bwMode="auto">
          <a:xfrm>
            <a:off x="307790" y="3708193"/>
            <a:ext cx="2279962" cy="700006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Hra z vypravěčskou</a:t>
            </a:r>
          </a:p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strukturou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3" name="Obdélník 52"/>
          <p:cNvSpPr/>
          <p:nvPr/>
        </p:nvSpPr>
        <p:spPr bwMode="auto">
          <a:xfrm>
            <a:off x="2694147" y="4505128"/>
            <a:ext cx="5041676" cy="1318645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Zredukujte celé dějství na jednu větu, pokuste se jí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  skloubit s vaši badatelskou fabuli (</a:t>
            </a:r>
            <a:r>
              <a:rPr lang="cs-CZ" sz="1400" b="1" dirty="0" err="1" smtClean="0">
                <a:solidFill>
                  <a:srgbClr val="FFFF99"/>
                </a:solidFill>
                <a:latin typeface="+mn-lt"/>
              </a:rPr>
              <a:t>research</a:t>
            </a: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 story)</a:t>
            </a:r>
          </a:p>
          <a:p>
            <a:endParaRPr lang="cs-CZ" sz="1400" b="1" dirty="0">
              <a:solidFill>
                <a:srgbClr val="FFFF99"/>
              </a:solidFill>
              <a:latin typeface="+mn-lt"/>
            </a:endParaRP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Rocky, šípkovou Růženku, Indiana Jonese </a:t>
            </a:r>
            <a:r>
              <a:rPr lang="cs-CZ" sz="1400" b="1" dirty="0" err="1" smtClean="0">
                <a:solidFill>
                  <a:srgbClr val="FFFF99"/>
                </a:solidFill>
                <a:latin typeface="+mn-lt"/>
              </a:rPr>
              <a:t>atd</a:t>
            </a: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…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54" name="Obdélník 53"/>
          <p:cNvSpPr/>
          <p:nvPr/>
        </p:nvSpPr>
        <p:spPr bwMode="auto">
          <a:xfrm>
            <a:off x="307790" y="4505128"/>
            <a:ext cx="2279962" cy="1154053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Vezměte si příklad z</a:t>
            </a:r>
          </a:p>
          <a:p>
            <a:r>
              <a:rPr lang="cs-CZ" sz="1600" b="1" dirty="0">
                <a:solidFill>
                  <a:srgbClr val="800000"/>
                </a:solidFill>
                <a:latin typeface="+mj-lt"/>
              </a:rPr>
              <a:t>v</a:t>
            </a:r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ypravěčské </a:t>
            </a:r>
          </a:p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struktury filmu/knížky</a:t>
            </a:r>
          </a:p>
          <a:p>
            <a:r>
              <a:rPr lang="cs-CZ" sz="1600" b="1" dirty="0">
                <a:solidFill>
                  <a:srgbClr val="800000"/>
                </a:solidFill>
                <a:latin typeface="+mj-lt"/>
              </a:rPr>
              <a:t>k</a:t>
            </a:r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terou znáte 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2171341" y="280311"/>
            <a:ext cx="7518400" cy="559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87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sz="2000" kern="0" smtClean="0">
                <a:solidFill>
                  <a:srgbClr val="C00000"/>
                </a:solidFill>
              </a:rPr>
              <a:t>Jak vykládat příběh?</a:t>
            </a:r>
            <a:endParaRPr lang="en-GB" altLang="cs-CZ" sz="2000" kern="0" dirty="0">
              <a:solidFill>
                <a:srgbClr val="C00000"/>
              </a:solidFill>
            </a:endParaRPr>
          </a:p>
        </p:txBody>
      </p:sp>
      <p:sp>
        <p:nvSpPr>
          <p:cNvPr id="19" name="Ovál 18"/>
          <p:cNvSpPr/>
          <p:nvPr/>
        </p:nvSpPr>
        <p:spPr bwMode="auto">
          <a:xfrm>
            <a:off x="6852145" y="180067"/>
            <a:ext cx="1337525" cy="431291"/>
          </a:xfrm>
          <a:prstGeom prst="ellipse">
            <a:avLst/>
          </a:prstGeom>
          <a:solidFill>
            <a:srgbClr val="0033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The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 story </a:t>
            </a:r>
            <a:r>
              <a:rPr kumimoji="0" lang="cs-CZ" sz="1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net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382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0</TotalTime>
  <Words>1229</Words>
  <Application>Microsoft Office PowerPoint</Application>
  <PresentationFormat>Předvádění na obrazovce (4:3)</PresentationFormat>
  <Paragraphs>232</Paragraphs>
  <Slides>13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Metodika  IX.    Vědecké psaní - pro pokročilé  VIII. Jak vykládat příběh?</vt:lpstr>
      <vt:lpstr>Úkoly 23.11.</vt:lpstr>
      <vt:lpstr>Úkoly 23.11.</vt:lpstr>
      <vt:lpstr>Jak na nás působí texty?</vt:lpstr>
      <vt:lpstr>Úkoly 23.11.</vt:lpstr>
      <vt:lpstr>Jak vykládat příběh?</vt:lpstr>
      <vt:lpstr>Jak vykládat příběh?</vt:lpstr>
      <vt:lpstr>Jak vykládat příběh?</vt:lpstr>
      <vt:lpstr>Prezentace aplikace PowerPoint</vt:lpstr>
      <vt:lpstr>Prezentace aplikace PowerPoint</vt:lpstr>
      <vt:lpstr>Úkol (20min) dědkologie… aneb: jsme jenom trpajzlíci na ramenou velikánů</vt:lpstr>
      <vt:lpstr>Jak vyprávět poutavě dědkologií?</vt:lpstr>
      <vt:lpstr>Úkoly 30.11.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PK</dc:creator>
  <cp:lastModifiedBy>Klára Hübnerová</cp:lastModifiedBy>
  <cp:revision>298</cp:revision>
  <cp:lastPrinted>2019-09-24T07:27:02Z</cp:lastPrinted>
  <dcterms:created xsi:type="dcterms:W3CDTF">2015-11-23T07:04:47Z</dcterms:created>
  <dcterms:modified xsi:type="dcterms:W3CDTF">2021-11-23T11:09:05Z</dcterms:modified>
</cp:coreProperties>
</file>