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0" r:id="rId3"/>
    <p:sldId id="307" r:id="rId4"/>
    <p:sldId id="311" r:id="rId5"/>
    <p:sldId id="312" r:id="rId6"/>
    <p:sldId id="303" r:id="rId7"/>
    <p:sldId id="313" r:id="rId8"/>
    <p:sldId id="314" r:id="rId9"/>
    <p:sldId id="315" r:id="rId10"/>
    <p:sldId id="309" r:id="rId11"/>
    <p:sldId id="317" r:id="rId12"/>
    <p:sldId id="316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66"/>
    <a:srgbClr val="FFFFCC"/>
    <a:srgbClr val="FF6600"/>
    <a:srgbClr val="800000"/>
    <a:srgbClr val="FF3300"/>
    <a:srgbClr val="FFCC66"/>
    <a:srgbClr val="FF9966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1502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283" y="1509573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3600" dirty="0" smtClean="0">
                <a:solidFill>
                  <a:srgbClr val="C00000"/>
                </a:solidFill>
              </a:rPr>
              <a:t>IX.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/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</a:t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</a:rPr>
              <a:t>III. </a:t>
            </a: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Začínáme…</a:t>
            </a: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18" y="393001"/>
            <a:ext cx="5829300" cy="57245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639" y="1507154"/>
            <a:ext cx="7518400" cy="2763095"/>
          </a:xfrm>
        </p:spPr>
        <p:txBody>
          <a:bodyPr/>
          <a:lstStyle/>
          <a:p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636048" y="2709577"/>
            <a:ext cx="6953472" cy="2974943"/>
          </a:xfrm>
          <a:prstGeom prst="rect">
            <a:avLst/>
          </a:prstGeom>
          <a:solidFill>
            <a:srgbClr val="FFFF66"/>
          </a:solidFill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32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Kroužek pro</a:t>
            </a:r>
          </a:p>
          <a:p>
            <a:r>
              <a:rPr lang="cs-CZ" altLang="cs-CZ" sz="3200" b="1" kern="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Agrafiky</a:t>
            </a:r>
            <a:endParaRPr lang="cs-CZ" altLang="cs-CZ" sz="3200" b="1" kern="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altLang="cs-CZ" sz="32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cs-CZ" altLang="cs-CZ" sz="3200" b="1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pátek</a:t>
            </a: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knihovna PVH, </a:t>
            </a:r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9:00-12:00</a:t>
            </a:r>
          </a:p>
          <a:p>
            <a:endParaRPr lang="cs-CZ" sz="1800" b="1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Pravidelné setkání ke koncertovanému psaní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…bez internetu, bez telefonu, bez jídla </a:t>
            </a:r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213360"/>
            <a:ext cx="4876800" cy="3657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Ovál 6"/>
          <p:cNvSpPr/>
          <p:nvPr/>
        </p:nvSpPr>
        <p:spPr bwMode="auto">
          <a:xfrm>
            <a:off x="975692" y="1553072"/>
            <a:ext cx="3552112" cy="101639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Začínáme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15.10.!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5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2769451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19./26.10.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95770" y="3384158"/>
            <a:ext cx="8314112" cy="7204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Dr. Alexandra </a:t>
            </a:r>
            <a:r>
              <a:rPr lang="cs-CZ" sz="1800" b="1" dirty="0" err="1" smtClean="0">
                <a:latin typeface="+mn-lt"/>
              </a:rPr>
              <a:t>Kaar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(</a:t>
            </a:r>
            <a:r>
              <a:rPr lang="cs-CZ" sz="1800" b="1" dirty="0" smtClean="0">
                <a:latin typeface="+mn-lt"/>
              </a:rPr>
              <a:t>IMAFO, </a:t>
            </a:r>
            <a:r>
              <a:rPr lang="cs-CZ" sz="1800" b="1" dirty="0" smtClean="0">
                <a:latin typeface="+mn-lt"/>
              </a:rPr>
              <a:t>Rakouská akademie věd, </a:t>
            </a:r>
            <a:r>
              <a:rPr lang="cs-CZ" sz="1800" b="1" dirty="0" smtClean="0">
                <a:latin typeface="+mn-lt"/>
              </a:rPr>
              <a:t>Vídeň)</a:t>
            </a:r>
            <a:endParaRPr lang="cs-CZ" sz="1800" b="1" dirty="0" smtClean="0">
              <a:latin typeface="+mn-lt"/>
            </a:endParaRPr>
          </a:p>
          <a:p>
            <a:r>
              <a:rPr lang="cs-CZ" sz="1800" b="1" dirty="0" smtClean="0">
                <a:latin typeface="+mn-lt"/>
              </a:rPr>
              <a:t>     Osobní zkušenosti se psaním vědecké knížky (disertace)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606670" y="4159955"/>
            <a:ext cx="8303212" cy="172245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‚</a:t>
            </a:r>
            <a:r>
              <a:rPr lang="cs-CZ" altLang="cs-CZ" sz="1800" b="1" kern="0" dirty="0" smtClean="0">
                <a:solidFill>
                  <a:srgbClr val="FF0000"/>
                </a:solidFill>
                <a:latin typeface="+mn-lt"/>
              </a:rPr>
              <a:t>30 Min psaní denně‘</a:t>
            </a:r>
            <a:r>
              <a:rPr lang="cs-CZ" altLang="cs-CZ" sz="1800" b="1" kern="0" dirty="0" smtClean="0">
                <a:latin typeface="+mn-lt"/>
              </a:rPr>
              <a:t>: přípravy k pravidelnému vědeckému psaní</a:t>
            </a:r>
          </a:p>
          <a:p>
            <a:r>
              <a:rPr lang="cs-CZ" sz="1800" b="1" dirty="0" smtClean="0">
                <a:latin typeface="+mn-lt"/>
              </a:rPr>
              <a:t>- zjistěte, jaký jste typ (slavík/sova), jak vypadají vaše týdenní náplň, </a:t>
            </a:r>
          </a:p>
          <a:p>
            <a:r>
              <a:rPr lang="cs-CZ" sz="1800" b="1" dirty="0" smtClean="0">
                <a:latin typeface="+mn-lt"/>
              </a:rPr>
              <a:t>  udělejte si rozvrh (Excel atd., kdy mohu psát, kdyto nejde)</a:t>
            </a:r>
          </a:p>
          <a:p>
            <a:r>
              <a:rPr lang="cs-CZ" sz="1800" b="1" dirty="0" smtClean="0">
                <a:latin typeface="+mn-lt"/>
              </a:rPr>
              <a:t>- Pokuste se rozvrh dodržovat </a:t>
            </a:r>
          </a:p>
          <a:p>
            <a:r>
              <a:rPr lang="cs-CZ" sz="1800" b="1" dirty="0" smtClean="0">
                <a:latin typeface="+mn-lt"/>
              </a:rPr>
              <a:t>- Dokumentujte vývoj ve vašem vědeckém deníčku </a:t>
            </a:r>
          </a:p>
          <a:p>
            <a:r>
              <a:rPr lang="cs-CZ" sz="1800" b="1" dirty="0" smtClean="0">
                <a:latin typeface="+mn-lt"/>
              </a:rPr>
              <a:t> (26.10. krátká prezentace vašich zkušeností, prezentace rozvrhu)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617570" y="5937721"/>
            <a:ext cx="8292312" cy="640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četba,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your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 in 15 Min a </a:t>
            </a:r>
            <a:r>
              <a:rPr lang="cs-CZ" sz="1800" b="1" dirty="0" err="1" smtClean="0">
                <a:latin typeface="+mn-lt"/>
              </a:rPr>
              <a:t>day</a:t>
            </a:r>
            <a:r>
              <a:rPr lang="cs-CZ" sz="1800" b="1" dirty="0" smtClean="0">
                <a:latin typeface="+mn-lt"/>
              </a:rPr>
              <a:t>,</a:t>
            </a:r>
          </a:p>
          <a:p>
            <a:r>
              <a:rPr lang="cs-CZ" sz="1800" b="1" dirty="0" smtClean="0">
                <a:latin typeface="+mn-lt"/>
              </a:rPr>
              <a:t>Str. 3-18, 32-48.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40" y="81208"/>
            <a:ext cx="3608482" cy="324763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00" y="309762"/>
            <a:ext cx="1639824" cy="20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639" y="1507154"/>
            <a:ext cx="7518400" cy="2763095"/>
          </a:xfrm>
        </p:spPr>
        <p:txBody>
          <a:bodyPr/>
          <a:lstStyle/>
          <a:p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636048" y="2709577"/>
            <a:ext cx="6953472" cy="2974943"/>
          </a:xfrm>
          <a:prstGeom prst="rect">
            <a:avLst/>
          </a:prstGeom>
          <a:solidFill>
            <a:srgbClr val="FFFF66"/>
          </a:solidFill>
          <a:ln w="28575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32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Kroužek pro</a:t>
            </a:r>
          </a:p>
          <a:p>
            <a:r>
              <a:rPr lang="cs-CZ" altLang="cs-CZ" sz="3200" b="1" kern="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Agrafiky</a:t>
            </a:r>
            <a:endParaRPr lang="cs-CZ" altLang="cs-CZ" sz="3200" b="1" kern="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altLang="cs-CZ" sz="32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cs-CZ" altLang="cs-CZ" sz="3200" b="1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pátek</a:t>
            </a: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knihovna PVH, </a:t>
            </a:r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9:00-12:00</a:t>
            </a:r>
          </a:p>
          <a:p>
            <a:endParaRPr lang="cs-CZ" sz="1800" b="1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Pravidelné setkání ke koncertovanému psaní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…bez internetu, bez telefonu, bez jídla </a:t>
            </a:r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213360"/>
            <a:ext cx="4876800" cy="3657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Ovál 6"/>
          <p:cNvSpPr/>
          <p:nvPr/>
        </p:nvSpPr>
        <p:spPr bwMode="auto">
          <a:xfrm>
            <a:off x="975692" y="1553072"/>
            <a:ext cx="3552112" cy="101639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Začínáme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15.10.!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3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770" y="3013528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12.10.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624715"/>
            <a:ext cx="8314112" cy="1214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Představte styl vlastní vědecké práce (prezentace, </a:t>
            </a:r>
            <a:r>
              <a:rPr lang="cs-CZ" sz="1800" b="1" dirty="0" err="1" smtClean="0">
                <a:latin typeface="+mn-lt"/>
              </a:rPr>
              <a:t>max</a:t>
            </a:r>
            <a:r>
              <a:rPr lang="cs-CZ" sz="1800" b="1" dirty="0" smtClean="0">
                <a:latin typeface="+mn-lt"/>
              </a:rPr>
              <a:t> 5. min.)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- Postup: Jak začínáte, jak pokračujete, co děláte na konec? </a:t>
            </a:r>
          </a:p>
          <a:p>
            <a:r>
              <a:rPr lang="cs-CZ" sz="1800" b="1" dirty="0" smtClean="0">
                <a:latin typeface="+mn-lt"/>
              </a:rPr>
              <a:t>   - pomůcky při organizaci práce?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- kdy začínáte psát?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95770" y="4890562"/>
            <a:ext cx="8303212" cy="42152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altLang="cs-CZ" sz="1800" b="1" kern="0" dirty="0">
                <a:latin typeface="+mn-lt"/>
              </a:rPr>
              <a:t>30 </a:t>
            </a:r>
            <a:r>
              <a:rPr lang="cs-CZ" altLang="cs-CZ" sz="1800" b="1" kern="0" dirty="0" smtClean="0">
                <a:latin typeface="+mn-lt"/>
              </a:rPr>
              <a:t>Min psaní denně – založte vědecký deník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84870" y="5369649"/>
            <a:ext cx="8292312" cy="640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četba, Kap.: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care and </a:t>
            </a:r>
            <a:r>
              <a:rPr lang="cs-CZ" sz="1800" b="1" dirty="0" err="1" smtClean="0">
                <a:latin typeface="+mn-lt"/>
              </a:rPr>
              <a:t>feeding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of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schedules</a:t>
            </a:r>
            <a:r>
              <a:rPr lang="cs-CZ" sz="1800" b="1" dirty="0" smtClean="0">
                <a:latin typeface="+mn-lt"/>
              </a:rPr>
              <a:t> (Paul J. Silva)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15478"/>
            <a:ext cx="3374482" cy="33744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Obdélník 7"/>
          <p:cNvSpPr/>
          <p:nvPr/>
        </p:nvSpPr>
        <p:spPr bwMode="auto">
          <a:xfrm>
            <a:off x="573970" y="6049444"/>
            <a:ext cx="8303212" cy="42152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4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altLang="cs-CZ" sz="1800" b="1" kern="0" dirty="0" smtClean="0">
                <a:latin typeface="+mn-lt"/>
              </a:rPr>
              <a:t>Schematická evaluace vlastního psaní</a:t>
            </a:r>
            <a:endParaRPr lang="cs-CZ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3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 bwMode="auto">
          <a:xfrm>
            <a:off x="2666057" y="359553"/>
            <a:ext cx="4047080" cy="9206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Nejdůležitější poznatky II.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408673" y="1157697"/>
            <a:ext cx="1944847" cy="4357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Helen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Sword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: </a:t>
            </a:r>
            <a:endParaRPr lang="cs-CZ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240681"/>
            <a:ext cx="1494766" cy="224687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183" y="2356126"/>
            <a:ext cx="4549534" cy="402370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Ovál 20"/>
          <p:cNvSpPr/>
          <p:nvPr/>
        </p:nvSpPr>
        <p:spPr bwMode="auto">
          <a:xfrm>
            <a:off x="293603" y="1529459"/>
            <a:ext cx="5540269" cy="676656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Jak vnímáme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vlastní psaní?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85216" y="2459685"/>
            <a:ext cx="3063240" cy="6224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B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: píšu pravidelně, každý 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den?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4" name="Obdélník 23"/>
          <p:cNvSpPr/>
          <p:nvPr/>
        </p:nvSpPr>
        <p:spPr bwMode="auto">
          <a:xfrm>
            <a:off x="585216" y="3911757"/>
            <a:ext cx="3063240" cy="726698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S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: Mluvím pravidelně o své 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práci s kamarády, kolegy?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585216" y="4720736"/>
            <a:ext cx="3063240" cy="97627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E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: Jaké pocity ve mně </a:t>
            </a:r>
          </a:p>
          <a:p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Vyvolává mé </a:t>
            </a:r>
          </a:p>
          <a:p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akademické psaní?</a:t>
            </a:r>
            <a:endParaRPr lang="cs-CZ" sz="2200" b="1" dirty="0">
              <a:solidFill>
                <a:srgbClr val="FFFF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85216" y="3185721"/>
            <a:ext cx="3063240" cy="62247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A: Moje schopnosti jako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n-lt"/>
              </a:rPr>
              <a:t>v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ědecký autor/autorka?</a:t>
            </a:r>
          </a:p>
          <a:p>
            <a:endParaRPr lang="cs-CZ" sz="2200" b="1" dirty="0">
              <a:solidFill>
                <a:srgbClr val="800000"/>
              </a:solidFill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6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2038" y="524609"/>
            <a:ext cx="6325556" cy="559446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3" name="Přímá spojnice 2"/>
          <p:cNvCxnSpPr/>
          <p:nvPr/>
        </p:nvCxnSpPr>
        <p:spPr bwMode="auto">
          <a:xfrm flipV="1">
            <a:off x="4690872" y="1377825"/>
            <a:ext cx="630936" cy="16671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Přímá spojnice 5"/>
          <p:cNvCxnSpPr/>
          <p:nvPr/>
        </p:nvCxnSpPr>
        <p:spPr bwMode="auto">
          <a:xfrm>
            <a:off x="5321808" y="1377825"/>
            <a:ext cx="1664208" cy="16671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8"/>
          <p:cNvCxnSpPr/>
          <p:nvPr/>
        </p:nvCxnSpPr>
        <p:spPr bwMode="auto">
          <a:xfrm flipV="1">
            <a:off x="5363312" y="3044952"/>
            <a:ext cx="1622704" cy="16093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4690872" y="3044952"/>
            <a:ext cx="672440" cy="16093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41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770" y="3013528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12.10.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624715"/>
            <a:ext cx="8314112" cy="1214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Představte styl vlastní vědecké práce (prezentace, </a:t>
            </a:r>
            <a:r>
              <a:rPr lang="cs-CZ" sz="1800" b="1" dirty="0" err="1" smtClean="0">
                <a:latin typeface="+mn-lt"/>
              </a:rPr>
              <a:t>max</a:t>
            </a:r>
            <a:r>
              <a:rPr lang="cs-CZ" sz="1800" b="1" dirty="0" smtClean="0">
                <a:latin typeface="+mn-lt"/>
              </a:rPr>
              <a:t> 5. min.)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- Postup: Jak začínáte, jak pokračujete, co děláte na konec? </a:t>
            </a:r>
          </a:p>
          <a:p>
            <a:r>
              <a:rPr lang="cs-CZ" sz="1800" b="1" dirty="0" smtClean="0">
                <a:latin typeface="+mn-lt"/>
              </a:rPr>
              <a:t>   - pomůcky při organizaci práce?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- kdy začínáte psát?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95770" y="4890562"/>
            <a:ext cx="8303212" cy="42152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30 </a:t>
            </a:r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Min psaní denně – založte vědecký deník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84870" y="5369649"/>
            <a:ext cx="8292312" cy="640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četba, Kap.: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care and </a:t>
            </a:r>
            <a:r>
              <a:rPr lang="cs-CZ" sz="1800" b="1" dirty="0" err="1" smtClean="0">
                <a:latin typeface="+mn-lt"/>
              </a:rPr>
              <a:t>feeding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of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schedules</a:t>
            </a:r>
            <a:r>
              <a:rPr lang="cs-CZ" sz="1800" b="1" dirty="0" smtClean="0">
                <a:latin typeface="+mn-lt"/>
              </a:rPr>
              <a:t> (Paul J. Silva)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15478"/>
            <a:ext cx="3374482" cy="33744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25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639" y="1507155"/>
            <a:ext cx="2293713" cy="413086"/>
          </a:xfrm>
        </p:spPr>
        <p:txBody>
          <a:bodyPr/>
          <a:lstStyle/>
          <a:p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14807" y="321446"/>
            <a:ext cx="4047080" cy="9206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 smtClean="0">
                <a:solidFill>
                  <a:srgbClr val="800000"/>
                </a:solidFill>
                <a:latin typeface="+mn-lt"/>
              </a:rPr>
              <a:t>Pomůcky:</a:t>
            </a:r>
            <a:endParaRPr lang="cs-CZ" sz="22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94" y="164083"/>
            <a:ext cx="4032139" cy="286902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326468" y="1484471"/>
            <a:ext cx="2326939" cy="4357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Vědecký deníček:</a:t>
            </a:r>
            <a:endParaRPr lang="cs-CZ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326468" y="1920241"/>
            <a:ext cx="4391255" cy="716818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Notes k zapisování dojmů a nápadů v 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nepravidelných časových odstupech  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26468" y="3158738"/>
            <a:ext cx="4001692" cy="2289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- Hlavní vědecké otázky</a:t>
            </a:r>
          </a:p>
          <a:p>
            <a:r>
              <a:rPr lang="cs-CZ" sz="1400" b="1" dirty="0" smtClean="0">
                <a:latin typeface="+mn-lt"/>
              </a:rPr>
              <a:t>- Dojmy a nápady k literatuře a pramenům </a:t>
            </a:r>
          </a:p>
          <a:p>
            <a:r>
              <a:rPr lang="cs-CZ" sz="1400" b="1" dirty="0" smtClean="0">
                <a:latin typeface="+mn-lt"/>
              </a:rPr>
              <a:t>- Autoři</a:t>
            </a:r>
          </a:p>
          <a:p>
            <a:r>
              <a:rPr lang="cs-CZ" sz="1400" b="1" dirty="0" smtClean="0">
                <a:latin typeface="+mn-lt"/>
              </a:rPr>
              <a:t>- Poznámky v novinách</a:t>
            </a:r>
          </a:p>
          <a:p>
            <a:r>
              <a:rPr lang="cs-CZ" sz="1400" b="1" dirty="0" smtClean="0">
                <a:latin typeface="+mn-lt"/>
              </a:rPr>
              <a:t>- Recenze </a:t>
            </a:r>
          </a:p>
          <a:p>
            <a:r>
              <a:rPr lang="cs-CZ" sz="1400" b="1" dirty="0" smtClean="0">
                <a:latin typeface="+mn-lt"/>
              </a:rPr>
              <a:t>- Nápady z přednášek</a:t>
            </a:r>
          </a:p>
          <a:p>
            <a:r>
              <a:rPr lang="cs-CZ" sz="1400" b="1" dirty="0" smtClean="0">
                <a:latin typeface="+mn-lt"/>
              </a:rPr>
              <a:t>- Odkazy v poznámkách pod čarou </a:t>
            </a:r>
          </a:p>
          <a:p>
            <a:r>
              <a:rPr lang="cs-CZ" sz="1400" b="1" dirty="0" smtClean="0">
                <a:latin typeface="+mn-lt"/>
              </a:rPr>
              <a:t>- Citace, obrázky, filmové scénky, schémata</a:t>
            </a:r>
          </a:p>
          <a:p>
            <a:r>
              <a:rPr lang="cs-CZ" sz="1400" b="1" dirty="0" smtClean="0">
                <a:latin typeface="+mn-lt"/>
              </a:rPr>
              <a:t>- Interdisciplinární souvislosti </a:t>
            </a:r>
          </a:p>
          <a:p>
            <a:r>
              <a:rPr lang="cs-CZ" sz="1400" b="1" dirty="0" smtClean="0">
                <a:latin typeface="+mn-lt"/>
              </a:rPr>
              <a:t>- Data a obsahy zajímavých konferencí </a:t>
            </a:r>
            <a:endParaRPr lang="cs-CZ" sz="1400" b="1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4575306" y="3409624"/>
            <a:ext cx="4370727" cy="577170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- Rozčlenění deníčku do jednotlivých kapitol a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 kategorií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 </a:t>
            </a: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326468" y="2566114"/>
            <a:ext cx="3552112" cy="59262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volný přístup k materií</a:t>
            </a:r>
          </a:p>
        </p:txBody>
      </p:sp>
      <p:sp>
        <p:nvSpPr>
          <p:cNvPr id="13" name="Ovál 12"/>
          <p:cNvSpPr/>
          <p:nvPr/>
        </p:nvSpPr>
        <p:spPr bwMode="auto">
          <a:xfrm>
            <a:off x="4603038" y="2566114"/>
            <a:ext cx="3032201" cy="88007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organizovaný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přístup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„</a:t>
            </a:r>
            <a:r>
              <a:rPr lang="cs-CZ" sz="1600" b="1" dirty="0" err="1" smtClean="0">
                <a:solidFill>
                  <a:srgbClr val="FFFF00"/>
                </a:solidFill>
                <a:latin typeface="+mj-lt"/>
              </a:rPr>
              <a:t>bullet</a:t>
            </a:r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+mj-lt"/>
              </a:rPr>
              <a:t>journal</a:t>
            </a:r>
            <a:r>
              <a:rPr lang="cs-CZ" sz="1600" b="1" dirty="0" smtClean="0">
                <a:solidFill>
                  <a:srgbClr val="FFFF00"/>
                </a:solidFill>
                <a:latin typeface="+mj-lt"/>
              </a:rPr>
              <a:t>“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326468" y="5513318"/>
            <a:ext cx="4001692" cy="83414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- Volné textové pasáže, které dokumentují</a:t>
            </a:r>
          </a:p>
          <a:p>
            <a:r>
              <a:rPr lang="cs-CZ" sz="1400" b="1" dirty="0" smtClean="0">
                <a:latin typeface="+mn-lt"/>
              </a:rPr>
              <a:t> vlastní zamyšlení nad jednotlivými prvky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deníčku</a:t>
            </a:r>
          </a:p>
        </p:txBody>
      </p:sp>
      <p:sp>
        <p:nvSpPr>
          <p:cNvPr id="15" name="Obdélník 14"/>
          <p:cNvSpPr/>
          <p:nvPr/>
        </p:nvSpPr>
        <p:spPr bwMode="auto">
          <a:xfrm>
            <a:off x="4575306" y="4037566"/>
            <a:ext cx="4370727" cy="568885"/>
          </a:xfrm>
          <a:prstGeom prst="rect">
            <a:avLst/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Vědecká část: nápady, myšlenky, vědecké</a:t>
            </a:r>
          </a:p>
          <a:p>
            <a:r>
              <a:rPr lang="cs-CZ" sz="1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otázky, literatura, recenze, volné textové části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 </a:t>
            </a: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4575306" y="4652752"/>
            <a:ext cx="4370727" cy="771351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Organizační část; konference, zkouškové </a:t>
            </a:r>
          </a:p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termíny, termíny odevzdání článků, datum </a:t>
            </a:r>
          </a:p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d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osažení středních cílů práce (úvod, kapitoly atd.)</a:t>
            </a:r>
          </a:p>
          <a:p>
            <a:endParaRPr lang="cs-CZ" sz="1400" b="1" dirty="0" smtClean="0">
              <a:solidFill>
                <a:srgbClr val="C00000"/>
              </a:solidFill>
              <a:latin typeface="+mn-lt"/>
            </a:endParaRP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4575306" y="5465867"/>
            <a:ext cx="4370727" cy="771351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latin typeface="+mn-lt"/>
              </a:rPr>
              <a:t>Evaluační část; co se mi povedlo? Co e a proč?</a:t>
            </a:r>
          </a:p>
          <a:p>
            <a:r>
              <a:rPr lang="cs-CZ" sz="1400" b="1" dirty="0" smtClean="0">
                <a:latin typeface="+mn-lt"/>
              </a:rPr>
              <a:t>Reflexe nad dalším postupem.. </a:t>
            </a:r>
          </a:p>
          <a:p>
            <a:endParaRPr lang="cs-CZ" sz="1400" b="1" dirty="0" smtClean="0">
              <a:solidFill>
                <a:srgbClr val="800000"/>
              </a:solidFill>
              <a:latin typeface="+mn-lt"/>
            </a:endParaRPr>
          </a:p>
          <a:p>
            <a:endParaRPr lang="cs-CZ" sz="1400" b="1" dirty="0" smtClean="0">
              <a:solidFill>
                <a:srgbClr val="C00000"/>
              </a:solidFill>
              <a:latin typeface="+mn-lt"/>
            </a:endParaRPr>
          </a:p>
          <a:p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4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770" y="3013528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12.10.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624715"/>
            <a:ext cx="8314112" cy="121405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Představte styl vlastní vědecké práce (prezentace, </a:t>
            </a:r>
            <a:r>
              <a:rPr lang="cs-CZ" sz="1800" b="1" dirty="0" err="1" smtClean="0">
                <a:latin typeface="+mn-lt"/>
              </a:rPr>
              <a:t>max</a:t>
            </a:r>
            <a:r>
              <a:rPr lang="cs-CZ" sz="1800" b="1" dirty="0" smtClean="0">
                <a:latin typeface="+mn-lt"/>
              </a:rPr>
              <a:t> 5. min.)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- Postup: Jak začínáte, jak pokračujete, co děláte na konec? </a:t>
            </a:r>
          </a:p>
          <a:p>
            <a:r>
              <a:rPr lang="cs-CZ" sz="1800" b="1" dirty="0" smtClean="0">
                <a:latin typeface="+mn-lt"/>
              </a:rPr>
              <a:t>   - pomůcky při organizaci práce?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- kdy začínáte psát?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95770" y="4890562"/>
            <a:ext cx="8303212" cy="42152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30 </a:t>
            </a:r>
            <a:r>
              <a:rPr lang="cs-CZ" altLang="cs-CZ" sz="1800" b="1" kern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Min psaní denně – založte vědecký deník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84870" y="5369649"/>
            <a:ext cx="8292312" cy="640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četba, Kap.: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care and </a:t>
            </a:r>
            <a:r>
              <a:rPr lang="cs-CZ" sz="1800" b="1" dirty="0" err="1" smtClean="0">
                <a:latin typeface="+mn-lt"/>
              </a:rPr>
              <a:t>feeding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of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schedules</a:t>
            </a:r>
            <a:r>
              <a:rPr lang="cs-CZ" sz="1800" b="1" dirty="0" smtClean="0">
                <a:latin typeface="+mn-lt"/>
              </a:rPr>
              <a:t> (Paul J. Silva)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15478"/>
            <a:ext cx="3374482" cy="33744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034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2493597" y="387929"/>
            <a:ext cx="1749220" cy="448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Začínáme…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545924" y="1617722"/>
            <a:ext cx="1426463" cy="418416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1. Orientace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2270927" y="920916"/>
            <a:ext cx="3943780" cy="57607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Fáze přípravy</a:t>
            </a:r>
            <a:r>
              <a:rPr kumimoji="0" lang="cs-CZ" sz="1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vědeckých textů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069923" y="1613364"/>
            <a:ext cx="5885355" cy="1261872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- nápad/y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- Omezit téma a prohloubit ho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- První přehled přes literaturu a prameny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- První náčrt práce (obsah, dílčí otázky, exposé)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545924" y="2974226"/>
            <a:ext cx="1426463" cy="4184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2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. Rešerše</a:t>
            </a:r>
            <a:endParaRPr lang="cs-CZ" sz="18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2069923" y="2951024"/>
            <a:ext cx="5885355" cy="725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- Analýza pramenů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- Analýza literatury</a:t>
            </a:r>
            <a:endParaRPr lang="cs-CZ" sz="18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545922" y="3709921"/>
            <a:ext cx="1426463" cy="418416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3. Struktura</a:t>
            </a:r>
            <a:endParaRPr lang="cs-CZ" sz="18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2069919" y="3709921"/>
            <a:ext cx="5885355" cy="989496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- Strukturovat materiál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- Naformulovat hypotézy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- Návrh osnovy (které argumenty, jak? Kdy? Kde?)</a:t>
            </a:r>
            <a:endParaRPr lang="cs-CZ" sz="18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545922" y="4759117"/>
            <a:ext cx="1426463" cy="92066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FFFFCC"/>
                </a:solidFill>
                <a:latin typeface="+mn-lt"/>
              </a:rPr>
              <a:t>4</a:t>
            </a:r>
            <a:r>
              <a:rPr lang="cs-CZ" sz="1800" b="1" dirty="0" smtClean="0">
                <a:solidFill>
                  <a:srgbClr val="FFFFCC"/>
                </a:solidFill>
                <a:latin typeface="+mn-lt"/>
              </a:rPr>
              <a:t>. První </a:t>
            </a:r>
          </a:p>
          <a:p>
            <a:r>
              <a:rPr lang="cs-CZ" sz="1800" b="1" dirty="0" smtClean="0">
                <a:solidFill>
                  <a:srgbClr val="FFFFCC"/>
                </a:solidFill>
                <a:latin typeface="+mn-lt"/>
              </a:rPr>
              <a:t>    psaná </a:t>
            </a:r>
          </a:p>
          <a:p>
            <a:r>
              <a:rPr lang="cs-CZ" sz="1800" b="1" dirty="0" smtClean="0">
                <a:solidFill>
                  <a:srgbClr val="FFFFCC"/>
                </a:solidFill>
                <a:latin typeface="+mn-lt"/>
              </a:rPr>
              <a:t>    verze</a:t>
            </a:r>
            <a:endParaRPr lang="cs-CZ" sz="18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2069921" y="4759117"/>
            <a:ext cx="5885355" cy="9894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CC"/>
                </a:solidFill>
                <a:latin typeface="+mn-lt"/>
              </a:rPr>
              <a:t>- Napsat hlavní část</a:t>
            </a:r>
          </a:p>
          <a:p>
            <a:r>
              <a:rPr lang="cs-CZ" sz="1800" b="1" dirty="0" smtClean="0">
                <a:solidFill>
                  <a:srgbClr val="FFFFCC"/>
                </a:solidFill>
                <a:latin typeface="+mn-lt"/>
              </a:rPr>
              <a:t>- Hrubá korektura každé kapitoly</a:t>
            </a:r>
          </a:p>
          <a:p>
            <a:r>
              <a:rPr lang="cs-CZ" sz="1800" b="1" dirty="0" smtClean="0">
                <a:solidFill>
                  <a:srgbClr val="FFFFCC"/>
                </a:solidFill>
                <a:latin typeface="+mn-lt"/>
              </a:rPr>
              <a:t>- Napsat závěr, napsat úvod</a:t>
            </a:r>
            <a:endParaRPr lang="cs-CZ" sz="18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532080" y="5802120"/>
            <a:ext cx="1426463" cy="64827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5. Konečná</a:t>
            </a:r>
          </a:p>
          <a:p>
            <a:r>
              <a:rPr lang="cs-CZ" sz="1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  verze</a:t>
            </a:r>
            <a:endParaRPr lang="cs-CZ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2069920" y="5809316"/>
            <a:ext cx="5885355" cy="66933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- Další korektura obsahu, jazyka, </a:t>
            </a:r>
            <a:r>
              <a:rPr lang="cs-CZ" sz="1800" b="1" dirty="0" err="1" smtClean="0">
                <a:solidFill>
                  <a:srgbClr val="FFFF00"/>
                </a:solidFill>
                <a:latin typeface="+mn-lt"/>
              </a:rPr>
              <a:t>formalií</a:t>
            </a:r>
            <a:endParaRPr lang="cs-CZ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Šipka doprava 3"/>
          <p:cNvSpPr/>
          <p:nvPr/>
        </p:nvSpPr>
        <p:spPr bwMode="auto">
          <a:xfrm rot="10800000">
            <a:off x="7370064" y="2398854"/>
            <a:ext cx="1033272" cy="4023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10800000">
            <a:off x="6214707" y="3815446"/>
            <a:ext cx="1033272" cy="4023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 rot="10800000">
            <a:off x="6010657" y="3072944"/>
            <a:ext cx="1033272" cy="4023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Šipka doprava 25"/>
          <p:cNvSpPr/>
          <p:nvPr/>
        </p:nvSpPr>
        <p:spPr bwMode="auto">
          <a:xfrm rot="10800000">
            <a:off x="6347294" y="4997586"/>
            <a:ext cx="1033272" cy="4023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Šipka doprava 26"/>
          <p:cNvSpPr/>
          <p:nvPr/>
        </p:nvSpPr>
        <p:spPr bwMode="auto">
          <a:xfrm rot="10800000">
            <a:off x="6922002" y="5812816"/>
            <a:ext cx="1033272" cy="4023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6742177" y="717866"/>
            <a:ext cx="1813559" cy="696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Kdy začínáme</a:t>
            </a:r>
          </a:p>
          <a:p>
            <a:r>
              <a:rPr lang="cs-CZ" sz="1800" b="1" dirty="0">
                <a:solidFill>
                  <a:srgbClr val="C00000"/>
                </a:solidFill>
                <a:latin typeface="+mn-lt"/>
              </a:rPr>
              <a:t>s</a:t>
            </a:r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e psaním?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Ovál 28"/>
          <p:cNvSpPr/>
          <p:nvPr/>
        </p:nvSpPr>
        <p:spPr bwMode="auto">
          <a:xfrm>
            <a:off x="6469547" y="2944069"/>
            <a:ext cx="2560153" cy="576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Vědecký deníček</a:t>
            </a:r>
          </a:p>
        </p:txBody>
      </p:sp>
      <p:sp>
        <p:nvSpPr>
          <p:cNvPr id="30" name="Ovál 29"/>
          <p:cNvSpPr/>
          <p:nvPr/>
        </p:nvSpPr>
        <p:spPr bwMode="auto">
          <a:xfrm>
            <a:off x="6684226" y="3728578"/>
            <a:ext cx="2282871" cy="576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počítač</a:t>
            </a:r>
          </a:p>
        </p:txBody>
      </p:sp>
      <p:sp>
        <p:nvSpPr>
          <p:cNvPr id="31" name="Ovál 30"/>
          <p:cNvSpPr/>
          <p:nvPr/>
        </p:nvSpPr>
        <p:spPr bwMode="auto">
          <a:xfrm>
            <a:off x="6831918" y="4914857"/>
            <a:ext cx="1905736" cy="576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počítač</a:t>
            </a:r>
          </a:p>
        </p:txBody>
      </p:sp>
      <p:sp>
        <p:nvSpPr>
          <p:cNvPr id="32" name="Ovál 31"/>
          <p:cNvSpPr/>
          <p:nvPr/>
        </p:nvSpPr>
        <p:spPr bwMode="auto">
          <a:xfrm>
            <a:off x="7702279" y="2320401"/>
            <a:ext cx="1295417" cy="5157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počítač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10800000">
            <a:off x="6012014" y="1672199"/>
            <a:ext cx="1033272" cy="4023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ál 32"/>
          <p:cNvSpPr/>
          <p:nvPr/>
        </p:nvSpPr>
        <p:spPr bwMode="auto">
          <a:xfrm>
            <a:off x="6422202" y="1594977"/>
            <a:ext cx="2560153" cy="576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Vědecký deníček</a:t>
            </a:r>
          </a:p>
        </p:txBody>
      </p:sp>
      <p:sp>
        <p:nvSpPr>
          <p:cNvPr id="35" name="Ovál 34"/>
          <p:cNvSpPr/>
          <p:nvPr/>
        </p:nvSpPr>
        <p:spPr bwMode="auto">
          <a:xfrm>
            <a:off x="7380566" y="5725948"/>
            <a:ext cx="1454181" cy="576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počítač</a:t>
            </a:r>
          </a:p>
        </p:txBody>
      </p:sp>
      <p:sp>
        <p:nvSpPr>
          <p:cNvPr id="36" name="Ovál 35"/>
          <p:cNvSpPr/>
          <p:nvPr/>
        </p:nvSpPr>
        <p:spPr bwMode="auto">
          <a:xfrm>
            <a:off x="7687065" y="4126845"/>
            <a:ext cx="1232925" cy="62470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Vědecký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deníček</a:t>
            </a:r>
          </a:p>
        </p:txBody>
      </p:sp>
    </p:spTree>
    <p:extLst>
      <p:ext uri="{BB962C8B-B14F-4D97-AF65-F5344CB8AC3E}">
        <p14:creationId xmlns:p14="http://schemas.microsoft.com/office/powerpoint/2010/main" val="34987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2350339" y="195905"/>
            <a:ext cx="1749220" cy="448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Začínáme…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44756" y="1729847"/>
            <a:ext cx="2873932" cy="418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1. Realistické plánování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2310880" y="618110"/>
            <a:ext cx="3943780" cy="8987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Jak si zvyknout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j-lt"/>
              </a:rPr>
              <a:t>na pravidelné psaní?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3339827" y="1721474"/>
            <a:ext cx="5097779" cy="957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- Týdenní rozvrh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- Kdy s mi nejlépe píše? (raní ptáče vs. sova)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- </a:t>
            </a:r>
            <a:r>
              <a:rPr lang="cs-CZ" sz="18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íl: psát každý den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91" y="586622"/>
            <a:ext cx="906329" cy="1449516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14" y="54260"/>
            <a:ext cx="784412" cy="1179400"/>
          </a:xfrm>
          <a:prstGeom prst="rect">
            <a:avLst/>
          </a:prstGeom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216103" y="236582"/>
            <a:ext cx="1354855" cy="67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1200" kern="0" dirty="0" smtClean="0">
                <a:solidFill>
                  <a:srgbClr val="FF0000"/>
                </a:solidFill>
              </a:rPr>
              <a:t>Paul J. Silvia</a:t>
            </a:r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 bwMode="auto">
          <a:xfrm>
            <a:off x="344756" y="2842367"/>
            <a:ext cx="2873932" cy="4184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CC"/>
                </a:solidFill>
                <a:latin typeface="+mn-lt"/>
              </a:rPr>
              <a:t>2. Najít si psací kout</a:t>
            </a:r>
            <a:endParaRPr lang="cs-CZ" sz="18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42" name="Obdélník 41"/>
          <p:cNvSpPr/>
          <p:nvPr/>
        </p:nvSpPr>
        <p:spPr bwMode="auto">
          <a:xfrm>
            <a:off x="3339829" y="2825039"/>
            <a:ext cx="5097779" cy="4353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CC"/>
                </a:solidFill>
                <a:latin typeface="+mn-lt"/>
              </a:rPr>
              <a:t>- Místo, kde můžeme nerušeně psát…</a:t>
            </a:r>
          </a:p>
        </p:txBody>
      </p:sp>
      <p:sp>
        <p:nvSpPr>
          <p:cNvPr id="43" name="Obdélník 42"/>
          <p:cNvSpPr/>
          <p:nvPr/>
        </p:nvSpPr>
        <p:spPr bwMode="auto">
          <a:xfrm>
            <a:off x="344756" y="3390588"/>
            <a:ext cx="2873932" cy="418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3. Realistické cíle</a:t>
            </a:r>
            <a:endParaRPr lang="cs-CZ" sz="1800" b="1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44" name="Obdélník 43"/>
          <p:cNvSpPr/>
          <p:nvPr/>
        </p:nvSpPr>
        <p:spPr bwMode="auto">
          <a:xfrm>
            <a:off x="3339828" y="3382106"/>
            <a:ext cx="5097779" cy="9978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- 250 slov za den</a:t>
            </a:r>
          </a:p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- Denní cíle, týdenní cíle, měsíční cíle</a:t>
            </a:r>
          </a:p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- Dlouhodobé cíle</a:t>
            </a:r>
          </a:p>
        </p:txBody>
      </p:sp>
      <p:sp>
        <p:nvSpPr>
          <p:cNvPr id="45" name="Obdélník 44"/>
          <p:cNvSpPr/>
          <p:nvPr/>
        </p:nvSpPr>
        <p:spPr bwMode="auto">
          <a:xfrm>
            <a:off x="344756" y="4475676"/>
            <a:ext cx="2873932" cy="418416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4. Pracovní priority</a:t>
            </a:r>
            <a:endParaRPr lang="cs-CZ" sz="1800" b="1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46" name="Obdélník 45"/>
          <p:cNvSpPr/>
          <p:nvPr/>
        </p:nvSpPr>
        <p:spPr bwMode="auto">
          <a:xfrm>
            <a:off x="3339827" y="4475676"/>
            <a:ext cx="5097779" cy="95586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- Co je důležitější? Krátkodobé cíle nebo</a:t>
            </a:r>
          </a:p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  velký projekt (disertace)</a:t>
            </a:r>
          </a:p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- Pracovní rozvrh</a:t>
            </a:r>
          </a:p>
        </p:txBody>
      </p:sp>
      <p:sp>
        <p:nvSpPr>
          <p:cNvPr id="47" name="Obdélník 46"/>
          <p:cNvSpPr/>
          <p:nvPr/>
        </p:nvSpPr>
        <p:spPr bwMode="auto">
          <a:xfrm>
            <a:off x="344756" y="5560764"/>
            <a:ext cx="2873932" cy="73030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5. pracovní režim</a:t>
            </a:r>
            <a:endParaRPr lang="cs-CZ" sz="1800" b="1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48" name="Obdélník 47"/>
          <p:cNvSpPr/>
          <p:nvPr/>
        </p:nvSpPr>
        <p:spPr bwMode="auto">
          <a:xfrm>
            <a:off x="3339827" y="5560764"/>
            <a:ext cx="5097779" cy="97719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- dodržovat rozvrh</a:t>
            </a:r>
          </a:p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- Psaní je obtížná činnost</a:t>
            </a:r>
          </a:p>
          <a:p>
            <a:r>
              <a:rPr lang="cs-CZ" sz="1800" b="1" dirty="0" smtClean="0">
                <a:solidFill>
                  <a:srgbClr val="FFFF66"/>
                </a:solidFill>
                <a:latin typeface="+mn-lt"/>
              </a:rPr>
              <a:t>- Blokády neexistují!</a:t>
            </a:r>
          </a:p>
          <a:p>
            <a:endParaRPr lang="cs-CZ" sz="1800" b="1" dirty="0" smtClean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82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198</TotalTime>
  <Words>841</Words>
  <Application>Microsoft Office PowerPoint</Application>
  <PresentationFormat>Předvádění na obrazovce (4:3)</PresentationFormat>
  <Paragraphs>160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Metodika  IX.    Vědecké psaní - pro pokročilé   III. Začínáme…</vt:lpstr>
      <vt:lpstr>Úkoly 12.10.</vt:lpstr>
      <vt:lpstr>Prezentace aplikace PowerPoint</vt:lpstr>
      <vt:lpstr>Prezentace aplikace PowerPoint</vt:lpstr>
      <vt:lpstr>Úkoly 12.10.</vt:lpstr>
      <vt:lpstr>  </vt:lpstr>
      <vt:lpstr>Úkoly 12.10.</vt:lpstr>
      <vt:lpstr>Prezentace aplikace PowerPoint</vt:lpstr>
      <vt:lpstr>Prezentace aplikace PowerPoint</vt:lpstr>
      <vt:lpstr>  </vt:lpstr>
      <vt:lpstr>Úkoly 19./26.10.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184</cp:revision>
  <cp:lastPrinted>2019-09-24T07:27:02Z</cp:lastPrinted>
  <dcterms:created xsi:type="dcterms:W3CDTF">2015-11-23T07:04:47Z</dcterms:created>
  <dcterms:modified xsi:type="dcterms:W3CDTF">2021-10-11T15:38:57Z</dcterms:modified>
</cp:coreProperties>
</file>