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7" r:id="rId3"/>
    <p:sldId id="360" r:id="rId4"/>
    <p:sldId id="362" r:id="rId5"/>
    <p:sldId id="358" r:id="rId6"/>
    <p:sldId id="347" r:id="rId7"/>
    <p:sldId id="357" r:id="rId8"/>
    <p:sldId id="359" r:id="rId9"/>
    <p:sldId id="355" r:id="rId10"/>
    <p:sldId id="361" r:id="rId11"/>
    <p:sldId id="336" r:id="rId12"/>
    <p:sldId id="350" r:id="rId13"/>
    <p:sldId id="35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107"/>
    <a:srgbClr val="003366"/>
    <a:srgbClr val="990099"/>
    <a:srgbClr val="FF0066"/>
    <a:srgbClr val="BE020A"/>
    <a:srgbClr val="FF3300"/>
    <a:srgbClr val="FFFFCC"/>
    <a:srgbClr val="FF6600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77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343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199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153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4223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43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272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938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1571" y="1111402"/>
            <a:ext cx="7518400" cy="4671771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VIII.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Jak vykládat příběh?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254" y="274320"/>
            <a:ext cx="6060009" cy="4105656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 bwMode="auto">
          <a:xfrm>
            <a:off x="307790" y="1730241"/>
            <a:ext cx="2279962" cy="400311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Začněte příkladem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307790" y="2581697"/>
            <a:ext cx="227996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Anekdoty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682210" y="1730241"/>
            <a:ext cx="5053613" cy="802647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Pokuste se vést čtenářem s pomocí příkladů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(začněte větu formulací: na příklad, představte si že…)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nepřehánějte to!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682209" y="2589995"/>
            <a:ext cx="5053613" cy="57075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Založte si sbírku anekdot, které by se hodili k vašemu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tématu, určete jejích pořadí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2231894" y="789270"/>
            <a:ext cx="1806806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Vykládat příběh!</a:t>
            </a:r>
            <a:endParaRPr lang="cs-CZ" sz="1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2682209" y="3279846"/>
            <a:ext cx="5053611" cy="83495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Představte případové studie</a:t>
            </a:r>
          </a:p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Vymyslete si scénáře</a:t>
            </a:r>
          </a:p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Používejte figurativní jazyk (s pomocí metafor, analogií) 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42415" y="1078947"/>
            <a:ext cx="1610712" cy="57444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Co se dá zkusit</a:t>
            </a:r>
          </a:p>
        </p:txBody>
      </p:sp>
      <p:sp>
        <p:nvSpPr>
          <p:cNvPr id="52" name="Obdélník 51"/>
          <p:cNvSpPr/>
          <p:nvPr/>
        </p:nvSpPr>
        <p:spPr bwMode="auto">
          <a:xfrm>
            <a:off x="307790" y="3280705"/>
            <a:ext cx="2279962" cy="35000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Příklady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2666712" y="4215609"/>
            <a:ext cx="5069108" cy="63071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Pomáhají doplnit vypravěčskou strukturu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i zde však s mírou…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307790" y="4206465"/>
            <a:ext cx="2279962" cy="420399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Ilustrace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171341" y="280311"/>
            <a:ext cx="7518400" cy="55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sz="2000" kern="0" smtClean="0">
                <a:solidFill>
                  <a:srgbClr val="C00000"/>
                </a:solidFill>
              </a:rPr>
              <a:t>Jak vykládat příběh?</a:t>
            </a:r>
            <a:endParaRPr lang="en-GB" altLang="cs-CZ" sz="2000" kern="0" dirty="0">
              <a:solidFill>
                <a:srgbClr val="C00000"/>
              </a:solidFill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6852145" y="180067"/>
            <a:ext cx="1337525" cy="4312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Show and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tell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25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8998" y="1639973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FF0000"/>
                </a:solidFill>
              </a:rPr>
              <a:t>Úkol (20min)</a:t>
            </a:r>
            <a:br>
              <a:rPr lang="cs-CZ" altLang="cs-CZ" sz="2400" dirty="0" smtClean="0">
                <a:solidFill>
                  <a:srgbClr val="FF0000"/>
                </a:solidFill>
              </a:rPr>
            </a:br>
            <a:r>
              <a:rPr lang="cs-CZ" altLang="cs-CZ" sz="2400" dirty="0" err="1" smtClean="0">
                <a:solidFill>
                  <a:srgbClr val="FF0000"/>
                </a:solidFill>
              </a:rPr>
              <a:t>dědkologie</a:t>
            </a:r>
            <a:r>
              <a:rPr lang="cs-CZ" altLang="cs-CZ" sz="2400" dirty="0" smtClean="0">
                <a:solidFill>
                  <a:srgbClr val="FF0000"/>
                </a:solidFill>
              </a:rPr>
              <a:t>…</a:t>
            </a:r>
            <a:r>
              <a:rPr lang="cs-CZ" altLang="cs-CZ" sz="2400" dirty="0" smtClean="0">
                <a:solidFill>
                  <a:srgbClr val="C00000"/>
                </a:solidFill>
              </a:rPr>
              <a:t/>
            </a:r>
            <a:br>
              <a:rPr lang="cs-CZ" altLang="cs-CZ" sz="2400" dirty="0" smtClean="0">
                <a:solidFill>
                  <a:srgbClr val="C00000"/>
                </a:solidFill>
              </a:rPr>
            </a:br>
            <a:r>
              <a:rPr lang="cs-CZ" altLang="cs-CZ" sz="1600" dirty="0" smtClean="0">
                <a:solidFill>
                  <a:srgbClr val="C00000"/>
                </a:solidFill>
              </a:rPr>
              <a:t>aneb: jsme jenom</a:t>
            </a:r>
            <a:br>
              <a:rPr lang="cs-CZ" altLang="cs-CZ" sz="1600" dirty="0" smtClean="0">
                <a:solidFill>
                  <a:srgbClr val="C00000"/>
                </a:solidFill>
              </a:rPr>
            </a:br>
            <a:r>
              <a:rPr lang="cs-CZ" altLang="cs-CZ" sz="1600" dirty="0" smtClean="0">
                <a:solidFill>
                  <a:srgbClr val="C00000"/>
                </a:solidFill>
              </a:rPr>
              <a:t>trpajzlíci na ramenou velikánů</a:t>
            </a:r>
            <a:endParaRPr lang="en-GB" altLang="cs-CZ" sz="1600" dirty="0">
              <a:solidFill>
                <a:srgbClr val="C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068" y="329184"/>
            <a:ext cx="4562091" cy="5788152"/>
          </a:xfrm>
          <a:prstGeom prst="rect">
            <a:avLst/>
          </a:prstGeom>
        </p:spPr>
      </p:pic>
      <p:sp>
        <p:nvSpPr>
          <p:cNvPr id="22" name="Obdélník 21"/>
          <p:cNvSpPr/>
          <p:nvPr/>
        </p:nvSpPr>
        <p:spPr bwMode="auto">
          <a:xfrm>
            <a:off x="495846" y="2832184"/>
            <a:ext cx="5383746" cy="259020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Přečtěte si </a:t>
            </a:r>
            <a:r>
              <a:rPr lang="cs-CZ" sz="1800" b="1" dirty="0" err="1" smtClean="0">
                <a:latin typeface="+mn-lt"/>
              </a:rPr>
              <a:t>dědkologie</a:t>
            </a:r>
            <a:endParaRPr lang="cs-CZ" sz="1800" b="1" dirty="0" smtClean="0">
              <a:latin typeface="+mn-lt"/>
            </a:endParaRP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k </a:t>
            </a:r>
            <a:r>
              <a:rPr lang="cs-CZ" sz="1800" b="1" dirty="0" err="1" smtClean="0">
                <a:latin typeface="+mn-lt"/>
              </a:rPr>
              <a:t>magisterkám</a:t>
            </a:r>
            <a:r>
              <a:rPr lang="cs-CZ" sz="1800" b="1" dirty="0" smtClean="0">
                <a:latin typeface="+mn-lt"/>
              </a:rPr>
              <a:t>/disertacím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kde se povedlo udělat  z suché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  enumerace jmen poutavý příběh?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které elementy autor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použil?</a:t>
            </a:r>
          </a:p>
          <a:p>
            <a:r>
              <a:rPr lang="cs-CZ" sz="1800" b="1" dirty="0" smtClean="0">
                <a:latin typeface="+mn-lt"/>
              </a:rPr>
              <a:t>      - co se nepovedlo? </a:t>
            </a:r>
          </a:p>
          <a:p>
            <a:endParaRPr lang="cs-CZ" sz="1800" b="1" dirty="0" smtClean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2. Co je pro vás nejlepší </a:t>
            </a:r>
            <a:r>
              <a:rPr lang="cs-CZ" sz="1800" b="1" dirty="0" err="1" smtClean="0">
                <a:latin typeface="+mn-lt"/>
              </a:rPr>
              <a:t>dědkologie</a:t>
            </a:r>
            <a:r>
              <a:rPr lang="cs-CZ" sz="1800" b="1" dirty="0" smtClean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28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4850" y="238935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vyprávět poutavě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dědkologií</a:t>
            </a:r>
            <a:r>
              <a:rPr lang="cs-CZ" altLang="cs-CZ" sz="2000" dirty="0" smtClean="0">
                <a:solidFill>
                  <a:srgbClr val="C00000"/>
                </a:solidFill>
              </a:rPr>
              <a:t>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615053" y="2927206"/>
            <a:ext cx="4624459" cy="83271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1. Vyprávět  příběh dílčí otázky s </a:t>
            </a:r>
          </a:p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 pomocí ‚dědků‘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zakomponovat sem slepá místa…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2521896" y="1679632"/>
            <a:ext cx="2493977" cy="57444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3 východiska: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2836974" y="3853450"/>
            <a:ext cx="5053611" cy="83495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2. Vyprávět příběh ‚dědků‘ a jejích vztahu k dílčí </a:t>
            </a:r>
          </a:p>
          <a:p>
            <a:r>
              <a:rPr lang="cs-CZ" sz="16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   otázce  (chronologicky nebo volně)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224850" y="4781935"/>
            <a:ext cx="5428678" cy="115425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3. Pokusit se o kombinaci obou přístupů, tedy ukázat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relevanci dílčí otázky s pomocí propojení biografie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‚dědka‘, relevancí otázky a její transformace v </a:t>
            </a:r>
          </a:p>
          <a:p>
            <a:r>
              <a:rPr lang="cs-CZ" sz="1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   čase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75" y="68827"/>
            <a:ext cx="2398352" cy="3042909"/>
          </a:xfrm>
          <a:prstGeom prst="rect">
            <a:avLst/>
          </a:prstGeom>
        </p:spPr>
      </p:pic>
      <p:sp>
        <p:nvSpPr>
          <p:cNvPr id="14" name="Ovál 13"/>
          <p:cNvSpPr/>
          <p:nvPr/>
        </p:nvSpPr>
        <p:spPr bwMode="auto">
          <a:xfrm>
            <a:off x="3279000" y="2205453"/>
            <a:ext cx="2948064" cy="559632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Literární žánr detektivky</a:t>
            </a:r>
          </a:p>
        </p:txBody>
      </p:sp>
    </p:spTree>
    <p:extLst>
      <p:ext uri="{BB962C8B-B14F-4D97-AF65-F5344CB8AC3E}">
        <p14:creationId xmlns:p14="http://schemas.microsoft.com/office/powerpoint/2010/main" val="29836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290859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30.11.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707510"/>
            <a:ext cx="8314112" cy="781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Napište ‚příběh o metodě‘</a:t>
            </a:r>
            <a:r>
              <a:rPr lang="cs-CZ" sz="1800" b="1" dirty="0">
                <a:latin typeface="+mn-lt"/>
              </a:rPr>
              <a:t>;</a:t>
            </a:r>
            <a:r>
              <a:rPr lang="cs-CZ" sz="1800" b="1" dirty="0" smtClean="0">
                <a:latin typeface="+mn-lt"/>
              </a:rPr>
              <a:t> Které přístupy jste si vypůjčili? </a:t>
            </a:r>
          </a:p>
          <a:p>
            <a:r>
              <a:rPr lang="cs-CZ" sz="1800" b="1" dirty="0" smtClean="0">
                <a:latin typeface="+mn-lt"/>
              </a:rPr>
              <a:t>     Co jste si sami vymysleli a proč? - ½ až 1 stránka (poslat do 29.11.)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748518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595770" y="4537175"/>
            <a:ext cx="8303212" cy="116868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2. Zapracovat ‚kritiku‘ úvodu do úvodu a </a:t>
            </a:r>
            <a:r>
              <a:rPr lang="cs-CZ" sz="1800" b="1" dirty="0" err="1" smtClean="0">
                <a:latin typeface="+mn-lt"/>
              </a:rPr>
              <a:t>dědkologie</a:t>
            </a:r>
            <a:r>
              <a:rPr lang="cs-CZ" sz="1800" b="1" dirty="0" smtClean="0">
                <a:latin typeface="+mn-lt"/>
              </a:rPr>
              <a:t>; propojte obě části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dílčí otázkou/otázkami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dejte přečíst někomu, kdo vaše téma nezná, poproste o kritiku :o)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 pochopil, o co vám šlo?</a:t>
            </a:r>
            <a:endParaRPr lang="cs-CZ" sz="1800" b="1" dirty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t="4972" r="2936" b="2760"/>
          <a:stretch/>
        </p:blipFill>
        <p:spPr>
          <a:xfrm>
            <a:off x="6034146" y="104921"/>
            <a:ext cx="2864836" cy="352125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595770" y="6224907"/>
            <a:ext cx="83032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122-134; 147-172</a:t>
            </a:r>
          </a:p>
        </p:txBody>
      </p:sp>
    </p:spTree>
    <p:extLst>
      <p:ext uri="{BB962C8B-B14F-4D97-AF65-F5344CB8AC3E}">
        <p14:creationId xmlns:p14="http://schemas.microsoft.com/office/powerpoint/2010/main" val="13597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8" y="3186686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23.11.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480358" y="6045238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altLang="cs-CZ" sz="1800" b="1" kern="0" dirty="0">
                <a:latin typeface="+mn-lt"/>
              </a:rPr>
              <a:t>30 </a:t>
            </a:r>
            <a:r>
              <a:rPr lang="cs-CZ" altLang="cs-CZ" sz="1800" b="1" kern="0" dirty="0" smtClean="0">
                <a:latin typeface="+mn-lt"/>
              </a:rPr>
              <a:t>Min. denního psaní</a:t>
            </a:r>
            <a:endParaRPr lang="cs-CZ" sz="1800" b="1" dirty="0" smtClean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74908" y="5556338"/>
            <a:ext cx="8402274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87-111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485808" y="3746077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Proveďte kritiku vylosovaného textu (ruční nebo elektronická korektura)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orientace: str. 10 dnešní prezentace…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Kde se autorovi povedlo vyprávět? Kde jsou nadále problémy? </a:t>
            </a:r>
            <a:endParaRPr lang="cs-CZ" sz="1800" b="1" dirty="0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485808" y="4745199"/>
            <a:ext cx="8391374" cy="76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Napište poutavou „</a:t>
            </a:r>
            <a:r>
              <a:rPr lang="cs-CZ" sz="1800" b="1" dirty="0" err="1" smtClean="0">
                <a:latin typeface="+mn-lt"/>
              </a:rPr>
              <a:t>dědkologií</a:t>
            </a:r>
            <a:r>
              <a:rPr lang="cs-CZ" sz="1800" b="1" dirty="0" smtClean="0">
                <a:latin typeface="+mn-lt"/>
              </a:rPr>
              <a:t>“ k vaší disertaci/diplomce na ½ až 1 str.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(pošlete prosím do: 21.11.)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76" y="212370"/>
            <a:ext cx="4620953" cy="33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8" y="3186686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23.11.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480358" y="6045238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altLang="cs-CZ" sz="1800" b="1" kern="0" dirty="0">
                <a:latin typeface="+mn-lt"/>
              </a:rPr>
              <a:t>30 </a:t>
            </a:r>
            <a:r>
              <a:rPr lang="cs-CZ" altLang="cs-CZ" sz="1800" b="1" kern="0" dirty="0" smtClean="0">
                <a:latin typeface="+mn-lt"/>
              </a:rPr>
              <a:t>Min. denního psaní</a:t>
            </a:r>
            <a:endParaRPr lang="cs-CZ" sz="1800" b="1" dirty="0" smtClean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74908" y="5556338"/>
            <a:ext cx="8402274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87-111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485808" y="3746077"/>
            <a:ext cx="8402274" cy="9566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Proveďte kritiku vylosovaného textu (ruční nebo elektronická korektura)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orientace: str. 10 dnešní prezentace…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Kde se autorovi povedlo vyprávět? Kde jsou nadále problémy? </a:t>
            </a:r>
            <a:endParaRPr lang="cs-CZ" sz="1800" b="1" dirty="0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485808" y="4745199"/>
            <a:ext cx="8391374" cy="76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Napište poutavou „</a:t>
            </a:r>
            <a:r>
              <a:rPr lang="cs-CZ" sz="1800" b="1" dirty="0" err="1" smtClean="0">
                <a:latin typeface="+mn-lt"/>
              </a:rPr>
              <a:t>dědkologií</a:t>
            </a:r>
            <a:r>
              <a:rPr lang="cs-CZ" sz="1800" b="1" dirty="0" smtClean="0">
                <a:latin typeface="+mn-lt"/>
              </a:rPr>
              <a:t>“ k vaší disertaci/diplomce na ½ až 1 str.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(pošlete prosím do: 21.11.)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76" y="212370"/>
            <a:ext cx="4620953" cy="33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4850" y="238935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07790" y="1717693"/>
            <a:ext cx="2279962" cy="71237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Pasní v ichformě,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humanizace autora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380942" y="3752866"/>
            <a:ext cx="2215954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Aktivní syntaxe 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682211" y="1749629"/>
            <a:ext cx="4826762" cy="31835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Začněte anekdotou, povídkou, myšlenkou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2682211" y="2113434"/>
            <a:ext cx="4826762" cy="84880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Hrajte si s hlasem autora: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představte si následující scénku…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Možná se budete divit, proč takto začínám…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682211" y="3019998"/>
            <a:ext cx="4826762" cy="57075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Hrajte si se čtenářem: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 Představte si různé osoby, které budou vaši práci číst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2231894" y="789270"/>
            <a:ext cx="1806806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Vykládat příběh!</a:t>
            </a:r>
            <a:endParaRPr lang="cs-CZ" sz="1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224850" y="1197152"/>
            <a:ext cx="4943171" cy="38317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Jak sdělit čtenářovi, proč o něčem chcete psát?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2682211" y="3743721"/>
            <a:ext cx="4826762" cy="1279382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Používejte živá a konkrétní slovesa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Používejte je v propojení s konkrétními subjekty,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lidskými bytostmi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(Jirásek napsal, Palacký se domníval)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Vysvětlujte abstraktní koncepty s pomocí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konkrétních příkladů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807691" y="408411"/>
            <a:ext cx="1280159" cy="79284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Několik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návrhů…</a:t>
            </a:r>
          </a:p>
        </p:txBody>
      </p:sp>
      <p:sp>
        <p:nvSpPr>
          <p:cNvPr id="52" name="Obdélník 51"/>
          <p:cNvSpPr/>
          <p:nvPr/>
        </p:nvSpPr>
        <p:spPr bwMode="auto">
          <a:xfrm>
            <a:off x="371798" y="5093950"/>
            <a:ext cx="2215954" cy="42327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Délka vět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2682211" y="5093950"/>
            <a:ext cx="4826762" cy="547899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Pokuste se o dobrý rytmus vět (střídání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Důležité výpovědi patří na začátek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390086" y="5737824"/>
            <a:ext cx="2206810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Z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pestření textu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5" name="Obdélník 54"/>
          <p:cNvSpPr/>
          <p:nvPr/>
        </p:nvSpPr>
        <p:spPr bwMode="auto">
          <a:xfrm>
            <a:off x="2682211" y="5712696"/>
            <a:ext cx="4826762" cy="56008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Používejte Ilustrace a obrázky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Nezapomeňte na humor!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5683616" y="2626920"/>
            <a:ext cx="3078538" cy="1383864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B10107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FF0000"/>
                </a:solidFill>
                <a:latin typeface="+mj-lt"/>
              </a:rPr>
              <a:t>Otázky na kritiky:</a:t>
            </a:r>
          </a:p>
          <a:p>
            <a:endParaRPr lang="cs-CZ" sz="18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1800" b="1" dirty="0" smtClean="0">
                <a:solidFill>
                  <a:srgbClr val="FF0000"/>
                </a:solidFill>
                <a:latin typeface="+mj-lt"/>
              </a:rPr>
              <a:t>- Co bylo těžké?</a:t>
            </a:r>
          </a:p>
          <a:p>
            <a:r>
              <a:rPr lang="cs-CZ" sz="1800" b="1" dirty="0" smtClean="0">
                <a:solidFill>
                  <a:srgbClr val="FF0000"/>
                </a:solidFill>
                <a:latin typeface="+mj-lt"/>
              </a:rPr>
              <a:t>- Co se vám nejvíce líbilo?</a:t>
            </a:r>
            <a:endParaRPr lang="cs-CZ" sz="1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824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8" y="3186686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23.11.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480358" y="6045238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altLang="cs-CZ" sz="1800" b="1" kern="0" dirty="0">
                <a:latin typeface="+mn-lt"/>
              </a:rPr>
              <a:t>30 </a:t>
            </a:r>
            <a:r>
              <a:rPr lang="cs-CZ" altLang="cs-CZ" sz="1800" b="1" kern="0" dirty="0" smtClean="0">
                <a:latin typeface="+mn-lt"/>
              </a:rPr>
              <a:t>Min. denního psaní</a:t>
            </a:r>
            <a:endParaRPr lang="cs-CZ" sz="1800" b="1" dirty="0" smtClean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74908" y="5556338"/>
            <a:ext cx="8402274" cy="4464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87-111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485808" y="3746077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Proveďte kritiku vylosovaného textu (ruční nebo elektronická korektura)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orientace: str. 10 dnešní prezentace…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Kde se autorovi povedlo vyprávět? Kde jsou nadále problémy? </a:t>
            </a:r>
            <a:endParaRPr lang="cs-CZ" sz="1800" b="1" dirty="0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485808" y="4745199"/>
            <a:ext cx="8391374" cy="76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Napište poutavou „</a:t>
            </a:r>
            <a:r>
              <a:rPr lang="cs-CZ" sz="1800" b="1" dirty="0" err="1" smtClean="0">
                <a:latin typeface="+mn-lt"/>
              </a:rPr>
              <a:t>dědkologií</a:t>
            </a:r>
            <a:r>
              <a:rPr lang="cs-CZ" sz="1800" b="1" dirty="0" smtClean="0">
                <a:latin typeface="+mn-lt"/>
              </a:rPr>
              <a:t>“ k vaší disertaci/diplomce na ½ až 1 str.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(pošlete prosím do: 21.11.)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76" y="212370"/>
            <a:ext cx="4620953" cy="33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26662" y="1354881"/>
            <a:ext cx="168422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Úvod do úvodu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 bwMode="auto">
          <a:xfrm>
            <a:off x="2145216" y="936336"/>
            <a:ext cx="1763641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‚úvod do disertace‘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2110884" y="1354880"/>
            <a:ext cx="1407573" cy="38317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Dílčí otázka/y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3518457" y="1354879"/>
            <a:ext cx="1218135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99"/>
                </a:solidFill>
                <a:latin typeface="+mn-lt"/>
              </a:rPr>
              <a:t>dědkologie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736593" y="1354878"/>
            <a:ext cx="941832" cy="38317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metoda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678425" y="1354877"/>
            <a:ext cx="1218136" cy="383179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prameny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40" name="Přímá spojnice se šipkou 39"/>
          <p:cNvCxnSpPr/>
          <p:nvPr/>
        </p:nvCxnSpPr>
        <p:spPr bwMode="auto">
          <a:xfrm>
            <a:off x="1426464" y="4051396"/>
            <a:ext cx="7223760" cy="182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bdélník 40"/>
          <p:cNvSpPr/>
          <p:nvPr/>
        </p:nvSpPr>
        <p:spPr bwMode="auto">
          <a:xfrm>
            <a:off x="591426" y="3870188"/>
            <a:ext cx="835038" cy="324632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text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896560" y="1163388"/>
            <a:ext cx="1928394" cy="768096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Struktura práce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2607347" y="3773138"/>
            <a:ext cx="1055901" cy="51873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fabule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709558" y="2901549"/>
            <a:ext cx="1055901" cy="494604"/>
          </a:xfrm>
          <a:prstGeom prst="ellipse">
            <a:avLst/>
          </a:prstGeom>
          <a:solidFill>
            <a:srgbClr val="CC00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syžet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2901582" y="4611757"/>
            <a:ext cx="1055901" cy="518731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diskurz</a:t>
            </a:r>
          </a:p>
        </p:txBody>
      </p:sp>
      <p:sp>
        <p:nvSpPr>
          <p:cNvPr id="45" name="Čárový bublinový popisek 1 44"/>
          <p:cNvSpPr/>
          <p:nvPr/>
        </p:nvSpPr>
        <p:spPr bwMode="auto">
          <a:xfrm>
            <a:off x="4608717" y="4408320"/>
            <a:ext cx="3247045" cy="1451796"/>
          </a:xfrm>
          <a:prstGeom prst="borderCallout1">
            <a:avLst>
              <a:gd name="adj1" fmla="val 51151"/>
              <a:gd name="adj2" fmla="val 195"/>
              <a:gd name="adj3" fmla="val 33202"/>
              <a:gd name="adj4" fmla="val -21095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Vypravěčská strategie,</a:t>
            </a:r>
          </a:p>
          <a:p>
            <a:r>
              <a:rPr lang="cs-CZ" sz="1200" b="1" dirty="0" smtClean="0">
                <a:latin typeface="+mn-lt"/>
              </a:rPr>
              <a:t>Způsob sdělení (s jakého východiska</a:t>
            </a:r>
          </a:p>
          <a:p>
            <a:r>
              <a:rPr lang="cs-CZ" sz="1200" b="1" dirty="0" smtClean="0">
                <a:latin typeface="+mn-lt"/>
              </a:rPr>
              <a:t>Oslovujeme čtenáře? Jak chceme aby</a:t>
            </a:r>
          </a:p>
          <a:p>
            <a:r>
              <a:rPr lang="cs-CZ" sz="1200" b="1" dirty="0">
                <a:latin typeface="+mn-lt"/>
              </a:rPr>
              <a:t>t</a:t>
            </a:r>
            <a:r>
              <a:rPr lang="cs-CZ" sz="1200" b="1" dirty="0" smtClean="0">
                <a:latin typeface="+mn-lt"/>
              </a:rPr>
              <a:t>ext pochopil?)</a:t>
            </a:r>
          </a:p>
          <a:p>
            <a:endParaRPr lang="cs-CZ" sz="1200" b="1" dirty="0">
              <a:latin typeface="+mn-lt"/>
            </a:endParaRP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pro historika: možnost zařazení do 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Nadřazené vědecké diskuze</a:t>
            </a:r>
          </a:p>
        </p:txBody>
      </p:sp>
      <p:sp>
        <p:nvSpPr>
          <p:cNvPr id="46" name="Čárový bublinový popisek 1 45"/>
          <p:cNvSpPr/>
          <p:nvPr/>
        </p:nvSpPr>
        <p:spPr bwMode="auto">
          <a:xfrm>
            <a:off x="4608717" y="2287171"/>
            <a:ext cx="3247045" cy="1109450"/>
          </a:xfrm>
          <a:prstGeom prst="borderCallout1">
            <a:avLst>
              <a:gd name="adj1" fmla="val 46742"/>
              <a:gd name="adj2" fmla="val 1040"/>
              <a:gd name="adj3" fmla="val 78564"/>
              <a:gd name="adj4" fmla="val -267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Námět, látka, téma</a:t>
            </a:r>
            <a:endParaRPr lang="cs-CZ" sz="800" b="1" dirty="0">
              <a:solidFill>
                <a:srgbClr val="FF0000"/>
              </a:solidFill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Uspořádání tematických složek</a:t>
            </a:r>
          </a:p>
          <a:p>
            <a:r>
              <a:rPr lang="cs-CZ" sz="1200" b="1" dirty="0" smtClean="0">
                <a:latin typeface="+mn-lt"/>
              </a:rPr>
              <a:t>(postavy, vypravěč, prostředí) </a:t>
            </a:r>
          </a:p>
          <a:p>
            <a:endParaRPr lang="cs-CZ" sz="800" b="1" dirty="0"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Důraz muže být položen na jednu</a:t>
            </a:r>
          </a:p>
          <a:p>
            <a:r>
              <a:rPr lang="cs-CZ" sz="1200" b="1" dirty="0" smtClean="0">
                <a:latin typeface="+mn-lt"/>
              </a:rPr>
              <a:t>Či vícero složek</a:t>
            </a:r>
          </a:p>
        </p:txBody>
      </p:sp>
      <p:sp>
        <p:nvSpPr>
          <p:cNvPr id="49" name="Čárový bublinový popisek 1 48"/>
          <p:cNvSpPr/>
          <p:nvPr/>
        </p:nvSpPr>
        <p:spPr bwMode="auto">
          <a:xfrm>
            <a:off x="4608717" y="3492500"/>
            <a:ext cx="3247045" cy="799369"/>
          </a:xfrm>
          <a:prstGeom prst="borderCallout1">
            <a:avLst>
              <a:gd name="adj1" fmla="val 46742"/>
              <a:gd name="adj2" fmla="val 1040"/>
              <a:gd name="adj3" fmla="val 65426"/>
              <a:gd name="adj4" fmla="val -2858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Příhoda, která se vypráví,</a:t>
            </a:r>
          </a:p>
          <a:p>
            <a:r>
              <a:rPr lang="cs-CZ" sz="1200" b="1" dirty="0" smtClean="0">
                <a:latin typeface="+mn-lt"/>
              </a:rPr>
              <a:t>Dějový půdorys který se vypráví</a:t>
            </a:r>
          </a:p>
          <a:p>
            <a:r>
              <a:rPr lang="cs-CZ" sz="1200" b="1" dirty="0" smtClean="0">
                <a:latin typeface="+mn-lt"/>
              </a:rPr>
              <a:t>Pomocí retrospekce, prospekce…</a:t>
            </a:r>
          </a:p>
        </p:txBody>
      </p:sp>
      <p:cxnSp>
        <p:nvCxnSpPr>
          <p:cNvPr id="8" name="Přímá spojnice 7"/>
          <p:cNvCxnSpPr>
            <a:stCxn id="42" idx="0"/>
            <a:endCxn id="43" idx="4"/>
          </p:cNvCxnSpPr>
          <p:nvPr/>
        </p:nvCxnSpPr>
        <p:spPr bwMode="auto">
          <a:xfrm flipV="1">
            <a:off x="3135298" y="3396153"/>
            <a:ext cx="102211" cy="376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>
            <a:stCxn id="42" idx="4"/>
            <a:endCxn id="44" idx="0"/>
          </p:cNvCxnSpPr>
          <p:nvPr/>
        </p:nvCxnSpPr>
        <p:spPr bwMode="auto">
          <a:xfrm>
            <a:off x="3135298" y="4291869"/>
            <a:ext cx="294235" cy="319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341" y="280311"/>
            <a:ext cx="7518400" cy="559391"/>
          </a:xfrm>
        </p:spPr>
        <p:txBody>
          <a:bodyPr/>
          <a:lstStyle/>
          <a:p>
            <a:r>
              <a:rPr lang="cs-CZ" altLang="cs-CZ" sz="2000" dirty="0">
                <a:solidFill>
                  <a:srgbClr val="C00000"/>
                </a:solidFill>
              </a:rPr>
              <a:t>Jak vykládat příběh?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309847" y="5807760"/>
            <a:ext cx="3697560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Jasnost, koherence textu, stručnost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426662" y="2059599"/>
            <a:ext cx="2135922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2. Příklady beletrie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8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26662" y="1354881"/>
            <a:ext cx="168422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Úvod do úvodu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 bwMode="auto">
          <a:xfrm>
            <a:off x="2145216" y="936336"/>
            <a:ext cx="1763641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‚úvod do disertace‘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2110884" y="1354880"/>
            <a:ext cx="1407573" cy="38317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Dílčí otázka/y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3518457" y="1354879"/>
            <a:ext cx="1218135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99"/>
                </a:solidFill>
                <a:latin typeface="+mn-lt"/>
              </a:rPr>
              <a:t>dědkologie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736593" y="1354878"/>
            <a:ext cx="941832" cy="38317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metoda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678425" y="1354877"/>
            <a:ext cx="1218136" cy="383179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prameny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40" name="Přímá spojnice se šipkou 39"/>
          <p:cNvCxnSpPr/>
          <p:nvPr/>
        </p:nvCxnSpPr>
        <p:spPr bwMode="auto">
          <a:xfrm>
            <a:off x="1426464" y="4051396"/>
            <a:ext cx="7223760" cy="182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bdélník 40"/>
          <p:cNvSpPr/>
          <p:nvPr/>
        </p:nvSpPr>
        <p:spPr bwMode="auto">
          <a:xfrm>
            <a:off x="591426" y="3870188"/>
            <a:ext cx="835038" cy="324632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text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896560" y="1163388"/>
            <a:ext cx="1928394" cy="768096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Struktura práce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1643389" y="3546174"/>
            <a:ext cx="1055901" cy="51873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fabule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341" y="280311"/>
            <a:ext cx="7518400" cy="559391"/>
          </a:xfrm>
        </p:spPr>
        <p:txBody>
          <a:bodyPr/>
          <a:lstStyle/>
          <a:p>
            <a:r>
              <a:rPr lang="cs-CZ" altLang="cs-CZ" sz="2000" dirty="0">
                <a:solidFill>
                  <a:srgbClr val="C00000"/>
                </a:solidFill>
              </a:rPr>
              <a:t>Jak vykládat příběh?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426661" y="2059599"/>
            <a:ext cx="1684223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Vědecká beletrie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591426" y="3230295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 smtClean="0">
                <a:solidFill>
                  <a:srgbClr val="FFFF00"/>
                </a:solidFill>
                <a:latin typeface="+mn-lt"/>
              </a:rPr>
              <a:t>A</a:t>
            </a:r>
            <a:endParaRPr lang="cs-CZ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7950459" y="3297845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>
                <a:solidFill>
                  <a:srgbClr val="FFFF00"/>
                </a:solidFill>
                <a:latin typeface="+mn-lt"/>
              </a:rPr>
              <a:t>B</a:t>
            </a:r>
          </a:p>
        </p:txBody>
      </p:sp>
      <p:sp>
        <p:nvSpPr>
          <p:cNvPr id="33" name="Obdélník 32"/>
          <p:cNvSpPr/>
          <p:nvPr/>
        </p:nvSpPr>
        <p:spPr bwMode="auto">
          <a:xfrm>
            <a:off x="2841455" y="3156254"/>
            <a:ext cx="2374421" cy="33715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Thriller: Co se stane dále?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833088" y="3584016"/>
            <a:ext cx="4765576" cy="33715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D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etektivka: co nám autor dále odhalí o svém námětu?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2833087" y="4214386"/>
            <a:ext cx="5022675" cy="58621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err="1" smtClean="0">
                <a:solidFill>
                  <a:srgbClr val="FFFF99"/>
                </a:solidFill>
                <a:latin typeface="+mn-lt"/>
              </a:rPr>
              <a:t>Bildungsroman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: Co/koho námět na svém putování potká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a jaké stopy to na něm ponechá? 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Čárový bublinový popisek 1 37"/>
          <p:cNvSpPr/>
          <p:nvPr/>
        </p:nvSpPr>
        <p:spPr bwMode="auto">
          <a:xfrm>
            <a:off x="3333347" y="2277427"/>
            <a:ext cx="3648456" cy="822225"/>
          </a:xfrm>
          <a:prstGeom prst="borderCallout1">
            <a:avLst>
              <a:gd name="adj1" fmla="val 46742"/>
              <a:gd name="adj2" fmla="val 1040"/>
              <a:gd name="adj3" fmla="val 154968"/>
              <a:gd name="adj4" fmla="val -3033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latin typeface="+mn-lt"/>
              </a:rPr>
              <a:t>Dějový půdorys: chronologie dějství</a:t>
            </a:r>
          </a:p>
          <a:p>
            <a:endParaRPr lang="cs-CZ" sz="1200" b="1" dirty="0">
              <a:latin typeface="+mn-lt"/>
            </a:endParaRPr>
          </a:p>
          <a:p>
            <a:r>
              <a:rPr lang="cs-CZ" sz="1200" b="1" i="1" dirty="0" smtClean="0">
                <a:solidFill>
                  <a:srgbClr val="B10107"/>
                </a:solidFill>
                <a:latin typeface="+mn-lt"/>
              </a:rPr>
              <a:t>„nejdříve umřel král a pak umřela královna</a:t>
            </a:r>
            <a:r>
              <a:rPr lang="cs-CZ" sz="1200" b="1" dirty="0" smtClean="0">
                <a:solidFill>
                  <a:srgbClr val="B10107"/>
                </a:solidFill>
                <a:latin typeface="+mn-lt"/>
              </a:rPr>
              <a:t>“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1806816" y="3988762"/>
            <a:ext cx="729046" cy="518731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děj</a:t>
            </a:r>
          </a:p>
        </p:txBody>
      </p:sp>
      <p:sp>
        <p:nvSpPr>
          <p:cNvPr id="47" name="Čárový bublinový popisek 1 46"/>
          <p:cNvSpPr/>
          <p:nvPr/>
        </p:nvSpPr>
        <p:spPr bwMode="auto">
          <a:xfrm>
            <a:off x="3333346" y="4945302"/>
            <a:ext cx="4009285" cy="822225"/>
          </a:xfrm>
          <a:prstGeom prst="borderCallout1">
            <a:avLst>
              <a:gd name="adj1" fmla="val 46742"/>
              <a:gd name="adj2" fmla="val 1040"/>
              <a:gd name="adj3" fmla="val -58556"/>
              <a:gd name="adj4" fmla="val -3058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latin typeface="+mn-lt"/>
              </a:rPr>
              <a:t>Děj: Proč se dodržuje jistá chronologie?</a:t>
            </a:r>
          </a:p>
          <a:p>
            <a:endParaRPr lang="cs-CZ" sz="1200" b="1" dirty="0">
              <a:latin typeface="+mn-lt"/>
            </a:endParaRPr>
          </a:p>
          <a:p>
            <a:r>
              <a:rPr lang="cs-CZ" sz="1200" b="1" i="1" dirty="0" smtClean="0">
                <a:solidFill>
                  <a:srgbClr val="B10107"/>
                </a:solidFill>
                <a:latin typeface="+mn-lt"/>
              </a:rPr>
              <a:t>„nejdříve umřel král a pak královna umřela žalem</a:t>
            </a:r>
            <a:r>
              <a:rPr lang="cs-CZ" sz="1200" b="1" dirty="0" smtClean="0">
                <a:solidFill>
                  <a:srgbClr val="B10107"/>
                </a:solidFill>
                <a:latin typeface="+mn-lt"/>
              </a:rPr>
              <a:t>“</a:t>
            </a:r>
          </a:p>
        </p:txBody>
      </p:sp>
      <p:sp>
        <p:nvSpPr>
          <p:cNvPr id="48" name="Ovál 47"/>
          <p:cNvSpPr/>
          <p:nvPr/>
        </p:nvSpPr>
        <p:spPr bwMode="auto">
          <a:xfrm>
            <a:off x="6314924" y="4457153"/>
            <a:ext cx="2729253" cy="1137463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>
                <a:solidFill>
                  <a:srgbClr val="FFFF00"/>
                </a:solidFill>
                <a:latin typeface="+mn-lt"/>
              </a:rPr>
              <a:t>a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utor</a:t>
            </a:r>
            <a:r>
              <a:rPr kumimoji="0" lang="cs-CZ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a jeho vztah 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dílčí otázce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„</a:t>
            </a:r>
            <a:r>
              <a:rPr lang="cs-CZ" sz="1600" b="1" dirty="0" err="1" smtClean="0">
                <a:solidFill>
                  <a:srgbClr val="FFFF00"/>
                </a:solidFill>
                <a:latin typeface="+mn-lt"/>
              </a:rPr>
              <a:t>research</a:t>
            </a:r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 story“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50" name="Ovál 49"/>
          <p:cNvSpPr/>
          <p:nvPr/>
        </p:nvSpPr>
        <p:spPr bwMode="auto">
          <a:xfrm>
            <a:off x="6542969" y="2045352"/>
            <a:ext cx="2111389" cy="86589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Historie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>
                <a:solidFill>
                  <a:srgbClr val="FFFF00"/>
                </a:solidFill>
                <a:latin typeface="+mn-lt"/>
              </a:rPr>
              <a:t>d</a:t>
            </a:r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ílčí otázk</a:t>
            </a:r>
            <a:r>
              <a:rPr lang="cs-CZ" sz="1600" b="1" dirty="0">
                <a:solidFill>
                  <a:srgbClr val="FFFF00"/>
                </a:solidFill>
                <a:latin typeface="+mn-lt"/>
              </a:rPr>
              <a:t>y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852145" y="180067"/>
            <a:ext cx="1337525" cy="4312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story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net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3027036" y="5912229"/>
            <a:ext cx="5782394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Dobře vyprávěný příběh probuzuje chuť</a:t>
            </a:r>
            <a:r>
              <a:rPr lang="cs-CZ" sz="1600" b="1" dirty="0">
                <a:solidFill>
                  <a:srgbClr val="8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si jej přečíst celý! 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48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32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7" grpId="0" animBg="1"/>
      <p:bldP spid="48" grpId="0" animBg="1"/>
      <p:bldP spid="50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26662" y="1354881"/>
            <a:ext cx="168422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Úvod do úvodu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 bwMode="auto">
          <a:xfrm>
            <a:off x="2145216" y="936336"/>
            <a:ext cx="1763641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‚úvod do disertace‘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2110884" y="1354880"/>
            <a:ext cx="1407573" cy="38317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Dílčí otázka/y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3518457" y="1354879"/>
            <a:ext cx="1218135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99"/>
                </a:solidFill>
                <a:latin typeface="+mn-lt"/>
              </a:rPr>
              <a:t>dědkologie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736593" y="1354878"/>
            <a:ext cx="941832" cy="38317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metoda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678425" y="1354877"/>
            <a:ext cx="1218136" cy="383179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prameny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40" name="Přímá spojnice se šipkou 39"/>
          <p:cNvCxnSpPr/>
          <p:nvPr/>
        </p:nvCxnSpPr>
        <p:spPr bwMode="auto">
          <a:xfrm>
            <a:off x="1426464" y="3356452"/>
            <a:ext cx="7223760" cy="182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bdélník 40"/>
          <p:cNvSpPr/>
          <p:nvPr/>
        </p:nvSpPr>
        <p:spPr bwMode="auto">
          <a:xfrm>
            <a:off x="591426" y="3175244"/>
            <a:ext cx="835038" cy="324632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text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896560" y="1163388"/>
            <a:ext cx="1928394" cy="768096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Struktura práce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1643389" y="2851230"/>
            <a:ext cx="1055901" cy="51873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fabule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341" y="280311"/>
            <a:ext cx="7518400" cy="559391"/>
          </a:xfrm>
        </p:spPr>
        <p:txBody>
          <a:bodyPr/>
          <a:lstStyle/>
          <a:p>
            <a:r>
              <a:rPr lang="cs-CZ" altLang="cs-CZ" sz="2000" dirty="0">
                <a:solidFill>
                  <a:srgbClr val="C00000"/>
                </a:solidFill>
              </a:rPr>
              <a:t>Jak vykládat příběh?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426661" y="2059599"/>
            <a:ext cx="862643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beletrie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591426" y="2535351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 smtClean="0">
                <a:solidFill>
                  <a:srgbClr val="FFFF00"/>
                </a:solidFill>
                <a:latin typeface="+mn-lt"/>
              </a:rPr>
              <a:t>A</a:t>
            </a:r>
            <a:endParaRPr lang="cs-CZ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7950459" y="2602901"/>
            <a:ext cx="478422" cy="572343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3200" b="1" dirty="0">
                <a:solidFill>
                  <a:srgbClr val="FFFF00"/>
                </a:solidFill>
                <a:latin typeface="+mn-lt"/>
              </a:rPr>
              <a:t>B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1806816" y="3293818"/>
            <a:ext cx="729046" cy="518731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děj</a:t>
            </a:r>
          </a:p>
        </p:txBody>
      </p:sp>
      <p:sp>
        <p:nvSpPr>
          <p:cNvPr id="51" name="Ovál 50"/>
          <p:cNvSpPr/>
          <p:nvPr/>
        </p:nvSpPr>
        <p:spPr bwMode="auto">
          <a:xfrm>
            <a:off x="6852145" y="180067"/>
            <a:ext cx="1337525" cy="4312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how and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tell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6" name="Obdélník 35"/>
          <p:cNvSpPr/>
          <p:nvPr/>
        </p:nvSpPr>
        <p:spPr bwMode="auto">
          <a:xfrm>
            <a:off x="426661" y="3978813"/>
            <a:ext cx="1594163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Vědecká beletrie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7" name="Čárový bublinový popisek 1 36"/>
          <p:cNvSpPr/>
          <p:nvPr/>
        </p:nvSpPr>
        <p:spPr bwMode="auto">
          <a:xfrm>
            <a:off x="2145216" y="1944997"/>
            <a:ext cx="3648456" cy="513097"/>
          </a:xfrm>
          <a:prstGeom prst="borderCallout1">
            <a:avLst>
              <a:gd name="adj1" fmla="val 46742"/>
              <a:gd name="adj2" fmla="val 1040"/>
              <a:gd name="adj3" fmla="val 49560"/>
              <a:gd name="adj4" fmla="val -2381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7030A0"/>
                </a:solidFill>
                <a:latin typeface="+mn-lt"/>
              </a:rPr>
              <a:t>Metaforika</a:t>
            </a:r>
            <a:r>
              <a:rPr lang="cs-CZ" sz="1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cs-CZ" sz="1400" b="1" dirty="0" smtClean="0">
                <a:solidFill>
                  <a:srgbClr val="7030A0"/>
                </a:solidFill>
                <a:latin typeface="+mn-lt"/>
              </a:rPr>
              <a:t>a hra s prázdnými místy</a:t>
            </a:r>
            <a:endParaRPr lang="cs-CZ" sz="1400" b="1" dirty="0">
              <a:solidFill>
                <a:srgbClr val="7030A0"/>
              </a:solidFill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Opuštěné dítě ve tmavém lese</a:t>
            </a:r>
          </a:p>
          <a:p>
            <a:r>
              <a:rPr lang="cs-CZ" sz="1200" b="1" dirty="0" smtClean="0">
                <a:latin typeface="+mn-lt"/>
              </a:rPr>
              <a:t> </a:t>
            </a:r>
            <a:endParaRPr lang="cs-CZ" sz="1200" b="1" dirty="0" smtClean="0">
              <a:solidFill>
                <a:srgbClr val="B10107"/>
              </a:solidFill>
              <a:latin typeface="+mn-lt"/>
            </a:endParaRPr>
          </a:p>
        </p:txBody>
      </p:sp>
      <p:sp>
        <p:nvSpPr>
          <p:cNvPr id="43" name="Čárový bublinový popisek 1 42"/>
          <p:cNvSpPr/>
          <p:nvPr/>
        </p:nvSpPr>
        <p:spPr bwMode="auto">
          <a:xfrm>
            <a:off x="2699288" y="3551169"/>
            <a:ext cx="5156474" cy="513097"/>
          </a:xfrm>
          <a:prstGeom prst="borderCallout1">
            <a:avLst>
              <a:gd name="adj1" fmla="val 46742"/>
              <a:gd name="adj2" fmla="val 1040"/>
              <a:gd name="adj3" fmla="val 92331"/>
              <a:gd name="adj4" fmla="val -1363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7030A0"/>
                </a:solidFill>
                <a:latin typeface="+mn-lt"/>
              </a:rPr>
              <a:t>Pokus, propojit abstraktní představy s reálným světem </a:t>
            </a:r>
            <a:endParaRPr lang="cs-CZ" sz="1400" b="1" dirty="0">
              <a:solidFill>
                <a:srgbClr val="7030A0"/>
              </a:solidFill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Příklady, příklady a příklady…</a:t>
            </a:r>
          </a:p>
          <a:p>
            <a:r>
              <a:rPr lang="cs-CZ" sz="1200" b="1" dirty="0" smtClean="0">
                <a:latin typeface="+mn-lt"/>
              </a:rPr>
              <a:t> </a:t>
            </a:r>
            <a:endParaRPr lang="cs-CZ" sz="1200" b="1" dirty="0" smtClean="0">
              <a:solidFill>
                <a:srgbClr val="B10107"/>
              </a:solidFill>
              <a:latin typeface="+mn-lt"/>
            </a:endParaRPr>
          </a:p>
        </p:txBody>
      </p:sp>
      <p:sp>
        <p:nvSpPr>
          <p:cNvPr id="44" name="Ovál 43"/>
          <p:cNvSpPr/>
          <p:nvPr/>
        </p:nvSpPr>
        <p:spPr bwMode="auto">
          <a:xfrm>
            <a:off x="4224769" y="2362401"/>
            <a:ext cx="1682255" cy="48882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how,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don‘t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tell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5" name="Ovál 44"/>
          <p:cNvSpPr/>
          <p:nvPr/>
        </p:nvSpPr>
        <p:spPr bwMode="auto">
          <a:xfrm>
            <a:off x="6507415" y="3893575"/>
            <a:ext cx="1682255" cy="488829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how and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tell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6" name="Obdélník 45"/>
          <p:cNvSpPr/>
          <p:nvPr/>
        </p:nvSpPr>
        <p:spPr bwMode="auto">
          <a:xfrm>
            <a:off x="2637955" y="4137989"/>
            <a:ext cx="3040470" cy="569856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1. Případové studie </a:t>
            </a:r>
          </a:p>
          <a:p>
            <a:r>
              <a:rPr lang="cs-CZ" sz="1400" b="1" dirty="0" smtClean="0">
                <a:solidFill>
                  <a:srgbClr val="7030A0"/>
                </a:solidFill>
                <a:latin typeface="+mj-lt"/>
              </a:rPr>
              <a:t>- Reálný jev</a:t>
            </a:r>
          </a:p>
        </p:txBody>
      </p:sp>
      <p:sp>
        <p:nvSpPr>
          <p:cNvPr id="49" name="Ovál 48"/>
          <p:cNvSpPr/>
          <p:nvPr/>
        </p:nvSpPr>
        <p:spPr bwMode="auto">
          <a:xfrm>
            <a:off x="1268773" y="4219016"/>
            <a:ext cx="1164743" cy="488829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možnosti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2637954" y="4761964"/>
            <a:ext cx="3040471" cy="587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2. Scénář</a:t>
            </a:r>
          </a:p>
          <a:p>
            <a:r>
              <a:rPr lang="cs-CZ" sz="1400" b="1" dirty="0" smtClean="0">
                <a:solidFill>
                  <a:srgbClr val="7030A0"/>
                </a:solidFill>
                <a:latin typeface="+mj-lt"/>
              </a:rPr>
              <a:t>- Imaginární rekonstrukce</a:t>
            </a:r>
            <a:endParaRPr lang="cs-CZ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2637954" y="5403358"/>
            <a:ext cx="3040471" cy="587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3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. Metafory</a:t>
            </a:r>
          </a:p>
          <a:p>
            <a:r>
              <a:rPr lang="cs-CZ" sz="1400" b="1" dirty="0" smtClean="0">
                <a:solidFill>
                  <a:srgbClr val="7030A0"/>
                </a:solidFill>
                <a:latin typeface="+mj-lt"/>
              </a:rPr>
              <a:t>- Konkretizace abstraktních idejí </a:t>
            </a:r>
            <a:endParaRPr lang="cs-CZ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5" name="Obdélník 54"/>
          <p:cNvSpPr/>
          <p:nvPr/>
        </p:nvSpPr>
        <p:spPr bwMode="auto">
          <a:xfrm>
            <a:off x="2637954" y="6044752"/>
            <a:ext cx="3040471" cy="587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4. Analogie</a:t>
            </a:r>
          </a:p>
          <a:p>
            <a:r>
              <a:rPr lang="cs-CZ" sz="1400" b="1" dirty="0" smtClean="0">
                <a:solidFill>
                  <a:srgbClr val="7030A0"/>
                </a:solidFill>
                <a:latin typeface="+mj-lt"/>
              </a:rPr>
              <a:t>- A </a:t>
            </a:r>
            <a:r>
              <a:rPr lang="cs-CZ" sz="1400" b="1" dirty="0" err="1" smtClean="0">
                <a:solidFill>
                  <a:srgbClr val="7030A0"/>
                </a:solidFill>
                <a:latin typeface="+mj-lt"/>
              </a:rPr>
              <a:t>a</a:t>
            </a:r>
            <a:r>
              <a:rPr lang="cs-CZ" sz="1400" b="1" dirty="0" smtClean="0">
                <a:solidFill>
                  <a:srgbClr val="7030A0"/>
                </a:solidFill>
                <a:latin typeface="+mj-lt"/>
              </a:rPr>
              <a:t> B se k sobě mají jako C a D</a:t>
            </a:r>
            <a:endParaRPr lang="cs-CZ" sz="14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302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37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 bwMode="auto">
          <a:xfrm>
            <a:off x="307790" y="1730241"/>
            <a:ext cx="2279962" cy="121412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Vytvořit si seznam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Všech postav ve vaši</a:t>
            </a:r>
          </a:p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b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adatelské fabuli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(včetně abstraktních</a:t>
            </a:r>
          </a:p>
          <a:p>
            <a:r>
              <a:rPr lang="cs-CZ" sz="1200" b="1" dirty="0" smtClean="0">
                <a:solidFill>
                  <a:srgbClr val="800000"/>
                </a:solidFill>
                <a:latin typeface="+mj-lt"/>
              </a:rPr>
              <a:t>Idejí)</a:t>
            </a:r>
            <a:endParaRPr lang="cs-CZ" sz="12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307790" y="3020390"/>
            <a:ext cx="227996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Hra s perspektivou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682210" y="1730241"/>
            <a:ext cx="5053613" cy="1130996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Fyzický/charakterní popis každé postavy,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její slabosti a její silné stránky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překážky co potká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proměny které prodělá..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667545" y="3020390"/>
            <a:ext cx="5053613" cy="57075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Vyzkoušejte si různé přístupy k tématu (z hlediska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rivalizujícího badatele, nelidské bytosti atd.)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2231894" y="789270"/>
            <a:ext cx="1806806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Vykládat příběh!</a:t>
            </a:r>
            <a:endParaRPr lang="cs-CZ" sz="1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2667545" y="3708193"/>
            <a:ext cx="5053611" cy="67058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Hrajte si s fabuli: náčrt několik vypravěčských cest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od A k B, hra se začátkem, střední částí a koncem…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42415" y="1078947"/>
            <a:ext cx="1610712" cy="57444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Co se dá zkusit</a:t>
            </a:r>
          </a:p>
        </p:txBody>
      </p:sp>
      <p:sp>
        <p:nvSpPr>
          <p:cNvPr id="52" name="Obdélník 51"/>
          <p:cNvSpPr/>
          <p:nvPr/>
        </p:nvSpPr>
        <p:spPr bwMode="auto">
          <a:xfrm>
            <a:off x="307790" y="3708193"/>
            <a:ext cx="2279962" cy="700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Hra z vypravěčskou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strukturou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2694147" y="4505128"/>
            <a:ext cx="5041676" cy="1318645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Zredukujte celé dějství na jednu větu, pokuste se jí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skloubit s vaši badatelskou fabuli (</a:t>
            </a:r>
            <a:r>
              <a:rPr lang="cs-CZ" sz="1400" b="1" dirty="0" err="1" smtClean="0">
                <a:solidFill>
                  <a:srgbClr val="FFFF99"/>
                </a:solidFill>
                <a:latin typeface="+mn-lt"/>
              </a:rPr>
              <a:t>research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story)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Rocky, šípkovou Růženku, Indiana Jonese </a:t>
            </a:r>
            <a:r>
              <a:rPr lang="cs-CZ" sz="1400" b="1" dirty="0" err="1" smtClean="0">
                <a:solidFill>
                  <a:srgbClr val="FFFF99"/>
                </a:solidFill>
                <a:latin typeface="+mn-lt"/>
              </a:rPr>
              <a:t>atd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…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307790" y="4505128"/>
            <a:ext cx="2279962" cy="1154053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Vezměte si příklad z</a:t>
            </a:r>
          </a:p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v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ypravěčské 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struktury filmu/knížky</a:t>
            </a:r>
          </a:p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k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terou znáte 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171341" y="280311"/>
            <a:ext cx="7518400" cy="55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sz="2000" kern="0" smtClean="0">
                <a:solidFill>
                  <a:srgbClr val="C00000"/>
                </a:solidFill>
              </a:rPr>
              <a:t>Jak vykládat příběh?</a:t>
            </a:r>
            <a:endParaRPr lang="en-GB" altLang="cs-CZ" sz="2000" kern="0" dirty="0">
              <a:solidFill>
                <a:srgbClr val="C00000"/>
              </a:solidFill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6852145" y="180067"/>
            <a:ext cx="1337525" cy="431291"/>
          </a:xfrm>
          <a:prstGeom prst="ellipse">
            <a:avLst/>
          </a:prstGeom>
          <a:solidFill>
            <a:srgbClr val="0033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story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net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38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1229</Words>
  <Application>Microsoft Office PowerPoint</Application>
  <PresentationFormat>Předvádění na obrazovce (4:3)</PresentationFormat>
  <Paragraphs>232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Metodika  IX.    Vědecké psaní - pro pokročilé  VIII. Jak vykládat příběh?</vt:lpstr>
      <vt:lpstr>Úkoly 23.11.</vt:lpstr>
      <vt:lpstr>Úkoly 23.11.</vt:lpstr>
      <vt:lpstr>Jak na nás působí texty?</vt:lpstr>
      <vt:lpstr>Úkoly 23.11.</vt:lpstr>
      <vt:lpstr>Jak vykládat příběh?</vt:lpstr>
      <vt:lpstr>Jak vykládat příběh?</vt:lpstr>
      <vt:lpstr>Jak vykládat příběh?</vt:lpstr>
      <vt:lpstr>Prezentace aplikace PowerPoint</vt:lpstr>
      <vt:lpstr>Prezentace aplikace PowerPoint</vt:lpstr>
      <vt:lpstr>Úkol (20min) dědkologie… aneb: jsme jenom trpajzlíci na ramenou velikánů</vt:lpstr>
      <vt:lpstr>Jak vyprávět poutavě dědkologií?</vt:lpstr>
      <vt:lpstr>Úkoly 30.11.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298</cp:revision>
  <cp:lastPrinted>2019-09-24T07:27:02Z</cp:lastPrinted>
  <dcterms:created xsi:type="dcterms:W3CDTF">2015-11-23T07:04:47Z</dcterms:created>
  <dcterms:modified xsi:type="dcterms:W3CDTF">2021-11-23T11:09:05Z</dcterms:modified>
</cp:coreProperties>
</file>