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7"/>
  </p:notesMasterIdLst>
  <p:handoutMasterIdLst>
    <p:handoutMasterId r:id="rId8"/>
  </p:handoutMasterIdLst>
  <p:sldIdLst>
    <p:sldId id="256" r:id="rId2"/>
    <p:sldId id="276" r:id="rId3"/>
    <p:sldId id="299" r:id="rId4"/>
    <p:sldId id="290" r:id="rId5"/>
    <p:sldId id="297" r:id="rId6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>
          <p15:clr>
            <a:srgbClr val="A4A3A4"/>
          </p15:clr>
        </p15:guide>
        <p15:guide id="2" orient="horz" pos="1272">
          <p15:clr>
            <a:srgbClr val="A4A3A4"/>
          </p15:clr>
        </p15:guide>
        <p15:guide id="3" orient="horz" pos="715">
          <p15:clr>
            <a:srgbClr val="A4A3A4"/>
          </p15:clr>
        </p15:guide>
        <p15:guide id="4" orient="horz" pos="3861">
          <p15:clr>
            <a:srgbClr val="A4A3A4"/>
          </p15:clr>
        </p15:guide>
        <p15:guide id="5" orient="horz" pos="3944">
          <p15:clr>
            <a:srgbClr val="A4A3A4"/>
          </p15:clr>
        </p15:guide>
        <p15:guide id="6" pos="321">
          <p15:clr>
            <a:srgbClr val="A4A3A4"/>
          </p15:clr>
        </p15:guide>
        <p15:guide id="7" pos="5418">
          <p15:clr>
            <a:srgbClr val="A4A3A4"/>
          </p15:clr>
        </p15:guide>
        <p15:guide id="8" pos="682">
          <p15:clr>
            <a:srgbClr val="A4A3A4"/>
          </p15:clr>
        </p15:guide>
        <p15:guide id="9" pos="2766">
          <p15:clr>
            <a:srgbClr val="A4A3A4"/>
          </p15:clr>
        </p15:guide>
        <p15:guide id="10" pos="297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99C75A"/>
    <a:srgbClr val="A25021"/>
    <a:srgbClr val="703718"/>
    <a:srgbClr val="CC6600"/>
    <a:srgbClr val="C8A98E"/>
    <a:srgbClr val="120F0C"/>
    <a:srgbClr val="EDEDED"/>
    <a:srgbClr val="FFFF99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38" autoAdjust="0"/>
  </p:normalViewPr>
  <p:slideViewPr>
    <p:cSldViewPr snapToGrid="0">
      <p:cViewPr varScale="1">
        <p:scale>
          <a:sx n="109" d="100"/>
          <a:sy n="109" d="100"/>
        </p:scale>
        <p:origin x="1800" y="10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 dirty="0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 dirty="0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1082675" y="2565401"/>
            <a:ext cx="7518400" cy="2663825"/>
          </a:xfrm>
        </p:spPr>
        <p:txBody>
          <a:bodyPr tIns="0" bIns="0" anchor="ctr"/>
          <a:lstStyle>
            <a:lvl1pPr>
              <a:defRPr sz="3200"/>
            </a:lvl1pPr>
          </a:lstStyle>
          <a:p>
            <a:pPr lvl="0"/>
            <a:r>
              <a:rPr lang="en-GB" altLang="cs-CZ" noProof="0" dirty="0" err="1" smtClean="0"/>
              <a:t>Kliknutím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FD44865-E482-4274-BA0A-6D969A5DE30D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390616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97689" y="1125539"/>
            <a:ext cx="1703387" cy="5006975"/>
          </a:xfrm>
        </p:spPr>
        <p:txBody>
          <a:bodyPr vert="eaVert"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9588" y="1125539"/>
            <a:ext cx="6037861" cy="5006975"/>
          </a:xfrm>
        </p:spPr>
        <p:txBody>
          <a:bodyPr vert="eaVert"/>
          <a:lstStyle/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53075-B133-4825-BEAD-9495BA665D34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7527274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Clr>
                <a:srgbClr val="00287D"/>
              </a:buClr>
              <a:buSzPct val="100000"/>
              <a:buFont typeface="Wingdings" panose="05000000000000000000" pitchFamily="2" charset="2"/>
              <a:buChar char="§"/>
              <a:defRPr/>
            </a:lvl1pPr>
            <a:lvl2pPr marL="742950" indent="-285750">
              <a:buClr>
                <a:srgbClr val="00287D"/>
              </a:buClr>
              <a:buFont typeface="Wingdings" panose="05000000000000000000" pitchFamily="2" charset="2"/>
              <a:buChar char="§"/>
              <a:defRPr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6860472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4406901"/>
            <a:ext cx="80914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9589" y="2906713"/>
            <a:ext cx="80914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7F5D36C-8A95-44A1-B2E3-4B4CEE4AA93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5636450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9588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24131" y="2019301"/>
            <a:ext cx="3876944" cy="41105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1152B74-69A5-4C0F-AF65-094CC50B2C3C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240045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9" y="1134533"/>
            <a:ext cx="8091487" cy="643467"/>
          </a:xfrm>
        </p:spPr>
        <p:txBody>
          <a:bodyPr/>
          <a:lstStyle>
            <a:lvl1pPr>
              <a:defRPr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12369" y="2019300"/>
            <a:ext cx="38786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9588" y="2915728"/>
            <a:ext cx="3874282" cy="321043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723119" y="2019300"/>
            <a:ext cx="3877957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722963" y="2938734"/>
            <a:ext cx="3878113" cy="319113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595CD6F-6F72-494C-9F75-EA7F2E402090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Rectangle 17"/>
          <p:cNvSpPr>
            <a:spLocks noGrp="1" noChangeArrowheads="1"/>
          </p:cNvSpPr>
          <p:nvPr>
            <p:ph type="ftr" sz="quarter" idx="12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253173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0"/>
          </p:nvPr>
        </p:nvSpPr>
        <p:spPr>
          <a:xfrm>
            <a:off x="422694" y="6248400"/>
            <a:ext cx="630591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27DA5A4-BFC5-452F-9F43-ADC3A6F1509E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5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8091487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000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9540641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588" y="1134534"/>
            <a:ext cx="8091487" cy="64346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</a:t>
            </a:r>
            <a:r>
              <a:rPr lang="en-GB" noProof="0" dirty="0" smtClean="0"/>
              <a:t>.</a:t>
            </a:r>
            <a:endParaRPr lang="en-GB" noProof="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1" y="2019300"/>
            <a:ext cx="5026025" cy="410686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  <a:p>
            <a:pPr lvl="1"/>
            <a:r>
              <a:rPr lang="en-GB" noProof="0" dirty="0" err="1" smtClean="0"/>
              <a:t>Druhá</a:t>
            </a:r>
            <a:r>
              <a:rPr lang="en-GB" noProof="0" dirty="0" smtClean="0"/>
              <a:t> </a:t>
            </a:r>
            <a:r>
              <a:rPr lang="en-GB" noProof="0" dirty="0" err="1" smtClean="0"/>
              <a:t>úroveň</a:t>
            </a:r>
            <a:endParaRPr lang="en-GB" noProof="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9588" y="2019300"/>
            <a:ext cx="2746884" cy="410686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 err="1" smtClean="0"/>
              <a:t>Kliknutím</a:t>
            </a:r>
            <a:r>
              <a:rPr lang="en-GB" noProof="0" dirty="0" smtClean="0"/>
              <a:t> </a:t>
            </a:r>
            <a:r>
              <a:rPr lang="en-GB" noProof="0" dirty="0" err="1" smtClean="0"/>
              <a:t>lze</a:t>
            </a:r>
            <a:r>
              <a:rPr lang="en-GB" noProof="0" dirty="0" smtClean="0"/>
              <a:t> </a:t>
            </a:r>
            <a:r>
              <a:rPr lang="en-GB" noProof="0" dirty="0" err="1" smtClean="0"/>
              <a:t>upravit</a:t>
            </a:r>
            <a:r>
              <a:rPr lang="en-GB" noProof="0" dirty="0" smtClean="0"/>
              <a:t> </a:t>
            </a:r>
            <a:r>
              <a:rPr lang="en-GB" noProof="0" dirty="0" err="1" smtClean="0"/>
              <a:t>styly</a:t>
            </a:r>
            <a:r>
              <a:rPr lang="en-GB" noProof="0" dirty="0" smtClean="0"/>
              <a:t> </a:t>
            </a:r>
            <a:r>
              <a:rPr lang="en-GB" noProof="0" dirty="0" err="1" smtClean="0"/>
              <a:t>předlohy</a:t>
            </a:r>
            <a:r>
              <a:rPr lang="en-GB" noProof="0" dirty="0" smtClean="0"/>
              <a:t> </a:t>
            </a:r>
            <a:r>
              <a:rPr lang="en-GB" noProof="0" dirty="0" err="1" smtClean="0"/>
              <a:t>textu</a:t>
            </a:r>
            <a:r>
              <a:rPr lang="en-GB" noProof="0" dirty="0" smtClean="0"/>
              <a:t>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A562BE3-FB3A-4F01-A26A-8D36CDF01AD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31545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5087507"/>
            <a:ext cx="54864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1134533"/>
            <a:ext cx="5486400" cy="387454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dirty="0" smtClean="0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654246"/>
            <a:ext cx="5486400" cy="47562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268BFBB-FD49-4E22-AEFE-2646EB3E88CA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695320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1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509589" y="1125539"/>
            <a:ext cx="8086635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nadpisů</a:t>
            </a:r>
            <a:r>
              <a:rPr lang="en-GB" altLang="cs-CZ" noProof="0" dirty="0" smtClean="0"/>
              <a:t>.</a:t>
            </a:r>
          </a:p>
        </p:txBody>
      </p:sp>
      <p:sp>
        <p:nvSpPr>
          <p:cNvPr id="64522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9589" y="2017713"/>
            <a:ext cx="8082321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 noProof="0" dirty="0" err="1" smtClean="0"/>
              <a:t>Klepnutím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lze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upravit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styly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předlohy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textu</a:t>
            </a:r>
            <a:r>
              <a:rPr lang="en-GB" altLang="cs-CZ" noProof="0" dirty="0" smtClean="0"/>
              <a:t>.</a:t>
            </a:r>
          </a:p>
          <a:p>
            <a:pPr lvl="1"/>
            <a:r>
              <a:rPr lang="en-GB" altLang="cs-CZ" noProof="0" dirty="0" err="1" smtClean="0"/>
              <a:t>Druhá</a:t>
            </a:r>
            <a:r>
              <a:rPr lang="en-GB" altLang="cs-CZ" noProof="0" dirty="0" smtClean="0"/>
              <a:t> </a:t>
            </a:r>
            <a:r>
              <a:rPr lang="en-GB" altLang="cs-CZ" noProof="0" dirty="0" err="1" smtClean="0"/>
              <a:t>úroveň</a:t>
            </a:r>
            <a:endParaRPr lang="en-GB" altLang="cs-CZ" noProof="0" dirty="0" smtClean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248400"/>
            <a:ext cx="184174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22694" y="6248400"/>
            <a:ext cx="630591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969696"/>
                </a:solidFill>
                <a:latin typeface="+mj-lt"/>
              </a:defRPr>
            </a:lvl1pPr>
          </a:lstStyle>
          <a:p>
            <a:r>
              <a:rPr lang="en-US" altLang="cs-CZ" dirty="0" smtClean="0"/>
              <a:t>Define footer - Name of the presentation / Your name / Unit, Office</a:t>
            </a:r>
            <a:endParaRPr lang="cs-CZ" alt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100000"/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287D"/>
        </a:buClr>
        <a:buSzPct val="80000"/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4"/>
        </a:buBlip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1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3283" y="1509573"/>
            <a:ext cx="7518400" cy="3808104"/>
          </a:xfrm>
        </p:spPr>
        <p:txBody>
          <a:bodyPr/>
          <a:lstStyle/>
          <a:p>
            <a:r>
              <a:rPr lang="cs-CZ" altLang="cs-CZ" sz="3600" dirty="0" smtClean="0">
                <a:solidFill>
                  <a:srgbClr val="C00000"/>
                </a:solidFill>
              </a:rPr>
              <a:t>Metodika IX.</a:t>
            </a:r>
            <a:br>
              <a:rPr lang="cs-CZ" altLang="cs-CZ" sz="3600" dirty="0" smtClean="0">
                <a:solidFill>
                  <a:srgbClr val="C00000"/>
                </a:solidFill>
              </a:rPr>
            </a:br>
            <a:r>
              <a:rPr lang="cs-CZ" altLang="cs-CZ" sz="2400" dirty="0" smtClean="0">
                <a:solidFill>
                  <a:schemeClr val="tx1"/>
                </a:solidFill>
              </a:rPr>
              <a:t/>
            </a:r>
            <a:br>
              <a:rPr lang="cs-CZ" altLang="cs-CZ" sz="2400" dirty="0" smtClean="0">
                <a:solidFill>
                  <a:schemeClr val="tx1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>Vědecké psaní</a:t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000" dirty="0" smtClean="0">
                <a:solidFill>
                  <a:srgbClr val="002060"/>
                </a:solidFill>
              </a:rPr>
              <a:t>- </a:t>
            </a:r>
            <a:r>
              <a:rPr lang="cs-CZ" altLang="cs-CZ" sz="1800" dirty="0" smtClean="0">
                <a:solidFill>
                  <a:srgbClr val="002060"/>
                </a:solidFill>
              </a:rPr>
              <a:t>pro pokročilé</a:t>
            </a: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2400" dirty="0" smtClean="0">
                <a:solidFill>
                  <a:srgbClr val="002060"/>
                </a:solidFill>
              </a:rPr>
              <a:t/>
            </a:r>
            <a:br>
              <a:rPr lang="cs-CZ" altLang="cs-CZ" sz="24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od nápadu</a:t>
            </a:r>
            <a:br>
              <a:rPr lang="cs-CZ" altLang="cs-CZ" sz="1800" dirty="0" smtClean="0">
                <a:solidFill>
                  <a:srgbClr val="002060"/>
                </a:solidFill>
                <a:latin typeface="+mn-lt"/>
              </a:rPr>
            </a:br>
            <a:r>
              <a:rPr lang="cs-CZ" altLang="cs-CZ" sz="1800" dirty="0" smtClean="0">
                <a:solidFill>
                  <a:srgbClr val="002060"/>
                </a:solidFill>
                <a:latin typeface="+mn-lt"/>
              </a:rPr>
              <a:t>k textu</a:t>
            </a:r>
            <a:r>
              <a:rPr lang="cs-CZ" altLang="cs-CZ" sz="1600" dirty="0" smtClean="0">
                <a:solidFill>
                  <a:srgbClr val="002060"/>
                </a:solidFill>
                <a:latin typeface="+mn-lt"/>
              </a:rPr>
              <a:t/>
            </a:r>
            <a:br>
              <a:rPr lang="cs-CZ" altLang="cs-CZ" sz="1600" dirty="0" smtClean="0">
                <a:solidFill>
                  <a:srgbClr val="002060"/>
                </a:solidFill>
                <a:latin typeface="+mn-lt"/>
              </a:rPr>
            </a:br>
            <a:endParaRPr lang="en-GB" altLang="cs-CZ" sz="2800" dirty="0">
              <a:solidFill>
                <a:schemeClr val="tx2">
                  <a:lumMod val="50000"/>
                </a:schemeClr>
              </a:solidFill>
              <a:latin typeface="+mn-lt"/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1223" y="402832"/>
            <a:ext cx="5169876" cy="6033298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2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22639" y="1507154"/>
            <a:ext cx="7518400" cy="2763095"/>
          </a:xfrm>
        </p:spPr>
        <p:txBody>
          <a:bodyPr/>
          <a:lstStyle/>
          <a:p>
            <a:r>
              <a:rPr lang="cs-CZ" altLang="cs-CZ" sz="2000" dirty="0" smtClean="0">
                <a:solidFill>
                  <a:srgbClr val="FF0000"/>
                </a:solidFill>
              </a:rPr>
              <a:t>Vítejte v metodologickém</a:t>
            </a:r>
            <a:br>
              <a:rPr lang="cs-CZ" altLang="cs-CZ" sz="2000" dirty="0" smtClean="0">
                <a:solidFill>
                  <a:srgbClr val="FF0000"/>
                </a:solidFill>
              </a:rPr>
            </a:br>
            <a:r>
              <a:rPr lang="cs-CZ" altLang="cs-CZ" sz="2000" dirty="0" smtClean="0">
                <a:solidFill>
                  <a:srgbClr val="FF0000"/>
                </a:solidFill>
              </a:rPr>
              <a:t>kurzu o vědeckém psaní!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Kdo jste?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Co Vás přivedlo k metodologií?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Co očekáváte od kurzu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vědeckého psaní?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Znalosti cizích jazyků?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1839" y="409761"/>
            <a:ext cx="4352558" cy="5906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45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3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2515" y="2520768"/>
            <a:ext cx="7518400" cy="2763095"/>
          </a:xfrm>
        </p:spPr>
        <p:txBody>
          <a:bodyPr/>
          <a:lstStyle/>
          <a:p>
            <a:r>
              <a:rPr lang="cs-CZ" altLang="cs-CZ" sz="2000" dirty="0" smtClean="0">
                <a:solidFill>
                  <a:srgbClr val="C00000"/>
                </a:solidFill>
              </a:rPr>
              <a:t>Tematické </a:t>
            </a:r>
            <a:br>
              <a:rPr lang="cs-CZ" altLang="cs-CZ" sz="2000" dirty="0" smtClean="0">
                <a:solidFill>
                  <a:srgbClr val="C00000"/>
                </a:solidFill>
              </a:rPr>
            </a:br>
            <a:r>
              <a:rPr lang="cs-CZ" altLang="cs-CZ" sz="2000" dirty="0" smtClean="0">
                <a:solidFill>
                  <a:srgbClr val="C00000"/>
                </a:solidFill>
              </a:rPr>
              <a:t>pilíře kurzu:</a:t>
            </a:r>
            <a:r>
              <a:rPr lang="cs-CZ" altLang="cs-CZ" sz="1800" dirty="0" smtClean="0">
                <a:solidFill>
                  <a:srgbClr val="002060"/>
                </a:solidFill>
              </a:rPr>
              <a:t/>
            </a:r>
            <a:br>
              <a:rPr lang="cs-CZ" altLang="cs-CZ" sz="1800" dirty="0" smtClean="0">
                <a:solidFill>
                  <a:srgbClr val="002060"/>
                </a:solidFill>
              </a:rPr>
            </a:br>
            <a:r>
              <a:rPr lang="cs-CZ" altLang="cs-CZ" sz="1800" dirty="0" smtClean="0">
                <a:solidFill>
                  <a:srgbClr val="002060"/>
                </a:solidFill>
              </a:rPr>
              <a:t/>
            </a:r>
            <a:br>
              <a:rPr lang="cs-CZ" altLang="cs-CZ" sz="18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Psaní: Jak </a:t>
            </a:r>
            <a:r>
              <a:rPr lang="cs-CZ" altLang="cs-CZ" sz="1600" dirty="0">
                <a:solidFill>
                  <a:srgbClr val="002060"/>
                </a:solidFill>
              </a:rPr>
              <a:t>na to?</a:t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Proč </a:t>
            </a:r>
            <a:r>
              <a:rPr lang="cs-CZ" altLang="cs-CZ" sz="1600" dirty="0">
                <a:solidFill>
                  <a:srgbClr val="002060"/>
                </a:solidFill>
              </a:rPr>
              <a:t>to </a:t>
            </a:r>
            <a:r>
              <a:rPr lang="cs-CZ" altLang="cs-CZ" sz="1600" dirty="0" smtClean="0">
                <a:solidFill>
                  <a:srgbClr val="002060"/>
                </a:solidFill>
              </a:rPr>
              <a:t>nejde a co s tím? </a:t>
            </a:r>
            <a:r>
              <a:rPr lang="cs-CZ" altLang="cs-CZ" sz="1600" dirty="0">
                <a:solidFill>
                  <a:srgbClr val="002060"/>
                </a:solidFill>
              </a:rPr>
              <a:t/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vylepšit vlastní efektivitu/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>
                <a:solidFill>
                  <a:srgbClr val="002060"/>
                </a:solidFill>
              </a:rPr>
              <a:t> </a:t>
            </a:r>
            <a:r>
              <a:rPr lang="cs-CZ" altLang="cs-CZ" sz="1600" dirty="0" smtClean="0">
                <a:solidFill>
                  <a:srgbClr val="002060"/>
                </a:solidFill>
              </a:rPr>
              <a:t> vlastní pracovní metody?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najít údernou dílčí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  otázku?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se naučit pravidelně psát?</a:t>
            </a:r>
            <a:r>
              <a:rPr lang="cs-CZ" altLang="cs-CZ" sz="1600" dirty="0">
                <a:solidFill>
                  <a:srgbClr val="002060"/>
                </a:solidFill>
              </a:rPr>
              <a:t/>
            </a:r>
            <a:br>
              <a:rPr lang="cs-CZ" altLang="cs-CZ" sz="1600" dirty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</a:t>
            </a:r>
            <a:r>
              <a:rPr lang="cs-CZ" altLang="cs-CZ" sz="1600" dirty="0">
                <a:solidFill>
                  <a:srgbClr val="002060"/>
                </a:solidFill>
              </a:rPr>
              <a:t>si </a:t>
            </a:r>
            <a:r>
              <a:rPr lang="cs-CZ" altLang="cs-CZ" sz="1600" dirty="0" smtClean="0">
                <a:solidFill>
                  <a:srgbClr val="002060"/>
                </a:solidFill>
              </a:rPr>
              <a:t>zlepšit </a:t>
            </a:r>
            <a:r>
              <a:rPr lang="cs-CZ" altLang="cs-CZ" sz="1600" dirty="0">
                <a:solidFill>
                  <a:srgbClr val="002060"/>
                </a:solidFill>
              </a:rPr>
              <a:t>styl</a:t>
            </a:r>
            <a:r>
              <a:rPr lang="cs-CZ" altLang="cs-CZ" sz="1600" dirty="0" smtClean="0">
                <a:solidFill>
                  <a:srgbClr val="002060"/>
                </a:solidFill>
              </a:rPr>
              <a:t>?</a:t>
            </a:r>
            <a:br>
              <a:rPr lang="cs-CZ" altLang="cs-CZ" sz="1600" dirty="0" smtClean="0">
                <a:solidFill>
                  <a:srgbClr val="002060"/>
                </a:solidFill>
              </a:rPr>
            </a:br>
            <a:r>
              <a:rPr lang="cs-CZ" altLang="cs-CZ" sz="1600" dirty="0" smtClean="0">
                <a:solidFill>
                  <a:srgbClr val="002060"/>
                </a:solidFill>
              </a:rPr>
              <a:t>- Jak vést čtenáře?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/>
          <a:srcRect t="2721" r="1882"/>
          <a:stretch/>
        </p:blipFill>
        <p:spPr>
          <a:xfrm>
            <a:off x="3956538" y="474785"/>
            <a:ext cx="4620275" cy="3742584"/>
          </a:xfrm>
          <a:prstGeom prst="rect">
            <a:avLst/>
          </a:prstGeom>
          <a:ln w="28575">
            <a:solidFill>
              <a:srgbClr val="A25021"/>
            </a:solidFill>
          </a:ln>
        </p:spPr>
      </p:pic>
      <p:sp>
        <p:nvSpPr>
          <p:cNvPr id="8" name="Zaoblený obdélník 7"/>
          <p:cNvSpPr/>
          <p:nvPr/>
        </p:nvSpPr>
        <p:spPr bwMode="auto">
          <a:xfrm>
            <a:off x="6224954" y="650505"/>
            <a:ext cx="2242038" cy="888149"/>
          </a:xfrm>
          <a:prstGeom prst="roundRect">
            <a:avLst/>
          </a:prstGeom>
          <a:solidFill>
            <a:srgbClr val="EDEDED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</a:rPr>
              <a:t>Ahojte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!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b="1" dirty="0" smtClean="0"/>
              <a:t>Jsem Karel… již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25 let píšu doktorát</a:t>
            </a:r>
          </a:p>
        </p:txBody>
      </p:sp>
      <p:sp>
        <p:nvSpPr>
          <p:cNvPr id="10" name="Volný tvar 9"/>
          <p:cNvSpPr/>
          <p:nvPr/>
        </p:nvSpPr>
        <p:spPr bwMode="auto">
          <a:xfrm>
            <a:off x="5811715" y="1740877"/>
            <a:ext cx="641839" cy="1846385"/>
          </a:xfrm>
          <a:custGeom>
            <a:avLst/>
            <a:gdLst>
              <a:gd name="connsiteX0" fmla="*/ 0 w 641839"/>
              <a:gd name="connsiteY0" fmla="*/ 0 h 1846385"/>
              <a:gd name="connsiteX1" fmla="*/ 26377 w 641839"/>
              <a:gd name="connsiteY1" fmla="*/ 43961 h 1846385"/>
              <a:gd name="connsiteX2" fmla="*/ 35170 w 641839"/>
              <a:gd name="connsiteY2" fmla="*/ 70338 h 1846385"/>
              <a:gd name="connsiteX3" fmla="*/ 43962 w 641839"/>
              <a:gd name="connsiteY3" fmla="*/ 105508 h 1846385"/>
              <a:gd name="connsiteX4" fmla="*/ 70339 w 641839"/>
              <a:gd name="connsiteY4" fmla="*/ 123092 h 1846385"/>
              <a:gd name="connsiteX5" fmla="*/ 87923 w 641839"/>
              <a:gd name="connsiteY5" fmla="*/ 149469 h 1846385"/>
              <a:gd name="connsiteX6" fmla="*/ 193431 w 641839"/>
              <a:gd name="connsiteY6" fmla="*/ 175846 h 1846385"/>
              <a:gd name="connsiteX7" fmla="*/ 202223 w 641839"/>
              <a:gd name="connsiteY7" fmla="*/ 211015 h 1846385"/>
              <a:gd name="connsiteX8" fmla="*/ 228600 w 641839"/>
              <a:gd name="connsiteY8" fmla="*/ 237392 h 1846385"/>
              <a:gd name="connsiteX9" fmla="*/ 246185 w 641839"/>
              <a:gd name="connsiteY9" fmla="*/ 263769 h 1846385"/>
              <a:gd name="connsiteX10" fmla="*/ 281354 w 641839"/>
              <a:gd name="connsiteY10" fmla="*/ 351692 h 1846385"/>
              <a:gd name="connsiteX11" fmla="*/ 298939 w 641839"/>
              <a:gd name="connsiteY11" fmla="*/ 386861 h 1846385"/>
              <a:gd name="connsiteX12" fmla="*/ 334108 w 641839"/>
              <a:gd name="connsiteY12" fmla="*/ 439615 h 1846385"/>
              <a:gd name="connsiteX13" fmla="*/ 369277 w 641839"/>
              <a:gd name="connsiteY13" fmla="*/ 518746 h 1846385"/>
              <a:gd name="connsiteX14" fmla="*/ 351693 w 641839"/>
              <a:gd name="connsiteY14" fmla="*/ 835269 h 1846385"/>
              <a:gd name="connsiteX15" fmla="*/ 334108 w 641839"/>
              <a:gd name="connsiteY15" fmla="*/ 905608 h 1846385"/>
              <a:gd name="connsiteX16" fmla="*/ 316523 w 641839"/>
              <a:gd name="connsiteY16" fmla="*/ 931985 h 1846385"/>
              <a:gd name="connsiteX17" fmla="*/ 307731 w 641839"/>
              <a:gd name="connsiteY17" fmla="*/ 958361 h 1846385"/>
              <a:gd name="connsiteX18" fmla="*/ 298939 w 641839"/>
              <a:gd name="connsiteY18" fmla="*/ 1046285 h 1846385"/>
              <a:gd name="connsiteX19" fmla="*/ 263770 w 641839"/>
              <a:gd name="connsiteY19" fmla="*/ 1099038 h 1846385"/>
              <a:gd name="connsiteX20" fmla="*/ 263770 w 641839"/>
              <a:gd name="connsiteY20" fmla="*/ 1433146 h 1846385"/>
              <a:gd name="connsiteX21" fmla="*/ 272562 w 641839"/>
              <a:gd name="connsiteY21" fmla="*/ 1485900 h 1846385"/>
              <a:gd name="connsiteX22" fmla="*/ 290147 w 641839"/>
              <a:gd name="connsiteY22" fmla="*/ 1556238 h 1846385"/>
              <a:gd name="connsiteX23" fmla="*/ 316523 w 641839"/>
              <a:gd name="connsiteY23" fmla="*/ 1661746 h 1846385"/>
              <a:gd name="connsiteX24" fmla="*/ 351693 w 641839"/>
              <a:gd name="connsiteY24" fmla="*/ 1688123 h 1846385"/>
              <a:gd name="connsiteX25" fmla="*/ 404447 w 641839"/>
              <a:gd name="connsiteY25" fmla="*/ 1740877 h 1846385"/>
              <a:gd name="connsiteX26" fmla="*/ 457200 w 641839"/>
              <a:gd name="connsiteY26" fmla="*/ 1758461 h 1846385"/>
              <a:gd name="connsiteX27" fmla="*/ 536331 w 641839"/>
              <a:gd name="connsiteY27" fmla="*/ 1776046 h 1846385"/>
              <a:gd name="connsiteX28" fmla="*/ 589085 w 641839"/>
              <a:gd name="connsiteY28" fmla="*/ 1784838 h 1846385"/>
              <a:gd name="connsiteX29" fmla="*/ 641839 w 641839"/>
              <a:gd name="connsiteY29" fmla="*/ 1793631 h 1846385"/>
              <a:gd name="connsiteX30" fmla="*/ 615462 w 641839"/>
              <a:gd name="connsiteY30" fmla="*/ 1802423 h 1846385"/>
              <a:gd name="connsiteX31" fmla="*/ 501162 w 641839"/>
              <a:gd name="connsiteY31" fmla="*/ 1820008 h 1846385"/>
              <a:gd name="connsiteX32" fmla="*/ 448408 w 641839"/>
              <a:gd name="connsiteY32" fmla="*/ 1837592 h 1846385"/>
              <a:gd name="connsiteX33" fmla="*/ 422031 w 641839"/>
              <a:gd name="connsiteY33" fmla="*/ 1846385 h 1846385"/>
              <a:gd name="connsiteX34" fmla="*/ 334108 w 641839"/>
              <a:gd name="connsiteY34" fmla="*/ 1837592 h 1846385"/>
              <a:gd name="connsiteX35" fmla="*/ 281354 w 641839"/>
              <a:gd name="connsiteY35" fmla="*/ 1820008 h 1846385"/>
              <a:gd name="connsiteX36" fmla="*/ 254977 w 641839"/>
              <a:gd name="connsiteY36" fmla="*/ 1811215 h 1846385"/>
              <a:gd name="connsiteX37" fmla="*/ 184639 w 641839"/>
              <a:gd name="connsiteY37" fmla="*/ 1732085 h 1846385"/>
              <a:gd name="connsiteX38" fmla="*/ 131885 w 641839"/>
              <a:gd name="connsiteY38" fmla="*/ 1679331 h 1846385"/>
              <a:gd name="connsiteX39" fmla="*/ 114300 w 641839"/>
              <a:gd name="connsiteY39" fmla="*/ 1565031 h 1846385"/>
              <a:gd name="connsiteX40" fmla="*/ 96716 w 641839"/>
              <a:gd name="connsiteY40" fmla="*/ 1538654 h 1846385"/>
              <a:gd name="connsiteX41" fmla="*/ 87923 w 641839"/>
              <a:gd name="connsiteY41" fmla="*/ 1477108 h 1846385"/>
              <a:gd name="connsiteX42" fmla="*/ 79131 w 641839"/>
              <a:gd name="connsiteY42" fmla="*/ 1424354 h 1846385"/>
              <a:gd name="connsiteX43" fmla="*/ 70339 w 641839"/>
              <a:gd name="connsiteY43" fmla="*/ 1266092 h 1846385"/>
              <a:gd name="connsiteX44" fmla="*/ 52754 w 641839"/>
              <a:gd name="connsiteY44" fmla="*/ 1160585 h 1846385"/>
              <a:gd name="connsiteX45" fmla="*/ 61547 w 641839"/>
              <a:gd name="connsiteY45" fmla="*/ 1002323 h 1846385"/>
              <a:gd name="connsiteX46" fmla="*/ 79131 w 641839"/>
              <a:gd name="connsiteY46" fmla="*/ 940777 h 1846385"/>
              <a:gd name="connsiteX47" fmla="*/ 87923 w 641839"/>
              <a:gd name="connsiteY47" fmla="*/ 905608 h 1846385"/>
              <a:gd name="connsiteX48" fmla="*/ 96716 w 641839"/>
              <a:gd name="connsiteY48" fmla="*/ 685800 h 1846385"/>
              <a:gd name="connsiteX49" fmla="*/ 105508 w 641839"/>
              <a:gd name="connsiteY49" fmla="*/ 536331 h 1846385"/>
              <a:gd name="connsiteX50" fmla="*/ 52754 w 641839"/>
              <a:gd name="connsiteY50" fmla="*/ 184638 h 1846385"/>
              <a:gd name="connsiteX51" fmla="*/ 17585 w 641839"/>
              <a:gd name="connsiteY51" fmla="*/ 96715 h 1846385"/>
              <a:gd name="connsiteX52" fmla="*/ 17585 w 641839"/>
              <a:gd name="connsiteY52" fmla="*/ 87923 h 18463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</a:cxnLst>
            <a:rect l="l" t="t" r="r" b="b"/>
            <a:pathLst>
              <a:path w="641839" h="1846385">
                <a:moveTo>
                  <a:pt x="0" y="0"/>
                </a:moveTo>
                <a:cubicBezTo>
                  <a:pt x="8792" y="14654"/>
                  <a:pt x="18734" y="28676"/>
                  <a:pt x="26377" y="43961"/>
                </a:cubicBezTo>
                <a:cubicBezTo>
                  <a:pt x="30522" y="52251"/>
                  <a:pt x="32624" y="61427"/>
                  <a:pt x="35170" y="70338"/>
                </a:cubicBezTo>
                <a:cubicBezTo>
                  <a:pt x="38490" y="81957"/>
                  <a:pt x="37259" y="95453"/>
                  <a:pt x="43962" y="105508"/>
                </a:cubicBezTo>
                <a:cubicBezTo>
                  <a:pt x="49823" y="114300"/>
                  <a:pt x="61547" y="117231"/>
                  <a:pt x="70339" y="123092"/>
                </a:cubicBezTo>
                <a:cubicBezTo>
                  <a:pt x="76200" y="131884"/>
                  <a:pt x="78962" y="143868"/>
                  <a:pt x="87923" y="149469"/>
                </a:cubicBezTo>
                <a:cubicBezTo>
                  <a:pt x="113257" y="165303"/>
                  <a:pt x="165030" y="171113"/>
                  <a:pt x="193431" y="175846"/>
                </a:cubicBezTo>
                <a:cubicBezTo>
                  <a:pt x="196362" y="187569"/>
                  <a:pt x="196228" y="200523"/>
                  <a:pt x="202223" y="211015"/>
                </a:cubicBezTo>
                <a:cubicBezTo>
                  <a:pt x="208392" y="221811"/>
                  <a:pt x="220640" y="227840"/>
                  <a:pt x="228600" y="237392"/>
                </a:cubicBezTo>
                <a:cubicBezTo>
                  <a:pt x="235365" y="245510"/>
                  <a:pt x="240942" y="254594"/>
                  <a:pt x="246185" y="263769"/>
                </a:cubicBezTo>
                <a:cubicBezTo>
                  <a:pt x="307657" y="371342"/>
                  <a:pt x="209284" y="207555"/>
                  <a:pt x="281354" y="351692"/>
                </a:cubicBezTo>
                <a:cubicBezTo>
                  <a:pt x="287216" y="363415"/>
                  <a:pt x="292196" y="375622"/>
                  <a:pt x="298939" y="386861"/>
                </a:cubicBezTo>
                <a:cubicBezTo>
                  <a:pt x="309812" y="404983"/>
                  <a:pt x="334108" y="439615"/>
                  <a:pt x="334108" y="439615"/>
                </a:cubicBezTo>
                <a:cubicBezTo>
                  <a:pt x="355035" y="502394"/>
                  <a:pt x="341411" y="476946"/>
                  <a:pt x="369277" y="518746"/>
                </a:cubicBezTo>
                <a:cubicBezTo>
                  <a:pt x="355655" y="954651"/>
                  <a:pt x="383815" y="690723"/>
                  <a:pt x="351693" y="835269"/>
                </a:cubicBezTo>
                <a:cubicBezTo>
                  <a:pt x="347681" y="853322"/>
                  <a:pt x="343533" y="886758"/>
                  <a:pt x="334108" y="905608"/>
                </a:cubicBezTo>
                <a:cubicBezTo>
                  <a:pt x="329382" y="915060"/>
                  <a:pt x="322385" y="923193"/>
                  <a:pt x="316523" y="931985"/>
                </a:cubicBezTo>
                <a:cubicBezTo>
                  <a:pt x="313592" y="940777"/>
                  <a:pt x="309140" y="949201"/>
                  <a:pt x="307731" y="958361"/>
                </a:cubicBezTo>
                <a:cubicBezTo>
                  <a:pt x="303252" y="987473"/>
                  <a:pt x="307724" y="1018172"/>
                  <a:pt x="298939" y="1046285"/>
                </a:cubicBezTo>
                <a:cubicBezTo>
                  <a:pt x="292635" y="1066457"/>
                  <a:pt x="263770" y="1099038"/>
                  <a:pt x="263770" y="1099038"/>
                </a:cubicBezTo>
                <a:cubicBezTo>
                  <a:pt x="245252" y="1247170"/>
                  <a:pt x="249769" y="1181127"/>
                  <a:pt x="263770" y="1433146"/>
                </a:cubicBezTo>
                <a:cubicBezTo>
                  <a:pt x="264759" y="1450946"/>
                  <a:pt x="269373" y="1468360"/>
                  <a:pt x="272562" y="1485900"/>
                </a:cubicBezTo>
                <a:cubicBezTo>
                  <a:pt x="281050" y="1532584"/>
                  <a:pt x="277944" y="1519632"/>
                  <a:pt x="290147" y="1556238"/>
                </a:cubicBezTo>
                <a:cubicBezTo>
                  <a:pt x="292415" y="1569844"/>
                  <a:pt x="303254" y="1651794"/>
                  <a:pt x="316523" y="1661746"/>
                </a:cubicBezTo>
                <a:cubicBezTo>
                  <a:pt x="328246" y="1670538"/>
                  <a:pt x="340801" y="1678320"/>
                  <a:pt x="351693" y="1688123"/>
                </a:cubicBezTo>
                <a:cubicBezTo>
                  <a:pt x="370178" y="1704759"/>
                  <a:pt x="380855" y="1733013"/>
                  <a:pt x="404447" y="1740877"/>
                </a:cubicBezTo>
                <a:cubicBezTo>
                  <a:pt x="422031" y="1746738"/>
                  <a:pt x="439025" y="1754826"/>
                  <a:pt x="457200" y="1758461"/>
                </a:cubicBezTo>
                <a:cubicBezTo>
                  <a:pt x="513011" y="1769624"/>
                  <a:pt x="486664" y="1763630"/>
                  <a:pt x="536331" y="1776046"/>
                </a:cubicBezTo>
                <a:cubicBezTo>
                  <a:pt x="591173" y="1812608"/>
                  <a:pt x="534481" y="1784838"/>
                  <a:pt x="589085" y="1784838"/>
                </a:cubicBezTo>
                <a:cubicBezTo>
                  <a:pt x="606912" y="1784838"/>
                  <a:pt x="624254" y="1790700"/>
                  <a:pt x="641839" y="1793631"/>
                </a:cubicBezTo>
                <a:cubicBezTo>
                  <a:pt x="633047" y="1796562"/>
                  <a:pt x="624604" y="1800899"/>
                  <a:pt x="615462" y="1802423"/>
                </a:cubicBezTo>
                <a:cubicBezTo>
                  <a:pt x="536496" y="1815583"/>
                  <a:pt x="556534" y="1803396"/>
                  <a:pt x="501162" y="1820008"/>
                </a:cubicBezTo>
                <a:cubicBezTo>
                  <a:pt x="483408" y="1825334"/>
                  <a:pt x="465993" y="1831730"/>
                  <a:pt x="448408" y="1837592"/>
                </a:cubicBezTo>
                <a:lnTo>
                  <a:pt x="422031" y="1846385"/>
                </a:lnTo>
                <a:cubicBezTo>
                  <a:pt x="392723" y="1843454"/>
                  <a:pt x="363057" y="1843020"/>
                  <a:pt x="334108" y="1837592"/>
                </a:cubicBezTo>
                <a:cubicBezTo>
                  <a:pt x="315890" y="1834176"/>
                  <a:pt x="298939" y="1825870"/>
                  <a:pt x="281354" y="1820008"/>
                </a:cubicBezTo>
                <a:lnTo>
                  <a:pt x="254977" y="1811215"/>
                </a:lnTo>
                <a:cubicBezTo>
                  <a:pt x="232128" y="1776940"/>
                  <a:pt x="224793" y="1762201"/>
                  <a:pt x="184639" y="1732085"/>
                </a:cubicBezTo>
                <a:cubicBezTo>
                  <a:pt x="141016" y="1699368"/>
                  <a:pt x="157599" y="1717901"/>
                  <a:pt x="131885" y="1679331"/>
                </a:cubicBezTo>
                <a:cubicBezTo>
                  <a:pt x="130526" y="1668456"/>
                  <a:pt x="121854" y="1585176"/>
                  <a:pt x="114300" y="1565031"/>
                </a:cubicBezTo>
                <a:cubicBezTo>
                  <a:pt x="110590" y="1555137"/>
                  <a:pt x="102577" y="1547446"/>
                  <a:pt x="96716" y="1538654"/>
                </a:cubicBezTo>
                <a:cubicBezTo>
                  <a:pt x="93785" y="1518139"/>
                  <a:pt x="91074" y="1497591"/>
                  <a:pt x="87923" y="1477108"/>
                </a:cubicBezTo>
                <a:cubicBezTo>
                  <a:pt x="85212" y="1459488"/>
                  <a:pt x="80611" y="1442120"/>
                  <a:pt x="79131" y="1424354"/>
                </a:cubicBezTo>
                <a:cubicBezTo>
                  <a:pt x="74743" y="1371701"/>
                  <a:pt x="74552" y="1318759"/>
                  <a:pt x="70339" y="1266092"/>
                </a:cubicBezTo>
                <a:cubicBezTo>
                  <a:pt x="67430" y="1229732"/>
                  <a:pt x="59845" y="1196038"/>
                  <a:pt x="52754" y="1160585"/>
                </a:cubicBezTo>
                <a:cubicBezTo>
                  <a:pt x="55685" y="1107831"/>
                  <a:pt x="56763" y="1054941"/>
                  <a:pt x="61547" y="1002323"/>
                </a:cubicBezTo>
                <a:cubicBezTo>
                  <a:pt x="63379" y="982167"/>
                  <a:pt x="73580" y="960207"/>
                  <a:pt x="79131" y="940777"/>
                </a:cubicBezTo>
                <a:cubicBezTo>
                  <a:pt x="82451" y="929158"/>
                  <a:pt x="84992" y="917331"/>
                  <a:pt x="87923" y="905608"/>
                </a:cubicBezTo>
                <a:cubicBezTo>
                  <a:pt x="90854" y="832339"/>
                  <a:pt x="93228" y="759045"/>
                  <a:pt x="96716" y="685800"/>
                </a:cubicBezTo>
                <a:cubicBezTo>
                  <a:pt x="99090" y="635947"/>
                  <a:pt x="106415" y="586232"/>
                  <a:pt x="105508" y="536331"/>
                </a:cubicBezTo>
                <a:cubicBezTo>
                  <a:pt x="99305" y="195170"/>
                  <a:pt x="186253" y="251390"/>
                  <a:pt x="52754" y="184638"/>
                </a:cubicBezTo>
                <a:cubicBezTo>
                  <a:pt x="42246" y="163621"/>
                  <a:pt x="17585" y="118442"/>
                  <a:pt x="17585" y="96715"/>
                </a:cubicBezTo>
                <a:lnTo>
                  <a:pt x="17585" y="87923"/>
                </a:lnTo>
              </a:path>
            </a:pathLst>
          </a:custGeom>
          <a:gradFill flip="none" rotWithShape="1">
            <a:gsLst>
              <a:gs pos="0">
                <a:srgbClr val="120F0C"/>
              </a:gs>
              <a:gs pos="50000">
                <a:srgbClr val="C8A98E">
                  <a:shade val="67500"/>
                  <a:satMod val="115000"/>
                </a:srgbClr>
              </a:gs>
              <a:gs pos="88000">
                <a:srgbClr val="C8A98E">
                  <a:shade val="100000"/>
                  <a:satMod val="115000"/>
                </a:srgbClr>
              </a:gs>
            </a:gsLst>
            <a:lin ang="18900000" scaled="1"/>
            <a:tileRect/>
          </a:gra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11" name="Obdélník 10"/>
          <p:cNvSpPr/>
          <p:nvPr/>
        </p:nvSpPr>
        <p:spPr bwMode="auto">
          <a:xfrm>
            <a:off x="4125251" y="639278"/>
            <a:ext cx="1501825" cy="685799"/>
          </a:xfrm>
          <a:prstGeom prst="rect">
            <a:avLst/>
          </a:prstGeom>
          <a:solidFill>
            <a:srgbClr val="C8A98E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Anonymní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2000" i="1" dirty="0" smtClean="0"/>
              <a:t>autoři</a:t>
            </a:r>
            <a:endParaRPr kumimoji="0" lang="cs-CZ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2" name="Obdélník 11"/>
          <p:cNvSpPr/>
          <p:nvPr/>
        </p:nvSpPr>
        <p:spPr bwMode="auto">
          <a:xfrm>
            <a:off x="3281233" y="5060376"/>
            <a:ext cx="2530482" cy="572869"/>
          </a:xfrm>
          <a:prstGeom prst="rect">
            <a:avLst/>
          </a:prstGeom>
          <a:solidFill>
            <a:srgbClr val="99C75A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n-lt"/>
              </a:rPr>
              <a:t>Pomůcky….</a:t>
            </a:r>
          </a:p>
        </p:txBody>
      </p:sp>
    </p:spTree>
    <p:extLst>
      <p:ext uri="{BB962C8B-B14F-4D97-AF65-F5344CB8AC3E}">
        <p14:creationId xmlns:p14="http://schemas.microsoft.com/office/powerpoint/2010/main" val="41952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4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248400"/>
            <a:ext cx="1833113" cy="457200"/>
          </a:xfrm>
        </p:spPr>
        <p:txBody>
          <a:bodyPr/>
          <a:lstStyle/>
          <a:p>
            <a:fld id="{EA4ADC9B-C3B1-4CB1-8B0D-14D528DA44A1}" type="slidenum">
              <a:rPr lang="cs-CZ" altLang="cs-CZ"/>
              <a:pPr/>
              <a:t>4</a:t>
            </a:fld>
            <a:endParaRPr lang="cs-CZ" altLang="cs-CZ" dirty="0"/>
          </a:p>
        </p:txBody>
      </p:sp>
      <p:sp>
        <p:nvSpPr>
          <p:cNvPr id="952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86999" y="1031682"/>
            <a:ext cx="7518400" cy="2763095"/>
          </a:xfrm>
        </p:spPr>
        <p:txBody>
          <a:bodyPr/>
          <a:lstStyle/>
          <a:p>
            <a:r>
              <a:rPr lang="cs-CZ" altLang="cs-CZ" sz="2800" dirty="0" smtClean="0">
                <a:solidFill>
                  <a:srgbClr val="FF0000"/>
                </a:solidFill>
              </a:rPr>
              <a:t>Cíle semestru: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rgbClr val="C00000"/>
                </a:solidFill>
              </a:rPr>
              <a:t>zápočet</a:t>
            </a:r>
            <a:r>
              <a:rPr lang="cs-CZ" altLang="cs-CZ" sz="1800" dirty="0">
                <a:solidFill>
                  <a:srgbClr val="C00000"/>
                </a:solidFill>
              </a:rPr>
              <a:t>:  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- 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za (hojné) psaní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- za aktivní účast v diskusích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- ‚úvod‘ do magisterské práce</a:t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 disertace (20-30 str.) </a:t>
            </a: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800" dirty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rgbClr val="C00000"/>
                </a:solidFill>
              </a:rPr>
              <a:t>hrubý </a:t>
            </a:r>
            <a:r>
              <a:rPr lang="cs-CZ" altLang="cs-CZ" sz="1800" dirty="0" smtClean="0">
                <a:solidFill>
                  <a:srgbClr val="C00000"/>
                </a:solidFill>
              </a:rPr>
              <a:t>plán semestru: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cs-CZ" altLang="cs-CZ" sz="1800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cs-CZ" altLang="cs-CZ" sz="1800" dirty="0" smtClean="0">
                <a:solidFill>
                  <a:schemeClr val="tx2">
                    <a:lumMod val="50000"/>
                  </a:schemeClr>
                </a:solidFill>
              </a:rPr>
              <a:t>  </a:t>
            </a:r>
            <a:endParaRPr lang="en-GB" altLang="cs-CZ" sz="18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0810" y="154760"/>
            <a:ext cx="4063061" cy="302428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 bwMode="auto">
          <a:xfrm>
            <a:off x="586998" y="3395129"/>
            <a:ext cx="8349667" cy="1431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14.9.		</a:t>
            </a:r>
            <a:r>
              <a:rPr lang="cs-CZ" sz="1600" b="1" dirty="0" smtClean="0">
                <a:solidFill>
                  <a:srgbClr val="FF0000"/>
                </a:solidFill>
                <a:latin typeface="+mn-lt"/>
              </a:rPr>
              <a:t>úvod </a:t>
            </a:r>
            <a:r>
              <a:rPr lang="cs-CZ" sz="1600" b="1" dirty="0">
                <a:solidFill>
                  <a:srgbClr val="FF0000"/>
                </a:solidFill>
                <a:latin typeface="+mn-lt"/>
              </a:rPr>
              <a:t>do problematiky 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+mn-lt"/>
            </a:endParaRP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21.9.		samostudium (3 kapitoly z knížek)					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5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.10.		procesy psaní II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– organizace psacího procesu</a:t>
            </a:r>
          </a:p>
          <a:p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12.10.		procesy psaní III – psaní jako každodenní rituál</a:t>
            </a:r>
          </a:p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19.10.		procesy psaní IV – osobní zkušenost (</a:t>
            </a:r>
            <a:r>
              <a:rPr lang="cs-CZ" sz="1600" b="1" dirty="0" err="1" smtClean="0">
                <a:solidFill>
                  <a:srgbClr val="C00000"/>
                </a:solidFill>
                <a:latin typeface="+mn-lt"/>
              </a:rPr>
              <a:t>Alexanda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600" b="1" dirty="0" err="1" smtClean="0">
                <a:solidFill>
                  <a:srgbClr val="C00000"/>
                </a:solidFill>
                <a:latin typeface="+mn-lt"/>
              </a:rPr>
              <a:t>Kaar</a:t>
            </a:r>
            <a:r>
              <a:rPr lang="cs-CZ" sz="16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?)</a:t>
            </a:r>
            <a:endParaRPr kumimoji="0" lang="cs-CZ" sz="16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  <p:sp>
        <p:nvSpPr>
          <p:cNvPr id="9" name="Obdélník 8"/>
          <p:cNvSpPr/>
          <p:nvPr/>
        </p:nvSpPr>
        <p:spPr bwMode="auto">
          <a:xfrm>
            <a:off x="586997" y="4916679"/>
            <a:ext cx="8349667" cy="1639452"/>
          </a:xfrm>
          <a:prstGeom prst="rect">
            <a:avLst/>
          </a:prstGeom>
          <a:solidFill>
            <a:srgbClr val="66FFCC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26.10.		tmavé stránky vědeckého psaní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2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.11.		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styl I – základy přesvědčivé argumentace</a:t>
            </a:r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		</a:t>
            </a:r>
          </a:p>
          <a:p>
            <a:r>
              <a:rPr lang="cs-CZ" sz="1600" b="1" dirty="0">
                <a:solidFill>
                  <a:srgbClr val="C00000"/>
                </a:solidFill>
                <a:latin typeface="+mn-lt"/>
              </a:rPr>
              <a:t>9</a:t>
            </a:r>
            <a:r>
              <a:rPr lang="cs-CZ" sz="1600" b="1" dirty="0" smtClean="0">
                <a:solidFill>
                  <a:srgbClr val="C00000"/>
                </a:solidFill>
                <a:latin typeface="+mn-lt"/>
              </a:rPr>
              <a:t>.11.		styl II – strategie vědeckého vyprávění</a:t>
            </a: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16.11.		styl III – jak na úvod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aneb poutavá </a:t>
            </a:r>
            <a:r>
              <a:rPr kumimoji="0" lang="cs-CZ" sz="16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dědkologie</a:t>
            </a:r>
            <a:endParaRPr kumimoji="0" lang="cs-CZ" sz="1600" b="1" i="0" u="none" strike="noStrike" cap="none" normalizeH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23.11./30.11.	styl IV/V –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integrace pramenů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  <a:p>
            <a:r>
              <a:rPr kumimoji="0" lang="cs-CZ" sz="16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7.12.-14.12.	resumé</a:t>
            </a:r>
            <a:r>
              <a:rPr kumimoji="0" lang="cs-CZ" sz="16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+mn-lt"/>
              </a:rPr>
              <a:t> zkušeností se psaním, závěrečné hodnocení</a:t>
            </a:r>
            <a:endParaRPr kumimoji="0" lang="cs-CZ" sz="16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1757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796" y="547053"/>
            <a:ext cx="4072126" cy="3113372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2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95770" y="3380730"/>
            <a:ext cx="7518400" cy="559391"/>
          </a:xfrm>
        </p:spPr>
        <p:txBody>
          <a:bodyPr/>
          <a:lstStyle/>
          <a:p>
            <a:r>
              <a:rPr lang="cs-CZ" altLang="cs-CZ" dirty="0" smtClean="0">
                <a:solidFill>
                  <a:srgbClr val="C00000"/>
                </a:solidFill>
              </a:rPr>
              <a:t>Úkoly 5.10.</a:t>
            </a:r>
            <a:endParaRPr lang="en-GB" altLang="cs-CZ" dirty="0">
              <a:solidFill>
                <a:srgbClr val="C00000"/>
              </a:solidFill>
            </a:endParaRPr>
          </a:p>
        </p:txBody>
      </p:sp>
      <p:sp>
        <p:nvSpPr>
          <p:cNvPr id="22" name="Obdélník 21"/>
          <p:cNvSpPr/>
          <p:nvPr/>
        </p:nvSpPr>
        <p:spPr bwMode="auto">
          <a:xfrm>
            <a:off x="595770" y="3967281"/>
            <a:ext cx="8166052" cy="151032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1</a:t>
            </a:r>
            <a:r>
              <a:rPr lang="cs-CZ" sz="1800" b="1" dirty="0" smtClean="0">
                <a:latin typeface="+mn-lt"/>
              </a:rPr>
              <a:t>. Přečíst si tři úryvky z knížek: Helen </a:t>
            </a:r>
            <a:r>
              <a:rPr lang="cs-CZ" sz="1800" b="1" dirty="0" err="1" smtClean="0">
                <a:latin typeface="+mn-lt"/>
              </a:rPr>
              <a:t>Sword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building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the</a:t>
            </a:r>
            <a:r>
              <a:rPr lang="cs-CZ" sz="1800" b="1" i="1" dirty="0" smtClean="0">
                <a:latin typeface="+mn-lt"/>
              </a:rPr>
              <a:t> base</a:t>
            </a:r>
            <a:r>
              <a:rPr lang="cs-CZ" sz="1800" b="1" dirty="0" smtClean="0">
                <a:latin typeface="+mn-lt"/>
              </a:rPr>
              <a:t>), Robert</a:t>
            </a:r>
          </a:p>
          <a:p>
            <a:r>
              <a:rPr lang="cs-CZ" sz="1800" b="1" dirty="0" smtClean="0">
                <a:latin typeface="+mn-lt"/>
              </a:rPr>
              <a:t>     </a:t>
            </a:r>
            <a:r>
              <a:rPr lang="cs-CZ" sz="1800" b="1" dirty="0" err="1" smtClean="0">
                <a:latin typeface="+mn-lt"/>
              </a:rPr>
              <a:t>Boyce</a:t>
            </a:r>
            <a:r>
              <a:rPr lang="cs-CZ" sz="1800" b="1" dirty="0" smtClean="0">
                <a:latin typeface="+mn-lt"/>
              </a:rPr>
              <a:t> (</a:t>
            </a:r>
            <a:r>
              <a:rPr lang="cs-CZ" sz="1800" b="1" i="1" dirty="0" err="1" smtClean="0">
                <a:latin typeface="+mn-lt"/>
              </a:rPr>
              <a:t>Why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Professors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don‘t</a:t>
            </a:r>
            <a:r>
              <a:rPr lang="cs-CZ" sz="1800" b="1" i="1" dirty="0" smtClean="0">
                <a:latin typeface="+mn-lt"/>
              </a:rPr>
              <a:t> </a:t>
            </a:r>
            <a:r>
              <a:rPr lang="cs-CZ" sz="1800" b="1" i="1" dirty="0" err="1" smtClean="0">
                <a:latin typeface="+mn-lt"/>
              </a:rPr>
              <a:t>write</a:t>
            </a:r>
            <a:r>
              <a:rPr lang="cs-CZ" sz="1800" b="1" dirty="0" smtClean="0">
                <a:latin typeface="+mn-lt"/>
              </a:rPr>
              <a:t>) a Paul J. Silva (</a:t>
            </a:r>
            <a:r>
              <a:rPr lang="cs-CZ" sz="1800" b="1" i="1" dirty="0" err="1" smtClean="0">
                <a:latin typeface="+mn-lt"/>
              </a:rPr>
              <a:t>Specious</a:t>
            </a:r>
            <a:r>
              <a:rPr lang="cs-CZ" sz="1800" b="1" i="1" dirty="0" smtClean="0">
                <a:latin typeface="+mn-lt"/>
              </a:rPr>
              <a:t> </a:t>
            </a:r>
          </a:p>
          <a:p>
            <a:r>
              <a:rPr lang="cs-CZ" sz="1800" b="1" i="1" dirty="0">
                <a:latin typeface="+mn-lt"/>
              </a:rPr>
              <a:t> </a:t>
            </a:r>
            <a:r>
              <a:rPr lang="cs-CZ" sz="1800" b="1" i="1" dirty="0" smtClean="0">
                <a:latin typeface="+mn-lt"/>
              </a:rPr>
              <a:t>    </a:t>
            </a:r>
            <a:r>
              <a:rPr lang="cs-CZ" sz="1800" b="1" i="1" dirty="0" err="1" smtClean="0">
                <a:latin typeface="+mn-lt"/>
              </a:rPr>
              <a:t>barriers</a:t>
            </a:r>
            <a:r>
              <a:rPr lang="cs-CZ" sz="1800" b="1" i="1" dirty="0" smtClean="0">
                <a:latin typeface="+mn-lt"/>
              </a:rPr>
              <a:t> to </a:t>
            </a:r>
            <a:r>
              <a:rPr lang="cs-CZ" sz="1800" b="1" i="1" dirty="0" err="1" smtClean="0">
                <a:latin typeface="+mn-lt"/>
              </a:rPr>
              <a:t>writing</a:t>
            </a:r>
            <a:r>
              <a:rPr lang="cs-CZ" sz="1800" b="1" i="1" dirty="0" smtClean="0">
                <a:latin typeface="+mn-lt"/>
              </a:rPr>
              <a:t> a lot</a:t>
            </a:r>
            <a:r>
              <a:rPr lang="cs-CZ" sz="1800" b="1" dirty="0" smtClean="0">
                <a:latin typeface="+mn-lt"/>
              </a:rPr>
              <a:t>) </a:t>
            </a:r>
            <a:endParaRPr lang="cs-CZ" sz="1800" b="1" dirty="0">
              <a:latin typeface="+mn-lt"/>
            </a:endParaRPr>
          </a:p>
          <a:p>
            <a:r>
              <a:rPr lang="cs-CZ" sz="1800" b="1" dirty="0">
                <a:solidFill>
                  <a:srgbClr val="800000"/>
                </a:solidFill>
                <a:latin typeface="+mn-lt"/>
              </a:rPr>
              <a:t>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- s čím souhlasíte, co je vám cizí?</a:t>
            </a:r>
          </a:p>
          <a:p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     - co </a:t>
            </a:r>
            <a:r>
              <a:rPr lang="cs-CZ" sz="1800" b="1" dirty="0" smtClean="0">
                <a:solidFill>
                  <a:srgbClr val="800000"/>
                </a:solidFill>
                <a:latin typeface="+mn-lt"/>
              </a:rPr>
              <a:t>děláte jinak?</a:t>
            </a:r>
            <a:endParaRPr lang="cs-CZ" sz="1800" b="1" dirty="0" smtClean="0">
              <a:solidFill>
                <a:srgbClr val="800000"/>
              </a:solidFill>
              <a:latin typeface="+mn-lt"/>
            </a:endParaRPr>
          </a:p>
        </p:txBody>
      </p:sp>
      <p:sp>
        <p:nvSpPr>
          <p:cNvPr id="23" name="Obdélník 22"/>
          <p:cNvSpPr/>
          <p:nvPr/>
        </p:nvSpPr>
        <p:spPr bwMode="auto">
          <a:xfrm>
            <a:off x="584870" y="5504769"/>
            <a:ext cx="8166052" cy="421525"/>
          </a:xfrm>
          <a:prstGeom prst="rect">
            <a:avLst/>
          </a:prstGeom>
          <a:solidFill>
            <a:srgbClr val="FFFF99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>
                <a:latin typeface="+mn-lt"/>
              </a:rPr>
              <a:t>2</a:t>
            </a:r>
            <a:r>
              <a:rPr lang="cs-CZ" sz="1800" b="1" dirty="0" smtClean="0">
                <a:latin typeface="+mn-lt"/>
              </a:rPr>
              <a:t>. Zamyslete se nad vaším nejhorším zážitkem s vědeckým psaním</a:t>
            </a:r>
            <a:endParaRPr lang="cs-CZ" sz="1800" b="1" dirty="0">
              <a:latin typeface="+mn-lt"/>
            </a:endParaRPr>
          </a:p>
          <a:p>
            <a:endParaRPr lang="cs-CZ" sz="1800" b="1" dirty="0" smtClean="0">
              <a:latin typeface="+mn-lt"/>
            </a:endParaRPr>
          </a:p>
        </p:txBody>
      </p:sp>
      <p:sp>
        <p:nvSpPr>
          <p:cNvPr id="7" name="Obdélník 6"/>
          <p:cNvSpPr/>
          <p:nvPr/>
        </p:nvSpPr>
        <p:spPr bwMode="auto">
          <a:xfrm>
            <a:off x="584870" y="5953453"/>
            <a:ext cx="8166052" cy="64077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cs-CZ" sz="1800" b="1" dirty="0" smtClean="0">
                <a:latin typeface="+mn-lt"/>
              </a:rPr>
              <a:t>3. Proveďte malou rešerši na téma: vědecké psaní na českých vysokých</a:t>
            </a:r>
          </a:p>
          <a:p>
            <a:r>
              <a:rPr lang="cs-CZ" sz="1800" b="1" dirty="0" smtClean="0">
                <a:latin typeface="+mn-lt"/>
              </a:rPr>
              <a:t>   školách/v rámci akademického kurikula (prezentace ca. 5 min)</a:t>
            </a:r>
            <a:endParaRPr lang="cs-CZ" sz="1800" b="1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37132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Směsi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Prezentace_MU_CZ</Template>
  <TotalTime>0</TotalTime>
  <Words>409</Words>
  <Application>Microsoft Office PowerPoint</Application>
  <PresentationFormat>Předvádění na obrazovce 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9" baseType="lpstr">
      <vt:lpstr>Arial</vt:lpstr>
      <vt:lpstr>Tahoma</vt:lpstr>
      <vt:lpstr>Wingdings</vt:lpstr>
      <vt:lpstr>Prezentace_MU_CZ</vt:lpstr>
      <vt:lpstr>Metodika IX.  Vědecké psaní - pro pokročilé   od nápadu k textu </vt:lpstr>
      <vt:lpstr>Vítejte v metodologickém kurzu o vědeckém psaní!  Kdo jste? Co Vás přivedlo k metodologií? Co očekáváte od kurzu vědeckého psaní? Znalosti cizích jazyků?</vt:lpstr>
      <vt:lpstr>Tematické  pilíře kurzu:  - Psaní: Jak na to? - Proč to nejde a co s tím?  - Jak vylepšit vlastní efektivitu/   vlastní pracovní metody? - jak najít údernou dílčí   otázku? - Jak se naučit pravidelně psát? - Jak si zlepšit styl? - Jak vést čtenáře?  </vt:lpstr>
      <vt:lpstr>Cíle semestru: zápočet:    - za (hojné) psaní  - za aktivní účast v diskusích  - ‚úvod‘ do magisterské práce    disertace (20-30 str.)   hrubý plán semestru:    </vt:lpstr>
      <vt:lpstr>Úkoly 5.10.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PK</dc:creator>
  <cp:lastModifiedBy>Klára Hübnerová</cp:lastModifiedBy>
  <cp:revision>142</cp:revision>
  <cp:lastPrinted>2019-09-24T07:27:02Z</cp:lastPrinted>
  <dcterms:created xsi:type="dcterms:W3CDTF">2015-11-23T07:04:47Z</dcterms:created>
  <dcterms:modified xsi:type="dcterms:W3CDTF">2021-09-14T07:56:56Z</dcterms:modified>
</cp:coreProperties>
</file>