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86C2-0D92-4485-B982-AB17E296C25A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C46C-61CD-4D52-ABC5-7C09B5B8E9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490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86C2-0D92-4485-B982-AB17E296C25A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C46C-61CD-4D52-ABC5-7C09B5B8E9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3499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86C2-0D92-4485-B982-AB17E296C25A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C46C-61CD-4D52-ABC5-7C09B5B8E9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1411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86C2-0D92-4485-B982-AB17E296C25A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C46C-61CD-4D52-ABC5-7C09B5B8E9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7711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86C2-0D92-4485-B982-AB17E296C25A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C46C-61CD-4D52-ABC5-7C09B5B8E9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723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86C2-0D92-4485-B982-AB17E296C25A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C46C-61CD-4D52-ABC5-7C09B5B8E9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5720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86C2-0D92-4485-B982-AB17E296C25A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C46C-61CD-4D52-ABC5-7C09B5B8E9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0059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86C2-0D92-4485-B982-AB17E296C25A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C46C-61CD-4D52-ABC5-7C09B5B8E9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683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86C2-0D92-4485-B982-AB17E296C25A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C46C-61CD-4D52-ABC5-7C09B5B8E9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177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86C2-0D92-4485-B982-AB17E296C25A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C46C-61CD-4D52-ABC5-7C09B5B8E9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4184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86C2-0D92-4485-B982-AB17E296C25A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C46C-61CD-4D52-ABC5-7C09B5B8E9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5284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286C2-0D92-4485-B982-AB17E296C25A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BC46C-61CD-4D52-ABC5-7C09B5B8E9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6654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C4FA261D-001D-4BAA-BD50-BF846EBBE7F1}"/>
              </a:ext>
            </a:extLst>
          </p:cNvPr>
          <p:cNvSpPr txBox="1"/>
          <p:nvPr/>
        </p:nvSpPr>
        <p:spPr>
          <a:xfrm>
            <a:off x="1740024" y="461639"/>
            <a:ext cx="5241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slovesné způsoby </a:t>
            </a:r>
            <a:r>
              <a:rPr lang="el-GR" sz="2400" b="1" dirty="0"/>
              <a:t>/ ρηματικές εγκλίσεις</a:t>
            </a:r>
            <a:endParaRPr lang="cs-CZ" sz="2400" b="1" dirty="0"/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EBA7F995-5C8A-493A-A590-5E056CA9AD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623980"/>
              </p:ext>
            </p:extLst>
          </p:nvPr>
        </p:nvGraphicFramePr>
        <p:xfrm>
          <a:off x="8878" y="1503531"/>
          <a:ext cx="9135122" cy="8884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9732">
                  <a:extLst>
                    <a:ext uri="{9D8B030D-6E8A-4147-A177-3AD203B41FA5}">
                      <a16:colId xmlns:a16="http://schemas.microsoft.com/office/drawing/2014/main" val="2455778019"/>
                    </a:ext>
                  </a:extLst>
                </a:gridCol>
                <a:gridCol w="3391270">
                  <a:extLst>
                    <a:ext uri="{9D8B030D-6E8A-4147-A177-3AD203B41FA5}">
                      <a16:colId xmlns:a16="http://schemas.microsoft.com/office/drawing/2014/main" val="62897437"/>
                    </a:ext>
                  </a:extLst>
                </a:gridCol>
                <a:gridCol w="2894120">
                  <a:extLst>
                    <a:ext uri="{9D8B030D-6E8A-4147-A177-3AD203B41FA5}">
                      <a16:colId xmlns:a16="http://schemas.microsoft.com/office/drawing/2014/main" val="28018056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indikativ</a:t>
                      </a:r>
                    </a:p>
                    <a:p>
                      <a:r>
                        <a:rPr lang="cs-CZ" sz="1400" dirty="0"/>
                        <a:t>oznamovací způsob</a:t>
                      </a:r>
                    </a:p>
                    <a:p>
                      <a:r>
                        <a:rPr lang="el-GR" sz="1400" dirty="0"/>
                        <a:t>οριστική έγκλιση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konjunktiv</a:t>
                      </a:r>
                      <a:endParaRPr lang="el-GR" sz="1400" dirty="0"/>
                    </a:p>
                    <a:p>
                      <a:endParaRPr lang="cs-CZ" sz="1400" dirty="0"/>
                    </a:p>
                    <a:p>
                      <a:r>
                        <a:rPr lang="el-GR" sz="1400" dirty="0"/>
                        <a:t>υποτακτική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imperativ</a:t>
                      </a:r>
                    </a:p>
                    <a:p>
                      <a:r>
                        <a:rPr lang="cs-CZ" sz="1400" dirty="0"/>
                        <a:t>rozkazovací způsob</a:t>
                      </a:r>
                    </a:p>
                    <a:p>
                      <a:r>
                        <a:rPr lang="el-GR" sz="1400" dirty="0"/>
                        <a:t>προστακτική έγκλιση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1116082"/>
                  </a:ext>
                </a:extLst>
              </a:tr>
              <a:tr h="644619">
                <a:tc>
                  <a:txBody>
                    <a:bodyPr/>
                    <a:lstStyle/>
                    <a:p>
                      <a:r>
                        <a:rPr lang="cs-CZ" sz="1400" b="0" dirty="0">
                          <a:solidFill>
                            <a:srgbClr val="FF0000"/>
                          </a:solidFill>
                        </a:rPr>
                        <a:t>indikativ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cs-CZ" sz="1400" b="1" dirty="0">
                          <a:solidFill>
                            <a:srgbClr val="FF0000"/>
                          </a:solidFill>
                        </a:rPr>
                        <a:t>prézentu</a:t>
                      </a:r>
                    </a:p>
                    <a:p>
                      <a:r>
                        <a:rPr lang="el-GR" sz="1400" dirty="0">
                          <a:solidFill>
                            <a:srgbClr val="FF0000"/>
                          </a:solidFill>
                        </a:rPr>
                        <a:t>οριστική ενεστώτα</a:t>
                      </a:r>
                    </a:p>
                    <a:p>
                      <a:r>
                        <a:rPr lang="el-GR" sz="1400" b="1" dirty="0"/>
                        <a:t>Φεύγω</a:t>
                      </a:r>
                      <a:r>
                        <a:rPr lang="el-GR" sz="1400" dirty="0"/>
                        <a:t>. Τι </a:t>
                      </a:r>
                      <a:r>
                        <a:rPr lang="el-GR" sz="1400" b="1" dirty="0"/>
                        <a:t>λες</a:t>
                      </a:r>
                      <a:r>
                        <a:rPr lang="el-GR" sz="1400" dirty="0"/>
                        <a:t>; Της </a:t>
                      </a:r>
                      <a:r>
                        <a:rPr lang="el-GR" sz="1400" b="1" dirty="0"/>
                        <a:t>γράφω</a:t>
                      </a:r>
                      <a:r>
                        <a:rPr lang="el-GR" sz="1400" dirty="0"/>
                        <a:t> κάθε μέρα. </a:t>
                      </a:r>
                      <a:r>
                        <a:rPr lang="el-GR" sz="1400" b="1" dirty="0"/>
                        <a:t>Κοιμάσαι</a:t>
                      </a:r>
                      <a:r>
                        <a:rPr lang="el-GR" sz="1400" dirty="0"/>
                        <a:t>; Εγώ </a:t>
                      </a:r>
                      <a:r>
                        <a:rPr lang="el-GR" sz="1400" b="1" dirty="0"/>
                        <a:t>μιλάω</a:t>
                      </a:r>
                      <a:r>
                        <a:rPr lang="el-GR" sz="1400" b="0" dirty="0"/>
                        <a:t>!</a:t>
                      </a:r>
                      <a:endParaRPr lang="cs-CZ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0" dirty="0">
                          <a:solidFill>
                            <a:srgbClr val="FF0000"/>
                          </a:solidFill>
                        </a:rPr>
                        <a:t>konjunktiv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 prézentu</a:t>
                      </a:r>
                      <a:r>
                        <a:rPr lang="el-GR" sz="14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cs-CZ" sz="1400" dirty="0" err="1">
                          <a:solidFill>
                            <a:srgbClr val="FF0000"/>
                          </a:solidFill>
                        </a:rPr>
                        <a:t>nedok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.)</a:t>
                      </a:r>
                    </a:p>
                    <a:p>
                      <a:r>
                        <a:rPr lang="el-GR" sz="1400" dirty="0">
                          <a:solidFill>
                            <a:srgbClr val="FF0000"/>
                          </a:solidFill>
                        </a:rPr>
                        <a:t>υποτακτική ενεστώτα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l-GR" sz="1400" dirty="0">
                          <a:solidFill>
                            <a:srgbClr val="FF0000"/>
                          </a:solidFill>
                        </a:rPr>
                        <a:t>(συνεχής)</a:t>
                      </a:r>
                    </a:p>
                    <a:p>
                      <a:r>
                        <a:rPr lang="el-GR" sz="1400" dirty="0"/>
                        <a:t>Πρέπει </a:t>
                      </a:r>
                      <a:r>
                        <a:rPr lang="el-GR" sz="1400" b="1" dirty="0"/>
                        <a:t>να </a:t>
                      </a:r>
                      <a:r>
                        <a:rPr lang="el-GR" sz="1400" b="0" dirty="0"/>
                        <a:t>της</a:t>
                      </a:r>
                      <a:r>
                        <a:rPr lang="el-GR" sz="1400" b="1" dirty="0"/>
                        <a:t> γράφω </a:t>
                      </a:r>
                      <a:r>
                        <a:rPr lang="el-GR" sz="1400" b="0" dirty="0"/>
                        <a:t>συχνά</a:t>
                      </a:r>
                      <a:r>
                        <a:rPr lang="el-GR" sz="1400" dirty="0"/>
                        <a:t>.</a:t>
                      </a:r>
                    </a:p>
                    <a:p>
                      <a:r>
                        <a:rPr lang="el-GR" sz="1400" dirty="0"/>
                        <a:t>Πρέπει </a:t>
                      </a:r>
                      <a:r>
                        <a:rPr lang="el-GR" sz="1400" b="1" dirty="0"/>
                        <a:t>να λες </a:t>
                      </a:r>
                      <a:r>
                        <a:rPr lang="el-GR" sz="1400" dirty="0"/>
                        <a:t>πάντα την αλήθεια.</a:t>
                      </a:r>
                    </a:p>
                    <a:p>
                      <a:r>
                        <a:rPr lang="el-GR" sz="1400" dirty="0"/>
                        <a:t>Θέλω </a:t>
                      </a:r>
                      <a:r>
                        <a:rPr lang="el-GR" sz="1400" b="1" dirty="0"/>
                        <a:t>να μιλάω </a:t>
                      </a:r>
                      <a:r>
                        <a:rPr lang="el-GR" sz="1400" dirty="0"/>
                        <a:t>καλά γαλλικά.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0" dirty="0" err="1">
                          <a:solidFill>
                            <a:srgbClr val="FF0000"/>
                          </a:solidFill>
                        </a:rPr>
                        <a:t>imper</a:t>
                      </a:r>
                      <a:r>
                        <a:rPr lang="cs-CZ" sz="1400" b="0" dirty="0">
                          <a:solidFill>
                            <a:srgbClr val="FF0000"/>
                          </a:solidFill>
                        </a:rPr>
                        <a:t>. </a:t>
                      </a:r>
                      <a:r>
                        <a:rPr lang="cs-CZ" sz="1400" dirty="0" err="1">
                          <a:solidFill>
                            <a:srgbClr val="FF0000"/>
                          </a:solidFill>
                        </a:rPr>
                        <a:t>préz</a:t>
                      </a:r>
                      <a:r>
                        <a:rPr lang="el-GR" sz="1400" dirty="0">
                          <a:solidFill>
                            <a:srgbClr val="FF0000"/>
                          </a:solidFill>
                        </a:rPr>
                        <a:t>. 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cs-CZ" sz="1400" dirty="0" err="1">
                          <a:solidFill>
                            <a:srgbClr val="FF0000"/>
                          </a:solidFill>
                        </a:rPr>
                        <a:t>rozk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. </a:t>
                      </a:r>
                      <a:r>
                        <a:rPr lang="cs-CZ" sz="1400" dirty="0" err="1">
                          <a:solidFill>
                            <a:srgbClr val="FF0000"/>
                          </a:solidFill>
                        </a:rPr>
                        <a:t>zp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. </a:t>
                      </a:r>
                      <a:r>
                        <a:rPr lang="cs-CZ" sz="1400" dirty="0" err="1">
                          <a:solidFill>
                            <a:srgbClr val="FF0000"/>
                          </a:solidFill>
                        </a:rPr>
                        <a:t>nedok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  <a:p>
                      <a:r>
                        <a:rPr lang="el-GR" sz="1400" dirty="0">
                          <a:solidFill>
                            <a:srgbClr val="FF0000"/>
                          </a:solidFill>
                        </a:rPr>
                        <a:t>προστακτ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.</a:t>
                      </a:r>
                      <a:r>
                        <a:rPr lang="el-GR" sz="1400" dirty="0">
                          <a:solidFill>
                            <a:srgbClr val="FF0000"/>
                          </a:solidFill>
                        </a:rPr>
                        <a:t> ενεστ. (συνεχής)</a:t>
                      </a:r>
                    </a:p>
                    <a:p>
                      <a:r>
                        <a:rPr lang="el-GR" sz="1400" b="1" dirty="0"/>
                        <a:t>γράφε, γράφετε</a:t>
                      </a:r>
                    </a:p>
                    <a:p>
                      <a:r>
                        <a:rPr lang="el-GR" sz="1400" b="1" dirty="0"/>
                        <a:t>λέγε, λέγετε</a:t>
                      </a:r>
                    </a:p>
                    <a:p>
                      <a:r>
                        <a:rPr lang="el-GR" sz="1400" b="1" dirty="0"/>
                        <a:t>μίλα, μιλάτε</a:t>
                      </a:r>
                      <a:endParaRPr lang="cs-CZ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6691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b="0" dirty="0" err="1">
                          <a:solidFill>
                            <a:srgbClr val="FF0000"/>
                          </a:solidFill>
                        </a:rPr>
                        <a:t>indik</a:t>
                      </a:r>
                      <a:r>
                        <a:rPr lang="cs-CZ" sz="1400" b="0" dirty="0">
                          <a:solidFill>
                            <a:srgbClr val="FF0000"/>
                          </a:solidFill>
                        </a:rPr>
                        <a:t>.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cs-CZ" sz="1400" b="1" dirty="0">
                          <a:solidFill>
                            <a:srgbClr val="FF0000"/>
                          </a:solidFill>
                        </a:rPr>
                        <a:t>aoristu</a:t>
                      </a:r>
                      <a:r>
                        <a:rPr lang="el-GR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cs-CZ" sz="1400" b="0" dirty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cs-CZ" sz="1400" b="0" dirty="0" err="1">
                          <a:solidFill>
                            <a:srgbClr val="FF0000"/>
                          </a:solidFill>
                        </a:rPr>
                        <a:t>min.č</a:t>
                      </a:r>
                      <a:r>
                        <a:rPr lang="cs-CZ" sz="1400" b="0" dirty="0">
                          <a:solidFill>
                            <a:srgbClr val="FF0000"/>
                          </a:solidFill>
                        </a:rPr>
                        <a:t>. dok.)</a:t>
                      </a:r>
                    </a:p>
                    <a:p>
                      <a:r>
                        <a:rPr lang="el-GR" sz="1400" dirty="0">
                          <a:solidFill>
                            <a:srgbClr val="FF0000"/>
                          </a:solidFill>
                        </a:rPr>
                        <a:t>οριστική αορίστου</a:t>
                      </a:r>
                    </a:p>
                    <a:p>
                      <a:r>
                        <a:rPr lang="el-GR" sz="1400" b="1" dirty="0"/>
                        <a:t>Έφυγα</a:t>
                      </a:r>
                      <a:r>
                        <a:rPr lang="el-GR" sz="1400" dirty="0"/>
                        <a:t>. Του το </a:t>
                      </a:r>
                      <a:r>
                        <a:rPr lang="el-GR" sz="1400" b="1" dirty="0"/>
                        <a:t>είπες</a:t>
                      </a:r>
                      <a:r>
                        <a:rPr lang="el-GR" sz="1400" dirty="0"/>
                        <a:t>; Τι </a:t>
                      </a:r>
                      <a:r>
                        <a:rPr lang="el-GR" sz="1400" b="1" dirty="0"/>
                        <a:t>έγραψες</a:t>
                      </a:r>
                      <a:r>
                        <a:rPr lang="el-GR" sz="1400" dirty="0"/>
                        <a:t>; Του </a:t>
                      </a:r>
                      <a:r>
                        <a:rPr lang="el-GR" sz="1400" b="1" dirty="0"/>
                        <a:t>μίλησες</a:t>
                      </a:r>
                      <a:r>
                        <a:rPr lang="el-GR" sz="1400" dirty="0"/>
                        <a:t>;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0" dirty="0">
                          <a:solidFill>
                            <a:srgbClr val="FF0000"/>
                          </a:solidFill>
                        </a:rPr>
                        <a:t>konjunktiv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 aoristu</a:t>
                      </a:r>
                      <a:r>
                        <a:rPr lang="el-GR" sz="14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(dokonavý)</a:t>
                      </a:r>
                    </a:p>
                    <a:p>
                      <a:r>
                        <a:rPr lang="el-GR" sz="1400" dirty="0">
                          <a:solidFill>
                            <a:srgbClr val="FF0000"/>
                          </a:solidFill>
                        </a:rPr>
                        <a:t>υποτακτική αορίστου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l-GR" sz="1400" dirty="0">
                          <a:solidFill>
                            <a:srgbClr val="FF0000"/>
                          </a:solidFill>
                        </a:rPr>
                        <a:t>(απλή)</a:t>
                      </a:r>
                    </a:p>
                    <a:p>
                      <a:r>
                        <a:rPr lang="el-GR" sz="1400" dirty="0"/>
                        <a:t>Πρέπει </a:t>
                      </a:r>
                      <a:r>
                        <a:rPr lang="el-GR" sz="1400" b="1" dirty="0"/>
                        <a:t>να φύγω</a:t>
                      </a:r>
                      <a:r>
                        <a:rPr lang="el-GR" sz="1400" dirty="0"/>
                        <a:t>.</a:t>
                      </a:r>
                    </a:p>
                    <a:p>
                      <a:r>
                        <a:rPr lang="el-GR" sz="1400" dirty="0"/>
                        <a:t>Πρέπει </a:t>
                      </a:r>
                      <a:r>
                        <a:rPr lang="el-GR" sz="1400" b="1" dirty="0"/>
                        <a:t>να</a:t>
                      </a:r>
                      <a:r>
                        <a:rPr lang="el-GR" sz="1400" dirty="0"/>
                        <a:t> του το </a:t>
                      </a:r>
                      <a:r>
                        <a:rPr lang="el-GR" sz="1400" b="1" dirty="0"/>
                        <a:t>πω</a:t>
                      </a:r>
                      <a:r>
                        <a:rPr lang="el-GR" sz="1400" dirty="0"/>
                        <a:t>.</a:t>
                      </a:r>
                    </a:p>
                    <a:p>
                      <a:r>
                        <a:rPr lang="el-GR" sz="1400" dirty="0"/>
                        <a:t>Θέλω </a:t>
                      </a:r>
                      <a:r>
                        <a:rPr lang="el-GR" sz="1400" b="1" dirty="0"/>
                        <a:t>να</a:t>
                      </a:r>
                      <a:r>
                        <a:rPr lang="el-GR" sz="1400" dirty="0"/>
                        <a:t> του </a:t>
                      </a:r>
                      <a:r>
                        <a:rPr lang="el-GR" sz="1400" b="1" dirty="0"/>
                        <a:t>μιλήσω</a:t>
                      </a:r>
                      <a:r>
                        <a:rPr lang="el-GR" sz="1400" dirty="0"/>
                        <a:t>.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0" dirty="0">
                          <a:solidFill>
                            <a:srgbClr val="FF0000"/>
                          </a:solidFill>
                        </a:rPr>
                        <a:t>imperativ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FF0000"/>
                          </a:solidFill>
                        </a:rPr>
                        <a:t>aor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. (</a:t>
                      </a:r>
                      <a:r>
                        <a:rPr lang="cs-CZ" sz="1400" dirty="0" err="1">
                          <a:solidFill>
                            <a:srgbClr val="FF0000"/>
                          </a:solidFill>
                        </a:rPr>
                        <a:t>rozk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. </a:t>
                      </a:r>
                      <a:r>
                        <a:rPr lang="cs-CZ" sz="1400" dirty="0" err="1">
                          <a:solidFill>
                            <a:srgbClr val="FF0000"/>
                          </a:solidFill>
                        </a:rPr>
                        <a:t>zp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. dok.)</a:t>
                      </a:r>
                    </a:p>
                    <a:p>
                      <a:r>
                        <a:rPr lang="el-GR" sz="1400" dirty="0">
                          <a:solidFill>
                            <a:srgbClr val="FF0000"/>
                          </a:solidFill>
                        </a:rPr>
                        <a:t>προστακτ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. </a:t>
                      </a:r>
                      <a:r>
                        <a:rPr lang="el-GR" sz="1400" dirty="0">
                          <a:solidFill>
                            <a:srgbClr val="FF0000"/>
                          </a:solidFill>
                        </a:rPr>
                        <a:t>αορ. (συνεχής)</a:t>
                      </a:r>
                    </a:p>
                    <a:p>
                      <a:r>
                        <a:rPr lang="el-GR" sz="1400" b="1" dirty="0"/>
                        <a:t>Φύγε! Φύγετε!</a:t>
                      </a:r>
                    </a:p>
                    <a:p>
                      <a:r>
                        <a:rPr lang="el-GR" sz="1400" b="1" dirty="0"/>
                        <a:t>Πες το. Πείτε/Πέστε το!</a:t>
                      </a:r>
                      <a:endParaRPr lang="cs-CZ" sz="1400" b="1" dirty="0"/>
                    </a:p>
                    <a:p>
                      <a:r>
                        <a:rPr lang="el-GR" sz="1400" b="1" dirty="0"/>
                        <a:t>Μίλησε/Μίλα! Μιλήστε!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4776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err="1">
                          <a:solidFill>
                            <a:srgbClr val="FF0000"/>
                          </a:solidFill>
                        </a:rPr>
                        <a:t>indik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. </a:t>
                      </a:r>
                      <a:r>
                        <a:rPr lang="cs-CZ" sz="1400" b="1" dirty="0" err="1">
                          <a:solidFill>
                            <a:srgbClr val="FF0000"/>
                          </a:solidFill>
                        </a:rPr>
                        <a:t>imperf</a:t>
                      </a:r>
                      <a:r>
                        <a:rPr lang="cs-CZ" sz="1400" b="1" dirty="0">
                          <a:solidFill>
                            <a:srgbClr val="FF0000"/>
                          </a:solidFill>
                        </a:rPr>
                        <a:t>.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 (</a:t>
                      </a:r>
                      <a:r>
                        <a:rPr lang="cs-CZ" sz="1400" dirty="0" err="1">
                          <a:solidFill>
                            <a:srgbClr val="FF0000"/>
                          </a:solidFill>
                        </a:rPr>
                        <a:t>min.č.nedok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.)</a:t>
                      </a:r>
                    </a:p>
                    <a:p>
                      <a:r>
                        <a:rPr lang="el-GR" sz="1400" dirty="0">
                          <a:solidFill>
                            <a:srgbClr val="FF0000"/>
                          </a:solidFill>
                        </a:rPr>
                        <a:t>οριστική παρατατικού</a:t>
                      </a:r>
                    </a:p>
                    <a:p>
                      <a:r>
                        <a:rPr lang="el-GR" sz="1400" b="1" dirty="0"/>
                        <a:t>Έφευγα</a:t>
                      </a:r>
                      <a:r>
                        <a:rPr lang="el-GR" sz="1400" dirty="0"/>
                        <a:t> πάντα νωρίς.</a:t>
                      </a:r>
                    </a:p>
                    <a:p>
                      <a:r>
                        <a:rPr lang="el-GR" sz="1400" dirty="0"/>
                        <a:t>Σου το </a:t>
                      </a:r>
                      <a:r>
                        <a:rPr lang="el-GR" sz="1400" b="1" dirty="0"/>
                        <a:t>έλεγα</a:t>
                      </a:r>
                      <a:r>
                        <a:rPr lang="el-GR" sz="1400" dirty="0"/>
                        <a:t>.</a:t>
                      </a:r>
                    </a:p>
                    <a:p>
                      <a:r>
                        <a:rPr lang="el-GR" sz="1400" dirty="0"/>
                        <a:t>Του </a:t>
                      </a:r>
                      <a:r>
                        <a:rPr lang="el-GR" sz="1400" b="1" dirty="0"/>
                        <a:t>έγραφα</a:t>
                      </a:r>
                      <a:r>
                        <a:rPr lang="el-GR" sz="1400" dirty="0"/>
                        <a:t> κάθε μέρα.</a:t>
                      </a:r>
                    </a:p>
                    <a:p>
                      <a:r>
                        <a:rPr lang="el-GR" sz="1400" dirty="0"/>
                        <a:t>Ποτέ δε </a:t>
                      </a:r>
                      <a:r>
                        <a:rPr lang="el-GR" sz="1400" b="1" dirty="0"/>
                        <a:t>μιλούσε</a:t>
                      </a:r>
                      <a:r>
                        <a:rPr lang="el-GR" sz="1400" dirty="0"/>
                        <a:t> για αυτήν.</a:t>
                      </a:r>
                    </a:p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989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b="0" dirty="0">
                          <a:solidFill>
                            <a:srgbClr val="FF0000"/>
                          </a:solidFill>
                        </a:rPr>
                        <a:t>indikativ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cs-CZ" sz="1400" b="1" dirty="0">
                          <a:solidFill>
                            <a:srgbClr val="FF0000"/>
                          </a:solidFill>
                        </a:rPr>
                        <a:t>futura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FF0000"/>
                          </a:solidFill>
                        </a:rPr>
                        <a:t>nedok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.</a:t>
                      </a:r>
                    </a:p>
                    <a:p>
                      <a:r>
                        <a:rPr lang="el-GR" sz="1400" dirty="0">
                          <a:solidFill>
                            <a:srgbClr val="FF0000"/>
                          </a:solidFill>
                        </a:rPr>
                        <a:t>οριστ. εξακολουθητικού μέλλοντα   </a:t>
                      </a:r>
                      <a:r>
                        <a:rPr lang="el-GR" sz="1400" b="1" dirty="0"/>
                        <a:t>Θα</a:t>
                      </a:r>
                      <a:r>
                        <a:rPr lang="el-GR" sz="1400" dirty="0"/>
                        <a:t> σου </a:t>
                      </a:r>
                      <a:r>
                        <a:rPr lang="el-GR" sz="1400" b="1" dirty="0"/>
                        <a:t>λέω</a:t>
                      </a:r>
                      <a:r>
                        <a:rPr lang="el-GR" sz="1400" dirty="0"/>
                        <a:t> πάντα την αλήθεια.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6263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b="0" dirty="0">
                          <a:solidFill>
                            <a:srgbClr val="FF0000"/>
                          </a:solidFill>
                        </a:rPr>
                        <a:t>indikativ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cs-CZ" sz="1400" b="1" dirty="0">
                          <a:solidFill>
                            <a:srgbClr val="FF0000"/>
                          </a:solidFill>
                        </a:rPr>
                        <a:t>futura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 dok.</a:t>
                      </a:r>
                    </a:p>
                    <a:p>
                      <a:r>
                        <a:rPr lang="el-GR" sz="1400" dirty="0">
                          <a:solidFill>
                            <a:srgbClr val="FF0000"/>
                          </a:solidFill>
                        </a:rPr>
                        <a:t>οριστ. απλού μέλλοντα</a:t>
                      </a:r>
                    </a:p>
                    <a:p>
                      <a:r>
                        <a:rPr lang="el-GR" sz="1400" b="1" dirty="0"/>
                        <a:t>Θα</a:t>
                      </a:r>
                      <a:r>
                        <a:rPr lang="el-GR" sz="1400" dirty="0"/>
                        <a:t> σου </a:t>
                      </a:r>
                      <a:r>
                        <a:rPr lang="el-GR" sz="1400" b="1" dirty="0"/>
                        <a:t>πω</a:t>
                      </a:r>
                      <a:r>
                        <a:rPr lang="el-GR" sz="1400" dirty="0"/>
                        <a:t> την αλήθεια.</a:t>
                      </a:r>
                      <a:endParaRPr lang="cs-CZ" sz="1400" dirty="0"/>
                    </a:p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527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indikativ </a:t>
                      </a:r>
                      <a:r>
                        <a:rPr lang="cs-CZ" sz="1400" b="1" dirty="0">
                          <a:solidFill>
                            <a:srgbClr val="FF0000"/>
                          </a:solidFill>
                        </a:rPr>
                        <a:t>perfekta</a:t>
                      </a:r>
                      <a:endParaRPr lang="el-GR" sz="1400" b="1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l-GR" sz="1400" dirty="0">
                          <a:solidFill>
                            <a:srgbClr val="FF0000"/>
                          </a:solidFill>
                        </a:rPr>
                        <a:t>οριστική παρακειμένου</a:t>
                      </a:r>
                    </a:p>
                    <a:p>
                      <a:r>
                        <a:rPr lang="el-GR" sz="1400" dirty="0"/>
                        <a:t>Σου το </a:t>
                      </a:r>
                      <a:r>
                        <a:rPr lang="el-GR" sz="1400" b="1" dirty="0"/>
                        <a:t>έχω πει</a:t>
                      </a:r>
                      <a:r>
                        <a:rPr lang="el-GR" sz="1400" dirty="0"/>
                        <a:t>.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7104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b="0" dirty="0">
                          <a:solidFill>
                            <a:srgbClr val="FF0000"/>
                          </a:solidFill>
                        </a:rPr>
                        <a:t>indikativ </a:t>
                      </a:r>
                      <a:r>
                        <a:rPr lang="cs-CZ" sz="1400" b="0" dirty="0" err="1">
                          <a:solidFill>
                            <a:srgbClr val="FF0000"/>
                          </a:solidFill>
                        </a:rPr>
                        <a:t>plusqamperfekta</a:t>
                      </a:r>
                      <a:endParaRPr lang="el-GR" sz="1400" b="0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l-GR" sz="1400" b="0" dirty="0">
                          <a:solidFill>
                            <a:srgbClr val="FF0000"/>
                          </a:solidFill>
                        </a:rPr>
                        <a:t>οριστική υπερσυντέλικου</a:t>
                      </a:r>
                    </a:p>
                    <a:p>
                      <a:r>
                        <a:rPr lang="el-GR" sz="1400" dirty="0"/>
                        <a:t>Όταν φτάσαμε, το τρένο </a:t>
                      </a:r>
                      <a:r>
                        <a:rPr lang="el-GR" sz="1400" b="1" dirty="0"/>
                        <a:t>είχε φύγει</a:t>
                      </a:r>
                      <a:r>
                        <a:rPr lang="el-GR" sz="1400" dirty="0"/>
                        <a:t>.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827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1785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947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923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5711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C4FA261D-001D-4BAA-BD50-BF846EBBE7F1}"/>
              </a:ext>
            </a:extLst>
          </p:cNvPr>
          <p:cNvSpPr txBox="1"/>
          <p:nvPr/>
        </p:nvSpPr>
        <p:spPr>
          <a:xfrm>
            <a:off x="1740024" y="461639"/>
            <a:ext cx="5241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slovesné způsoby </a:t>
            </a:r>
            <a:r>
              <a:rPr lang="el-GR" sz="2400" b="1" dirty="0"/>
              <a:t>/ ρηματικές εγκλίσεις</a:t>
            </a:r>
            <a:endParaRPr lang="cs-CZ" sz="2400" b="1" dirty="0"/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EBA7F995-5C8A-493A-A590-5E056CA9AD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289402"/>
              </p:ext>
            </p:extLst>
          </p:nvPr>
        </p:nvGraphicFramePr>
        <p:xfrm>
          <a:off x="8878" y="1503531"/>
          <a:ext cx="9135122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9732">
                  <a:extLst>
                    <a:ext uri="{9D8B030D-6E8A-4147-A177-3AD203B41FA5}">
                      <a16:colId xmlns:a16="http://schemas.microsoft.com/office/drawing/2014/main" val="2455778019"/>
                    </a:ext>
                  </a:extLst>
                </a:gridCol>
                <a:gridCol w="3391270">
                  <a:extLst>
                    <a:ext uri="{9D8B030D-6E8A-4147-A177-3AD203B41FA5}">
                      <a16:colId xmlns:a16="http://schemas.microsoft.com/office/drawing/2014/main" val="62897437"/>
                    </a:ext>
                  </a:extLst>
                </a:gridCol>
                <a:gridCol w="2894120">
                  <a:extLst>
                    <a:ext uri="{9D8B030D-6E8A-4147-A177-3AD203B41FA5}">
                      <a16:colId xmlns:a16="http://schemas.microsoft.com/office/drawing/2014/main" val="28018056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indikativ</a:t>
                      </a:r>
                    </a:p>
                    <a:p>
                      <a:r>
                        <a:rPr lang="cs-CZ" sz="1400" dirty="0"/>
                        <a:t>oznamovací způsob</a:t>
                      </a:r>
                    </a:p>
                    <a:p>
                      <a:r>
                        <a:rPr lang="el-GR" sz="1400" dirty="0"/>
                        <a:t>οριστική έγκλιση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konjunktiv</a:t>
                      </a:r>
                      <a:endParaRPr lang="el-GR" sz="1400" dirty="0"/>
                    </a:p>
                    <a:p>
                      <a:endParaRPr lang="cs-CZ" sz="1400" dirty="0"/>
                    </a:p>
                    <a:p>
                      <a:r>
                        <a:rPr lang="el-GR" sz="1400" dirty="0"/>
                        <a:t>υποτακτική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imperativ</a:t>
                      </a:r>
                    </a:p>
                    <a:p>
                      <a:r>
                        <a:rPr lang="cs-CZ" sz="1400" dirty="0"/>
                        <a:t>rozkazovací způsob</a:t>
                      </a:r>
                    </a:p>
                    <a:p>
                      <a:r>
                        <a:rPr lang="el-GR" sz="1400" dirty="0"/>
                        <a:t>προστακτική έγκλιση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1116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b="0" dirty="0">
                          <a:solidFill>
                            <a:srgbClr val="FF0000"/>
                          </a:solidFill>
                        </a:rPr>
                        <a:t>indikativ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cs-CZ" sz="1400" b="1" dirty="0">
                          <a:solidFill>
                            <a:srgbClr val="FF0000"/>
                          </a:solidFill>
                        </a:rPr>
                        <a:t>futura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FF0000"/>
                          </a:solidFill>
                        </a:rPr>
                        <a:t>nedok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.</a:t>
                      </a:r>
                    </a:p>
                    <a:p>
                      <a:r>
                        <a:rPr lang="el-GR" sz="1400" dirty="0">
                          <a:solidFill>
                            <a:srgbClr val="FF0000"/>
                          </a:solidFill>
                        </a:rPr>
                        <a:t>οριστ. εξακολουθητικού μέλλοντα   </a:t>
                      </a:r>
                      <a:r>
                        <a:rPr lang="el-GR" sz="1400" b="1" dirty="0"/>
                        <a:t>Θα</a:t>
                      </a:r>
                      <a:r>
                        <a:rPr lang="el-GR" sz="1400" dirty="0"/>
                        <a:t> σου </a:t>
                      </a:r>
                      <a:r>
                        <a:rPr lang="el-GR" sz="1400" b="1" dirty="0"/>
                        <a:t>λέω</a:t>
                      </a:r>
                      <a:r>
                        <a:rPr lang="el-GR" sz="1400" dirty="0"/>
                        <a:t> πάντα την αλήθεια.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6263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b="0" dirty="0">
                          <a:solidFill>
                            <a:srgbClr val="FF0000"/>
                          </a:solidFill>
                        </a:rPr>
                        <a:t>indikativ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cs-CZ" sz="1400" b="1" dirty="0">
                          <a:solidFill>
                            <a:srgbClr val="FF0000"/>
                          </a:solidFill>
                        </a:rPr>
                        <a:t>futura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 dok.</a:t>
                      </a:r>
                    </a:p>
                    <a:p>
                      <a:r>
                        <a:rPr lang="el-GR" sz="1400" dirty="0">
                          <a:solidFill>
                            <a:srgbClr val="FF0000"/>
                          </a:solidFill>
                        </a:rPr>
                        <a:t>οριστ. απλού μέλλοντα</a:t>
                      </a:r>
                    </a:p>
                    <a:p>
                      <a:r>
                        <a:rPr lang="el-GR" sz="1400" b="1" dirty="0"/>
                        <a:t>Θα</a:t>
                      </a:r>
                      <a:r>
                        <a:rPr lang="el-GR" sz="1400" dirty="0"/>
                        <a:t> σου </a:t>
                      </a:r>
                      <a:r>
                        <a:rPr lang="el-GR" sz="1400" b="1" dirty="0"/>
                        <a:t>πω</a:t>
                      </a:r>
                      <a:r>
                        <a:rPr lang="el-GR" sz="1400" dirty="0"/>
                        <a:t> την αλήθεια.</a:t>
                      </a:r>
                      <a:endParaRPr lang="cs-CZ" sz="1400" dirty="0"/>
                    </a:p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527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indikativ </a:t>
                      </a:r>
                      <a:r>
                        <a:rPr lang="cs-CZ" sz="1400" b="1" dirty="0">
                          <a:solidFill>
                            <a:srgbClr val="FF0000"/>
                          </a:solidFill>
                        </a:rPr>
                        <a:t>perfekta</a:t>
                      </a:r>
                      <a:endParaRPr lang="el-GR" sz="1400" b="1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l-GR" sz="1400" dirty="0">
                          <a:solidFill>
                            <a:srgbClr val="FF0000"/>
                          </a:solidFill>
                        </a:rPr>
                        <a:t>οριστική παρακειμένου</a:t>
                      </a:r>
                    </a:p>
                    <a:p>
                      <a:r>
                        <a:rPr lang="el-GR" sz="1400" dirty="0"/>
                        <a:t>Σου το </a:t>
                      </a:r>
                      <a:r>
                        <a:rPr lang="el-GR" sz="1400" b="1" dirty="0"/>
                        <a:t>έχω πει</a:t>
                      </a:r>
                      <a:r>
                        <a:rPr lang="el-GR" sz="1400" dirty="0"/>
                        <a:t>.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7104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b="0" dirty="0">
                          <a:solidFill>
                            <a:srgbClr val="FF0000"/>
                          </a:solidFill>
                        </a:rPr>
                        <a:t>indikativ </a:t>
                      </a:r>
                      <a:r>
                        <a:rPr lang="cs-CZ" sz="1400" b="0" dirty="0" err="1">
                          <a:solidFill>
                            <a:srgbClr val="FF0000"/>
                          </a:solidFill>
                        </a:rPr>
                        <a:t>plusqamperfekta</a:t>
                      </a:r>
                      <a:endParaRPr lang="el-GR" sz="1400" b="0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l-GR" sz="1400" b="0" dirty="0">
                          <a:solidFill>
                            <a:srgbClr val="FF0000"/>
                          </a:solidFill>
                        </a:rPr>
                        <a:t>οριστική υπερσυντέλικου</a:t>
                      </a:r>
                    </a:p>
                    <a:p>
                      <a:r>
                        <a:rPr lang="el-GR" sz="1400" dirty="0"/>
                        <a:t>Όταν φτάσαμε, το τρένο </a:t>
                      </a:r>
                      <a:r>
                        <a:rPr lang="el-GR" sz="1400" b="1" dirty="0"/>
                        <a:t>είχε φύγει</a:t>
                      </a:r>
                      <a:r>
                        <a:rPr lang="el-GR" sz="1400" dirty="0"/>
                        <a:t>.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827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18451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325</Words>
  <Application>Microsoft Office PowerPoint</Application>
  <PresentationFormat>Předvádění na obrazovce (4:3)</PresentationFormat>
  <Paragraphs>74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Simone Sumelidu</dc:creator>
  <cp:lastModifiedBy>Simone Sumelidu</cp:lastModifiedBy>
  <cp:revision>3</cp:revision>
  <dcterms:created xsi:type="dcterms:W3CDTF">2021-11-14T20:05:27Z</dcterms:created>
  <dcterms:modified xsi:type="dcterms:W3CDTF">2021-11-15T14:12:30Z</dcterms:modified>
</cp:coreProperties>
</file>