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9DBFD6-2F03-4784-B18B-5ED2A0117C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Palaiologovská</a:t>
            </a:r>
            <a:r>
              <a:rPr lang="cs-CZ" dirty="0"/>
              <a:t> renesance a pád </a:t>
            </a:r>
            <a:r>
              <a:rPr lang="cs-CZ" dirty="0" err="1"/>
              <a:t>konstantinopole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72DEC71-DAC0-407E-B1F6-13BA1A2CCD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VYTVOŘENÍ OSMANSKÉ ŘÍŠE </a:t>
            </a:r>
          </a:p>
        </p:txBody>
      </p:sp>
    </p:spTree>
    <p:extLst>
      <p:ext uri="{BB962C8B-B14F-4D97-AF65-F5344CB8AC3E}">
        <p14:creationId xmlns:p14="http://schemas.microsoft.com/office/powerpoint/2010/main" val="4135027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4B5A39-6078-4AAA-A564-073B292C1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VLÁDA JANA </a:t>
            </a:r>
            <a:r>
              <a:rPr lang="cs-CZ" dirty="0" err="1"/>
              <a:t>Viii</a:t>
            </a:r>
            <a:r>
              <a:rPr lang="cs-CZ" dirty="0"/>
              <a:t>. A FLORENTSKÁ UNIE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E39B08-37A7-4344-A37B-AD1736E52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0" i="0" dirty="0">
                <a:effectLst/>
                <a:latin typeface="Arial" panose="020B0604020202020204" pitchFamily="34" charset="0"/>
              </a:rPr>
              <a:t>Hned od počátku vlády se musel vyrovnávat s cílevědomými útoky </a:t>
            </a:r>
            <a:r>
              <a:rPr lang="cs-CZ" dirty="0">
                <a:latin typeface="Arial" panose="020B0604020202020204" pitchFamily="34" charset="0"/>
              </a:rPr>
              <a:t>Osmanů</a:t>
            </a:r>
            <a:r>
              <a:rPr lang="cs-CZ" b="0" i="0" dirty="0">
                <a:effectLst/>
                <a:latin typeface="Arial" panose="020B0604020202020204" pitchFamily="34" charset="0"/>
              </a:rPr>
              <a:t>. Císař de facto vládl pouze v Konstantinopoli, ostatní města byla rozdělena mezi jeho příbuzné. Jeho bratr </a:t>
            </a:r>
            <a:r>
              <a:rPr lang="cs-CZ" dirty="0">
                <a:latin typeface="Arial" panose="020B0604020202020204" pitchFamily="34" charset="0"/>
              </a:rPr>
              <a:t>Konstantin</a:t>
            </a:r>
            <a:r>
              <a:rPr lang="cs-CZ" b="0" i="0" dirty="0">
                <a:effectLst/>
                <a:latin typeface="Arial" panose="020B0604020202020204" pitchFamily="34" charset="0"/>
              </a:rPr>
              <a:t> vládl v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Selymbrii</a:t>
            </a:r>
            <a:r>
              <a:rPr lang="cs-CZ" b="0" i="0" dirty="0">
                <a:effectLst/>
                <a:latin typeface="Arial" panose="020B0604020202020204" pitchFamily="34" charset="0"/>
              </a:rPr>
              <a:t>, </a:t>
            </a:r>
            <a:r>
              <a:rPr lang="cs-CZ" dirty="0" err="1">
                <a:latin typeface="Arial" panose="020B0604020202020204" pitchFamily="34" charset="0"/>
              </a:rPr>
              <a:t>Demetrios</a:t>
            </a:r>
            <a:r>
              <a:rPr lang="cs-CZ" b="0" i="0" dirty="0">
                <a:effectLst/>
                <a:latin typeface="Arial" panose="020B0604020202020204" pitchFamily="34" charset="0"/>
              </a:rPr>
              <a:t> na Lemnu a </a:t>
            </a:r>
            <a:r>
              <a:rPr lang="cs-CZ" dirty="0" err="1">
                <a:latin typeface="Arial" panose="020B0604020202020204" pitchFamily="34" charset="0"/>
              </a:rPr>
              <a:t>Theodoros</a:t>
            </a:r>
            <a:r>
              <a:rPr lang="cs-CZ" b="0" i="0" dirty="0">
                <a:effectLst/>
                <a:latin typeface="Arial" panose="020B0604020202020204" pitchFamily="34" charset="0"/>
              </a:rPr>
              <a:t> vládl na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Peleponésu</a:t>
            </a:r>
            <a:r>
              <a:rPr lang="cs-CZ" b="0" i="0" dirty="0">
                <a:effectLst/>
                <a:latin typeface="Arial" panose="020B0604020202020204" pitchFamily="34" charset="0"/>
              </a:rPr>
              <a:t>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Říše byla rozdělena na dva nesmiřitelné tábory, na </a:t>
            </a:r>
            <a:r>
              <a:rPr lang="cs-CZ" b="0" i="1" dirty="0" err="1">
                <a:effectLst/>
                <a:latin typeface="Arial" panose="020B0604020202020204" pitchFamily="34" charset="0"/>
              </a:rPr>
              <a:t>Filenotikoi</a:t>
            </a:r>
            <a:r>
              <a:rPr lang="cs-CZ" b="0" i="0" dirty="0">
                <a:effectLst/>
                <a:latin typeface="Arial" panose="020B0604020202020204" pitchFamily="34" charset="0"/>
              </a:rPr>
              <a:t> (což byli přívrženci unie) a na </a:t>
            </a:r>
            <a:r>
              <a:rPr lang="cs-CZ" b="0" i="1" dirty="0" err="1">
                <a:effectLst/>
                <a:latin typeface="Arial" panose="020B0604020202020204" pitchFamily="34" charset="0"/>
              </a:rPr>
              <a:t>Anthenotikoi</a:t>
            </a:r>
            <a:r>
              <a:rPr lang="cs-CZ" b="0" i="0" dirty="0">
                <a:effectLst/>
                <a:latin typeface="Arial" panose="020B0604020202020204" pitchFamily="34" charset="0"/>
              </a:rPr>
              <a:t> (což byli protivníci unie). Obě skupiny vedly tvrdé spory, jež byly výrazem ze dvou hrozících zel, ze zničení vlastní svébytnosti </a:t>
            </a:r>
            <a:r>
              <a:rPr lang="cs-CZ" b="0" i="1" dirty="0">
                <a:effectLst/>
                <a:latin typeface="Arial" panose="020B0604020202020204" pitchFamily="34" charset="0"/>
              </a:rPr>
              <a:t>Latiny</a:t>
            </a:r>
            <a:r>
              <a:rPr lang="cs-CZ" b="0" i="0" dirty="0">
                <a:effectLst/>
                <a:latin typeface="Arial" panose="020B0604020202020204" pitchFamily="34" charset="0"/>
              </a:rPr>
              <a:t> nebo Osmany.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Koncil byl svolán do Ferrary v r. </a:t>
            </a:r>
            <a:r>
              <a:rPr lang="cs-CZ" dirty="0">
                <a:latin typeface="Arial" panose="020B0604020202020204" pitchFamily="34" charset="0"/>
              </a:rPr>
              <a:t>1438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 poté pokračoval v roce </a:t>
            </a:r>
            <a:r>
              <a:rPr lang="cs-CZ" dirty="0">
                <a:latin typeface="Arial" panose="020B0604020202020204" pitchFamily="34" charset="0"/>
              </a:rPr>
              <a:t>1439</a:t>
            </a:r>
            <a:r>
              <a:rPr lang="cs-CZ" b="0" i="0" dirty="0">
                <a:effectLst/>
                <a:latin typeface="Arial" panose="020B0604020202020204" pitchFamily="34" charset="0"/>
              </a:rPr>
              <a:t> ve </a:t>
            </a:r>
            <a:r>
              <a:rPr lang="cs-CZ" dirty="0">
                <a:latin typeface="Arial" panose="020B0604020202020204" pitchFamily="34" charset="0"/>
              </a:rPr>
              <a:t>Florencii</a:t>
            </a:r>
            <a:r>
              <a:rPr lang="cs-CZ" b="0" i="0" dirty="0">
                <a:effectLst/>
                <a:latin typeface="Arial" panose="020B0604020202020204" pitchFamily="34" charset="0"/>
              </a:rPr>
              <a:t>. Byzantskou delegaci vedl císař Jan VIII. spolu s vážně nemocným patriarchou </a:t>
            </a:r>
            <a:r>
              <a:rPr lang="cs-CZ" dirty="0">
                <a:latin typeface="Arial" panose="020B0604020202020204" pitchFamily="34" charset="0"/>
              </a:rPr>
              <a:t>Josefem II.</a:t>
            </a:r>
            <a:r>
              <a:rPr lang="cs-CZ" b="0" i="0" dirty="0">
                <a:effectLst/>
                <a:latin typeface="Arial" panose="020B0604020202020204" pitchFamily="34" charset="0"/>
              </a:rPr>
              <a:t>, který během dlouhého jednání zemřel. Na koncil přijeli dokonce i patriarchové z </a:t>
            </a:r>
            <a:r>
              <a:rPr lang="cs-CZ" dirty="0">
                <a:latin typeface="Arial" panose="020B0604020202020204" pitchFamily="34" charset="0"/>
              </a:rPr>
              <a:t>Alexandrie</a:t>
            </a:r>
            <a:r>
              <a:rPr lang="cs-CZ" b="0" i="0" dirty="0">
                <a:effectLst/>
                <a:latin typeface="Arial" panose="020B0604020202020204" pitchFamily="34" charset="0"/>
              </a:rPr>
              <a:t>, </a:t>
            </a:r>
            <a:r>
              <a:rPr lang="cs-CZ" dirty="0">
                <a:latin typeface="Arial" panose="020B0604020202020204" pitchFamily="34" charset="0"/>
              </a:rPr>
              <a:t>Antiochie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 </a:t>
            </a:r>
            <a:r>
              <a:rPr lang="cs-CZ" dirty="0">
                <a:latin typeface="Arial" panose="020B0604020202020204" pitchFamily="34" charset="0"/>
              </a:rPr>
              <a:t>Jeruzaléma</a:t>
            </a:r>
            <a:r>
              <a:rPr lang="cs-CZ" b="0" i="0" dirty="0">
                <a:effectLst/>
                <a:latin typeface="Arial" panose="020B0604020202020204" pitchFamily="34" charset="0"/>
              </a:rPr>
              <a:t>, dále význačné kulturní osobnosti, jako byl filozof </a:t>
            </a:r>
            <a:r>
              <a:rPr lang="cs-CZ" dirty="0">
                <a:latin typeface="Arial" panose="020B0604020202020204" pitchFamily="34" charset="0"/>
              </a:rPr>
              <a:t>Georgios </a:t>
            </a:r>
            <a:r>
              <a:rPr lang="cs-CZ" dirty="0" err="1">
                <a:latin typeface="Arial" panose="020B0604020202020204" pitchFamily="34" charset="0"/>
              </a:rPr>
              <a:t>Plethon</a:t>
            </a:r>
            <a:r>
              <a:rPr lang="cs-CZ" b="0" i="0" dirty="0">
                <a:effectLst/>
                <a:latin typeface="Arial" panose="020B0604020202020204" pitchFamily="34" charset="0"/>
              </a:rPr>
              <a:t>, </a:t>
            </a:r>
            <a:r>
              <a:rPr lang="cs-CZ" dirty="0" err="1">
                <a:latin typeface="Arial" panose="020B0604020202020204" pitchFamily="34" charset="0"/>
              </a:rPr>
              <a:t>Gennadios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Scholarios</a:t>
            </a:r>
            <a:r>
              <a:rPr lang="cs-CZ" b="0" i="0" dirty="0">
                <a:effectLst/>
                <a:latin typeface="Arial" panose="020B0604020202020204" pitchFamily="34" charset="0"/>
              </a:rPr>
              <a:t>, metropolita </a:t>
            </a:r>
            <a:r>
              <a:rPr lang="cs-CZ" dirty="0" err="1">
                <a:latin typeface="Arial" panose="020B0604020202020204" pitchFamily="34" charset="0"/>
              </a:rPr>
              <a:t>nikájský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dirty="0" err="1">
                <a:latin typeface="Arial" panose="020B0604020202020204" pitchFamily="34" charset="0"/>
              </a:rPr>
              <a:t>Bessarion</a:t>
            </a:r>
            <a:r>
              <a:rPr lang="cs-CZ" b="0" i="0" dirty="0">
                <a:effectLst/>
                <a:latin typeface="Arial" panose="020B0604020202020204" pitchFamily="34" charset="0"/>
              </a:rPr>
              <a:t>, metropolita </a:t>
            </a:r>
            <a:r>
              <a:rPr lang="cs-CZ" dirty="0">
                <a:latin typeface="Arial" panose="020B0604020202020204" pitchFamily="34" charset="0"/>
              </a:rPr>
              <a:t>kyjevský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Isidoros</a:t>
            </a:r>
            <a:r>
              <a:rPr lang="cs-CZ" b="0" i="0" dirty="0">
                <a:effectLst/>
                <a:latin typeface="Arial" panose="020B0604020202020204" pitchFamily="34" charset="0"/>
              </a:rPr>
              <a:t>, a Markos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Eugenikos</a:t>
            </a:r>
            <a:r>
              <a:rPr lang="cs-CZ" b="0" i="0" dirty="0">
                <a:effectLst/>
                <a:latin typeface="Arial" panose="020B0604020202020204" pitchFamily="34" charset="0"/>
              </a:rPr>
              <a:t>, biskup </a:t>
            </a:r>
            <a:r>
              <a:rPr lang="cs-CZ" dirty="0" err="1">
                <a:latin typeface="Arial" panose="020B0604020202020204" pitchFamily="34" charset="0"/>
              </a:rPr>
              <a:t>efeský</a:t>
            </a:r>
            <a:r>
              <a:rPr lang="cs-CZ" b="0" i="0" dirty="0">
                <a:effectLst/>
                <a:latin typeface="Arial" panose="020B0604020202020204" pitchFamily="34" charset="0"/>
              </a:rPr>
              <a:t>. Přijelo na 700 osob a pobyt delegace musel značně zatížit papežskou pokladnu.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Byl připraven dekret v němž byla zdůrazněna podřízenost ortodoxní církve papežovi, a </a:t>
            </a:r>
            <a:r>
              <a:rPr lang="cs-CZ" dirty="0">
                <a:latin typeface="Arial" panose="020B0604020202020204" pitchFamily="34" charset="0"/>
              </a:rPr>
              <a:t>6. července</a:t>
            </a:r>
            <a:r>
              <a:rPr lang="cs-CZ" b="0" i="0" dirty="0">
                <a:effectLst/>
                <a:latin typeface="Arial" panose="020B0604020202020204" pitchFamily="34" charset="0"/>
              </a:rPr>
              <a:t> 1439 se přistoupilo k podpisu. Latinský dekret o unii přečetl kardinál </a:t>
            </a:r>
            <a:r>
              <a:rPr lang="cs-CZ" dirty="0" err="1">
                <a:latin typeface="Arial" panose="020B0604020202020204" pitchFamily="34" charset="0"/>
              </a:rPr>
              <a:t>Cesarini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 v řečtině byl přednesen slavným </a:t>
            </a:r>
            <a:r>
              <a:rPr lang="cs-CZ" dirty="0" err="1">
                <a:latin typeface="Arial" panose="020B0604020202020204" pitchFamily="34" charset="0"/>
              </a:rPr>
              <a:t>Bessarionem</a:t>
            </a:r>
            <a:r>
              <a:rPr lang="cs-CZ" b="0" i="0" dirty="0">
                <a:effectLst/>
                <a:latin typeface="Arial" panose="020B0604020202020204" pitchFamily="34" charset="0"/>
              </a:rPr>
              <a:t>. Všichni byzantští hodnostáři unii podepsali, pouze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efeský</a:t>
            </a:r>
            <a:r>
              <a:rPr lang="cs-CZ" b="0" i="0" dirty="0">
                <a:effectLst/>
                <a:latin typeface="Arial" panose="020B0604020202020204" pitchFamily="34" charset="0"/>
              </a:rPr>
              <a:t> biskup ne. Zdálo se že most mezi východem a západem byl konečně překlenut a nyní začne období společné spolupráce. V Římě zavládla spokojenost.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5600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6D9B20-4975-4326-8166-71427801C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Ohlas unie v Konstantinopoli a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Poslední pokus západu o záchranu Byzance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ED97BA-91BE-492B-ADE6-E25B3D81D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0844" y="2015732"/>
            <a:ext cx="10461071" cy="4125009"/>
          </a:xfrm>
        </p:spPr>
        <p:txBody>
          <a:bodyPr>
            <a:normAutofit fontScale="32500" lnSpcReduction="20000"/>
          </a:bodyPr>
          <a:lstStyle/>
          <a:p>
            <a:pPr algn="l"/>
            <a:r>
              <a:rPr lang="cs-CZ" sz="3700" b="0" i="0" dirty="0">
                <a:effectLst/>
                <a:latin typeface="Arial" panose="020B0604020202020204" pitchFamily="34" charset="0"/>
              </a:rPr>
              <a:t>Byzantský lid unii nepřijal a přimkl se k biskupovi </a:t>
            </a:r>
            <a:r>
              <a:rPr lang="cs-CZ" sz="3700" b="0" i="0" dirty="0" err="1">
                <a:effectLst/>
                <a:latin typeface="Arial" panose="020B0604020202020204" pitchFamily="34" charset="0"/>
              </a:rPr>
              <a:t>efeskému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, ten se stal vedoucím opozice proti unii. Unii později odmítly i patriarcháty v Alexandrii, Antiochii a Jeruzalémě. S odmítavým postojem se dekret setkal i v Rusi. Car </a:t>
            </a:r>
            <a:r>
              <a:rPr lang="cs-CZ" sz="3700" dirty="0">
                <a:latin typeface="Arial" panose="020B0604020202020204" pitchFamily="34" charset="0"/>
              </a:rPr>
              <a:t>Vasilij II.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 dal metropolitu Isidora zatknout a uvěznit. Ten později uprchl a do Itálie kde konvertoval na katolictví, podobně jako </a:t>
            </a:r>
            <a:r>
              <a:rPr lang="cs-CZ" sz="3700" dirty="0" err="1">
                <a:latin typeface="Arial" panose="020B0604020202020204" pitchFamily="34" charset="0"/>
              </a:rPr>
              <a:t>Bessarion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. </a:t>
            </a:r>
            <a:r>
              <a:rPr lang="cs-CZ" sz="3700" b="0" i="0" dirty="0" err="1">
                <a:effectLst/>
                <a:latin typeface="Arial" panose="020B0604020202020204" pitchFamily="34" charset="0"/>
              </a:rPr>
              <a:t>Scholarios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 se zalekl reakce Byzantinců, a záhy prohlásil unii za zradu a postavil se do čela opozice. Rusové navíc přestali považovat byzantského císaře za hlavu ortodoxní církve a ruská církev se osamostatnila.</a:t>
            </a:r>
            <a:endParaRPr lang="cs-CZ" sz="3700" b="1" i="0" dirty="0">
              <a:effectLst/>
              <a:latin typeface="Arial" panose="020B0604020202020204" pitchFamily="34" charset="0"/>
            </a:endParaRPr>
          </a:p>
          <a:p>
            <a:pPr algn="l"/>
            <a:r>
              <a:rPr lang="cs-CZ" sz="3700" b="0" i="0" dirty="0">
                <a:effectLst/>
                <a:latin typeface="Arial" panose="020B0604020202020204" pitchFamily="34" charset="0"/>
              </a:rPr>
              <a:t>Polský a uherský král </a:t>
            </a:r>
            <a:r>
              <a:rPr lang="cs-CZ" sz="3700" dirty="0">
                <a:latin typeface="Arial" panose="020B0604020202020204" pitchFamily="34" charset="0"/>
              </a:rPr>
              <a:t>Vladislav III. 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se postavil do čela výpravy spolu se sedmihradským vévodou </a:t>
            </a:r>
            <a:r>
              <a:rPr lang="cs-CZ" sz="3700" dirty="0">
                <a:latin typeface="Arial" panose="020B0604020202020204" pitchFamily="34" charset="0"/>
              </a:rPr>
              <a:t>Janem </a:t>
            </a:r>
            <a:r>
              <a:rPr lang="cs-CZ" sz="3700" dirty="0" err="1">
                <a:latin typeface="Arial" panose="020B0604020202020204" pitchFamily="34" charset="0"/>
              </a:rPr>
              <a:t>Hunyadim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. K nim se připojil i kníže </a:t>
            </a:r>
            <a:r>
              <a:rPr lang="cs-CZ" sz="3700" b="0" i="0" dirty="0" err="1">
                <a:effectLst/>
                <a:latin typeface="Arial" panose="020B0604020202020204" pitchFamily="34" charset="0"/>
              </a:rPr>
              <a:t>Vlad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 z Valašska, </a:t>
            </a:r>
            <a:r>
              <a:rPr lang="cs-CZ" sz="3700" dirty="0">
                <a:latin typeface="Arial" panose="020B0604020202020204" pitchFamily="34" charset="0"/>
              </a:rPr>
              <a:t>Benátky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 přislíbily podílet se na výstavbě loďstva a pomoc přislíbil i papež a vévoda s </a:t>
            </a:r>
            <a:r>
              <a:rPr lang="cs-CZ" sz="3700" b="0" i="0" dirty="0" err="1">
                <a:effectLst/>
                <a:latin typeface="Arial" panose="020B0604020202020204" pitchFamily="34" charset="0"/>
              </a:rPr>
              <a:t>Bourgogne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. </a:t>
            </a:r>
          </a:p>
          <a:p>
            <a:pPr algn="l"/>
            <a:r>
              <a:rPr lang="cs-CZ" sz="3700" b="0" i="0" dirty="0">
                <a:effectLst/>
                <a:latin typeface="Arial" panose="020B0604020202020204" pitchFamily="34" charset="0"/>
              </a:rPr>
              <a:t>V té době organizovalo i vojsko albánského </a:t>
            </a:r>
            <a:r>
              <a:rPr lang="cs-CZ" sz="3700" dirty="0" err="1">
                <a:latin typeface="Arial" panose="020B0604020202020204" pitchFamily="34" charset="0"/>
              </a:rPr>
              <a:t>Skandenberga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, pověstného hrdiny který byl vůdcem albánského odporu proti Turkům.</a:t>
            </a:r>
          </a:p>
          <a:p>
            <a:pPr algn="l"/>
            <a:r>
              <a:rPr lang="cs-CZ" sz="3700" b="0" i="0" dirty="0">
                <a:effectLst/>
                <a:latin typeface="Arial" panose="020B0604020202020204" pitchFamily="34" charset="0"/>
              </a:rPr>
              <a:t>Sultán </a:t>
            </a:r>
            <a:r>
              <a:rPr lang="cs-CZ" sz="3700" dirty="0" err="1">
                <a:latin typeface="Arial" panose="020B0604020202020204" pitchFamily="34" charset="0"/>
              </a:rPr>
              <a:t>Murad</a:t>
            </a:r>
            <a:r>
              <a:rPr lang="cs-CZ" sz="3700" dirty="0">
                <a:latin typeface="Arial" panose="020B0604020202020204" pitchFamily="34" charset="0"/>
              </a:rPr>
              <a:t> II.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 byl v té době vázán boji na východě a proto uzavřel s Vladislavem mírovou smlouvu v níž se zavázal k desetiletému míru. Avšak Benátčané a císař navrhovali další válečné akce. Vladislav tak začal znovu postupovat bulharským územím, s tím že smlouva uzavřená s nevěřícími je neplatná. Sultán šokován křesťanskou věrolomností překročil, s armádou třikrát větší než měla k dispozici křesťanská liga, Bospor a </a:t>
            </a:r>
            <a:r>
              <a:rPr lang="cs-CZ" sz="3700" dirty="0">
                <a:latin typeface="Arial" panose="020B0604020202020204" pitchFamily="34" charset="0"/>
              </a:rPr>
              <a:t>10. listopadu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sz="3700" dirty="0">
                <a:latin typeface="Arial" panose="020B0604020202020204" pitchFamily="34" charset="0"/>
              </a:rPr>
              <a:t>1444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 drtivě porazil křesťany v </a:t>
            </a:r>
            <a:r>
              <a:rPr lang="cs-CZ" sz="3700" dirty="0">
                <a:latin typeface="Arial" panose="020B0604020202020204" pitchFamily="34" charset="0"/>
              </a:rPr>
              <a:t>bitvě u Varny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; v bitevní vřavě našli smrt polský král Vladislav i kardinál </a:t>
            </a:r>
            <a:r>
              <a:rPr lang="cs-CZ" sz="3700" b="0" i="0" dirty="0" err="1">
                <a:effectLst/>
                <a:latin typeface="Arial" panose="020B0604020202020204" pitchFamily="34" charset="0"/>
              </a:rPr>
              <a:t>Cesarini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. Bitva národů, jak byla nikdy zvána bitva u Varny, byla posledním pokusem o pomoc izolované Konstantinopoli. </a:t>
            </a:r>
            <a:r>
              <a:rPr lang="cs-CZ" sz="3700" b="0" i="0" dirty="0" err="1">
                <a:effectLst/>
                <a:latin typeface="Arial" panose="020B0604020202020204" pitchFamily="34" charset="0"/>
              </a:rPr>
              <a:t>Murad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 pak pronikl na </a:t>
            </a:r>
            <a:r>
              <a:rPr lang="cs-CZ" sz="3700" b="0" i="0" dirty="0" err="1">
                <a:effectLst/>
                <a:latin typeface="Arial" panose="020B0604020202020204" pitchFamily="34" charset="0"/>
              </a:rPr>
              <a:t>Peleponés</a:t>
            </a:r>
            <a:r>
              <a:rPr lang="cs-CZ" sz="3700" b="0" i="0" dirty="0">
                <a:effectLst/>
                <a:latin typeface="Arial" panose="020B0604020202020204" pitchFamily="34" charset="0"/>
              </a:rPr>
              <a:t>, který vyplenil a odvlekl do otroctví na 60 000 lidí. </a:t>
            </a:r>
          </a:p>
          <a:p>
            <a:pPr algn="l"/>
            <a:r>
              <a:rPr lang="cs-CZ" sz="3700" b="0" i="0" dirty="0">
                <a:effectLst/>
                <a:latin typeface="Arial" panose="020B0604020202020204" pitchFamily="34" charset="0"/>
              </a:rPr>
              <a:t>Císař Jan VIII. zemřel roku 1448 a smrt pro něj byla vysvobozením. Přestože byl třikrát ženat, nikdy neměl jediné dítě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5209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1CE580D1-F917-4567-AFB4-99AA9B52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1F5620B8-A2D8-4568-B566-F0453A0D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1C7D2BA4-4B7A-4596-8BCC-5CF715423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C9D4B225-18E9-4C5B-94D8-2ABE6D161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10419CA0-BFB4-4390-AB8F-5DBFCA45D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5CF4C623-16D7-4722-8EFB-A5B0E3BC07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7" y="1847088"/>
            <a:ext cx="554803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108B76BD-DFE1-42B2-A1F1-51831D06E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5550355" cy="104923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Konstantin XI. Poslední byzantský císař 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596E9C81-ACBE-459E-A7D5-2BB824B68F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C419743-BA0B-47DC-A557-0E00AA23E3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51580" y="2015732"/>
            <a:ext cx="5550355" cy="3450613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cs-CZ" b="0" i="0" dirty="0">
                <a:effectLst/>
                <a:latin typeface="Arial" panose="020B0604020202020204" pitchFamily="34" charset="0"/>
              </a:rPr>
              <a:t>Konstantin se narodil roku 1405 v </a:t>
            </a:r>
            <a:r>
              <a:rPr lang="cs-CZ" dirty="0" err="1">
                <a:latin typeface="Arial" panose="020B0604020202020204" pitchFamily="34" charset="0"/>
              </a:rPr>
              <a:t>Mystře</a:t>
            </a:r>
            <a:r>
              <a:rPr lang="cs-CZ" b="0" i="0" dirty="0">
                <a:effectLst/>
                <a:latin typeface="Arial" panose="020B0604020202020204" pitchFamily="34" charset="0"/>
              </a:rPr>
              <a:t>, jako osmé z deseti dětí byzantského císaře </a:t>
            </a:r>
            <a:r>
              <a:rPr lang="cs-CZ" dirty="0">
                <a:latin typeface="Arial" panose="020B0604020202020204" pitchFamily="34" charset="0"/>
              </a:rPr>
              <a:t>Manuela II.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 </a:t>
            </a:r>
            <a:r>
              <a:rPr lang="cs-CZ" dirty="0">
                <a:latin typeface="Arial" panose="020B0604020202020204" pitchFamily="34" charset="0"/>
              </a:rPr>
              <a:t>Heleny </a:t>
            </a:r>
            <a:r>
              <a:rPr lang="cs-CZ" dirty="0" err="1">
                <a:latin typeface="Arial" panose="020B0604020202020204" pitchFamily="34" charset="0"/>
              </a:rPr>
              <a:t>Dragaš</a:t>
            </a:r>
            <a:r>
              <a:rPr lang="cs-CZ" b="0" i="0" dirty="0">
                <a:effectLst/>
                <a:latin typeface="Arial" panose="020B0604020202020204" pitchFamily="34" charset="0"/>
              </a:rPr>
              <a:t>. </a:t>
            </a:r>
            <a:endParaRPr lang="cs-CZ" dirty="0">
              <a:latin typeface="Arial" panose="020B0604020202020204" pitchFamily="34" charset="0"/>
            </a:endParaRP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Roku 1427 se vypravil na </a:t>
            </a:r>
            <a:r>
              <a:rPr lang="cs-CZ" dirty="0">
                <a:latin typeface="Arial" panose="020B0604020202020204" pitchFamily="34" charset="0"/>
              </a:rPr>
              <a:t>Peloponés</a:t>
            </a:r>
            <a:r>
              <a:rPr lang="cs-CZ" b="0" i="0" dirty="0">
                <a:effectLst/>
                <a:latin typeface="Arial" panose="020B0604020202020204" pitchFamily="34" charset="0"/>
              </a:rPr>
              <a:t> na pomoc svému bratru </a:t>
            </a:r>
            <a:r>
              <a:rPr lang="cs-CZ" dirty="0">
                <a:latin typeface="Arial" panose="020B0604020202020204" pitchFamily="34" charset="0"/>
              </a:rPr>
              <a:t>Janu VIII.</a:t>
            </a:r>
            <a:r>
              <a:rPr lang="cs-CZ" b="0" i="0" dirty="0">
                <a:effectLst/>
                <a:latin typeface="Arial" panose="020B0604020202020204" pitchFamily="34" charset="0"/>
              </a:rPr>
              <a:t>, který tam dobýval zbytky zdejších panství </a:t>
            </a:r>
            <a:r>
              <a:rPr lang="cs-CZ" dirty="0">
                <a:latin typeface="Arial" panose="020B0604020202020204" pitchFamily="34" charset="0"/>
              </a:rPr>
              <a:t>Latinů</a:t>
            </a:r>
            <a:r>
              <a:rPr lang="cs-CZ" b="0" i="0" dirty="0">
                <a:effectLst/>
                <a:latin typeface="Arial" panose="020B0604020202020204" pitchFamily="34" charset="0"/>
              </a:rPr>
              <a:t>. </a:t>
            </a: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V březnu roku 1428 uzavřel Konstantin politický sňatek s neteří </a:t>
            </a:r>
            <a:r>
              <a:rPr lang="cs-CZ" dirty="0">
                <a:latin typeface="Arial" panose="020B0604020202020204" pitchFamily="34" charset="0"/>
              </a:rPr>
              <a:t>Karla I. </a:t>
            </a:r>
            <a:r>
              <a:rPr lang="cs-CZ" dirty="0" err="1">
                <a:latin typeface="Arial" panose="020B0604020202020204" pitchFamily="34" charset="0"/>
              </a:rPr>
              <a:t>Tocca</a:t>
            </a:r>
            <a:r>
              <a:rPr lang="cs-CZ" b="0" i="0" dirty="0">
                <a:effectLst/>
                <a:latin typeface="Arial" panose="020B0604020202020204" pitchFamily="34" charset="0"/>
              </a:rPr>
              <a:t>, vládce v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Epiru</a:t>
            </a:r>
            <a:r>
              <a:rPr lang="cs-CZ" b="0" i="0" dirty="0">
                <a:effectLst/>
                <a:latin typeface="Arial" panose="020B0604020202020204" pitchFamily="34" charset="0"/>
              </a:rPr>
              <a:t>, s Magdalenou, jako věno dostal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Toccovy</a:t>
            </a:r>
            <a:r>
              <a:rPr lang="cs-CZ" b="0" i="0" dirty="0">
                <a:effectLst/>
                <a:latin typeface="Arial" panose="020B0604020202020204" pitchFamily="34" charset="0"/>
              </a:rPr>
              <a:t> země na Peloponésu.</a:t>
            </a: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 V letech 1437–1440 spravoval Konstantinopol za bratrovy nepřítomnosti kvůli </a:t>
            </a:r>
            <a:r>
              <a:rPr lang="cs-CZ" dirty="0">
                <a:latin typeface="Arial" panose="020B0604020202020204" pitchFamily="34" charset="0"/>
              </a:rPr>
              <a:t>koncilu ve Florencii.</a:t>
            </a: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 Roku 1443 vyměnil Konstantin své panství v Thrákii za </a:t>
            </a:r>
            <a:r>
              <a:rPr lang="cs-CZ" dirty="0" err="1">
                <a:latin typeface="Arial" panose="020B0604020202020204" pitchFamily="34" charset="0"/>
              </a:rPr>
              <a:t>Morejský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despotát</a:t>
            </a:r>
            <a:r>
              <a:rPr lang="cs-CZ" b="0" i="0" dirty="0">
                <a:effectLst/>
                <a:latin typeface="Arial" panose="020B0604020202020204" pitchFamily="34" charset="0"/>
              </a:rPr>
              <a:t>.</a:t>
            </a:r>
            <a:endParaRPr lang="en-US" dirty="0"/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CEBDCB18-ABE5-43B0-8B68-89FEDAECB8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77388" y="482171"/>
            <a:ext cx="4074533" cy="5149101"/>
            <a:chOff x="7463259" y="583365"/>
            <a:chExt cx="4074533" cy="5181928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483C65C6-7268-490D-B4A8-927D45FAB6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3259" y="583365"/>
              <a:ext cx="4074533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6133D4A5-82E5-43A0-9FF0-81B7AC16CD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76318" y="915807"/>
              <a:ext cx="3450289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074" name="Picture 2" descr="Κωνσταντίνος Δραγάτσης Παλαιολόγος,ο τελευταίος Αυτοκράτορας! | Ενωση  Βουρλιωτών Μικράς Ασίας">
            <a:extLst>
              <a:ext uri="{FF2B5EF4-FFF2-40B4-BE49-F238E27FC236}">
                <a16:creationId xmlns:a16="http://schemas.microsoft.com/office/drawing/2014/main" id="{03BF457C-FCCF-4BF3-BD6C-6050BE05B6C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72" r="12799" b="2"/>
          <a:stretch/>
        </p:blipFill>
        <p:spPr bwMode="auto">
          <a:xfrm>
            <a:off x="8116373" y="1116345"/>
            <a:ext cx="2799103" cy="3866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id="{08EC5C75-E28F-4899-9C2E-39431B82B7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46AAE0A1-60AD-4190-B85D-2DD8148369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9743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A56012FD-74A8-4C91-B318-435CF2B719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1C2A4B30-77D7-4FFB-8B53-A88BD68CAB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C0FE733-C8E6-4D50-90D8-9F6CDC3D0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19"/>
            <a:ext cx="4325112" cy="104923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/>
              <a:t>Konstantinova vláda (1448 – 1453)</a:t>
            </a: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373AAE2E-5D6B-4952-A4BB-546C49F8DE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1853754"/>
            <a:ext cx="432511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id="{01E4D783-AD45-49E7-B6C7-BBACB82906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6E170E-E545-4F62-88D3-F448E26DFA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3771" y="2015732"/>
            <a:ext cx="5551715" cy="461833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400" b="0" i="0" dirty="0"/>
              <a:t>Když Jan VIII. zemřel, byl Konstantin, nejstarší z pozůstalých bratrů, v </a:t>
            </a:r>
            <a:r>
              <a:rPr lang="cs-CZ" sz="1400" b="0" i="0" dirty="0" err="1"/>
              <a:t>Mystře</a:t>
            </a:r>
            <a:r>
              <a:rPr lang="cs-CZ" sz="1400" b="0" i="0" dirty="0"/>
              <a:t>. O trůn se musel střetnout se svým mladším bratrem Demetriem, který ohlásil své nároky na trůn. Avšak císařovna-matka Helena prosadila na trůn právě Konstantina. </a:t>
            </a:r>
            <a:r>
              <a:rPr lang="cs-CZ" sz="1400" dirty="0"/>
              <a:t>Ten byl</a:t>
            </a:r>
            <a:r>
              <a:rPr lang="cs-CZ" sz="1400" b="0" i="0" dirty="0"/>
              <a:t> korunován mimo Konstantinopol a ne z rukou patriarchy, nýbrž metropolity z </a:t>
            </a:r>
            <a:r>
              <a:rPr lang="cs-CZ" sz="1400" b="0" i="0" dirty="0" err="1"/>
              <a:t>Mystry</a:t>
            </a:r>
            <a:r>
              <a:rPr lang="cs-CZ" sz="1400" b="0" i="0" dirty="0"/>
              <a:t>.</a:t>
            </a:r>
          </a:p>
          <a:p>
            <a:pPr>
              <a:lnSpc>
                <a:spcPct val="110000"/>
              </a:lnSpc>
            </a:pPr>
            <a:r>
              <a:rPr lang="cs-CZ" sz="1400" b="0" i="0" dirty="0"/>
              <a:t>Konstantin se svým doprovodem vyplul do Konstantinopole na katalánských galérách. Císař dorazil do hlavního města 12. března 1449 a byl přijat s velkými sympatiemi. </a:t>
            </a:r>
            <a:r>
              <a:rPr lang="cs-CZ" sz="1400" b="0" i="0" dirty="0" err="1"/>
              <a:t>Moreu</a:t>
            </a:r>
            <a:r>
              <a:rPr lang="cs-CZ" sz="1400" b="0" i="0" dirty="0"/>
              <a:t> svěřil svým bratrům Tomasovi a Demetriovi. </a:t>
            </a:r>
          </a:p>
          <a:p>
            <a:pPr>
              <a:lnSpc>
                <a:spcPct val="110000"/>
              </a:lnSpc>
            </a:pPr>
            <a:r>
              <a:rPr lang="cs-CZ" sz="1400" b="0" i="0" dirty="0"/>
              <a:t>Konstantinovým záměrem nyní bylo získat pomoc proti Turkům. Avšak na západě se nikdo neodhodlal pomoci, proto císař přistoupil stejně jako jeho předchůdci k jednání o unii. Jeho vyslanci se vypravili k papeži </a:t>
            </a:r>
            <a:r>
              <a:rPr lang="cs-CZ" sz="1400" dirty="0"/>
              <a:t>Mikuláši V.</a:t>
            </a:r>
            <a:r>
              <a:rPr lang="cs-CZ" sz="1400" b="0" i="0" dirty="0"/>
              <a:t> Ten ho však vyzval k rozhodnému činu a předložil Konstantinovi ultimátum. Pokud císař a jeho lid přijmou náboženskou unii, bude papež vždy ochotný podpořit snahy o záchranu byzantského státu.</a:t>
            </a:r>
          </a:p>
          <a:p>
            <a:pPr>
              <a:lnSpc>
                <a:spcPct val="110000"/>
              </a:lnSpc>
            </a:pPr>
            <a:endParaRPr lang="en-US" sz="1100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75F5119C-0546-4158-9F01-1647441F2E3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17733" y="1249217"/>
            <a:ext cx="4637119" cy="439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4688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42A68CE8-49EB-4C9A-8915-F037350C9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Oblehaní Konstantinopole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1E4E744-9872-4C2D-A0B3-8D582AB97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/>
            <a:r>
              <a:rPr lang="cs-CZ" dirty="0">
                <a:latin typeface="Arial" panose="020B0604020202020204" pitchFamily="34" charset="0"/>
              </a:rPr>
              <a:t>R. 1451</a:t>
            </a:r>
            <a:r>
              <a:rPr lang="cs-CZ" b="0" i="0" dirty="0">
                <a:effectLst/>
                <a:latin typeface="Arial" panose="020B0604020202020204" pitchFamily="34" charset="0"/>
              </a:rPr>
              <a:t> došlo v </a:t>
            </a:r>
            <a:r>
              <a:rPr lang="cs-CZ" dirty="0">
                <a:latin typeface="Arial" panose="020B0604020202020204" pitchFamily="34" charset="0"/>
              </a:rPr>
              <a:t>Anatolii</a:t>
            </a:r>
            <a:r>
              <a:rPr lang="cs-CZ" b="0" i="0" dirty="0">
                <a:effectLst/>
                <a:latin typeface="Arial" panose="020B0604020202020204" pitchFamily="34" charset="0"/>
              </a:rPr>
              <a:t> ke vzpouře proti novému sultánu </a:t>
            </a:r>
            <a:r>
              <a:rPr lang="cs-CZ" dirty="0" err="1">
                <a:latin typeface="Arial" panose="020B0604020202020204" pitchFamily="34" charset="0"/>
              </a:rPr>
              <a:t>Mehmedu</a:t>
            </a:r>
            <a:r>
              <a:rPr lang="cs-CZ" dirty="0">
                <a:latin typeface="Arial" panose="020B0604020202020204" pitchFamily="34" charset="0"/>
              </a:rPr>
              <a:t> II.</a:t>
            </a:r>
            <a:r>
              <a:rPr lang="cs-CZ" b="0" i="0" dirty="0">
                <a:effectLst/>
                <a:latin typeface="Arial" panose="020B0604020202020204" pitchFamily="34" charset="0"/>
              </a:rPr>
              <a:t>, ten jí potlačil a poté se vrátil do Evropy, ale ne obvyklou cestou přes </a:t>
            </a:r>
            <a:r>
              <a:rPr lang="cs-CZ" dirty="0">
                <a:latin typeface="Arial" panose="020B0604020202020204" pitchFamily="34" charset="0"/>
              </a:rPr>
              <a:t>Dardanely</a:t>
            </a:r>
            <a:r>
              <a:rPr lang="cs-CZ" b="0" i="0" dirty="0">
                <a:effectLst/>
                <a:latin typeface="Arial" panose="020B0604020202020204" pitchFamily="34" charset="0"/>
              </a:rPr>
              <a:t>, ale přes </a:t>
            </a:r>
            <a:r>
              <a:rPr lang="cs-CZ" dirty="0">
                <a:latin typeface="Arial" panose="020B0604020202020204" pitchFamily="34" charset="0"/>
              </a:rPr>
              <a:t>Bospor</a:t>
            </a:r>
            <a:r>
              <a:rPr lang="cs-CZ" b="0" i="0" dirty="0">
                <a:effectLst/>
                <a:latin typeface="Arial" panose="020B0604020202020204" pitchFamily="34" charset="0"/>
              </a:rPr>
              <a:t>, a to i přesto, že protější evropské území i nadále oficiálně patřilo Byzantské říši.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Sultán zde zahájil stavbu hradu </a:t>
            </a:r>
            <a:r>
              <a:rPr lang="cs-CZ" dirty="0" err="1">
                <a:latin typeface="Arial" panose="020B0604020202020204" pitchFamily="34" charset="0"/>
              </a:rPr>
              <a:t>Rumeli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Hisari</a:t>
            </a:r>
            <a:r>
              <a:rPr lang="cs-CZ" b="0" i="0" dirty="0">
                <a:effectLst/>
                <a:latin typeface="Arial" panose="020B0604020202020204" pitchFamily="34" charset="0"/>
              </a:rPr>
              <a:t>, který byl naproti hradu </a:t>
            </a:r>
            <a:r>
              <a:rPr lang="cs-CZ" dirty="0" err="1">
                <a:latin typeface="Arial" panose="020B0604020202020204" pitchFamily="34" charset="0"/>
              </a:rPr>
              <a:t>Anadolu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Hisari</a:t>
            </a:r>
            <a:r>
              <a:rPr lang="cs-CZ" b="0" i="0" dirty="0">
                <a:effectLst/>
                <a:latin typeface="Arial" panose="020B0604020202020204" pitchFamily="34" charset="0"/>
              </a:rPr>
              <a:t>, čímž chtěl ovládnout přístup k městu. </a:t>
            </a:r>
            <a:r>
              <a:rPr lang="cs-CZ" dirty="0">
                <a:latin typeface="Arial" panose="020B0604020202020204" pitchFamily="34" charset="0"/>
              </a:rPr>
              <a:t>31. srpna</a:t>
            </a:r>
            <a:r>
              <a:rPr lang="cs-CZ" b="0" i="0" dirty="0">
                <a:effectLst/>
                <a:latin typeface="Arial" panose="020B0604020202020204" pitchFamily="34" charset="0"/>
              </a:rPr>
              <a:t> 1452 byl hrad dostavěn. Sultán se již připravoval na budoucí obléhání. 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Město bylo rozdělené na dva tábory – na přívržence unie a její odpůrce. V březnu Thrákií prošlo vojsko Turků, jehož počet se podle pramenů pohyboval od osmdesáti až zhruba k 400 000 mužům. Císař dal zpevnit brány, pečlivě vyhloubit příkop a uzamknout brány. Mezitím byly obchodní lodě kotvící v přístavech ve Zlatém rohu vyzbrojeny a přeměněny ve válečnou flotilu.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1100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D32FDD-B995-46D6-B29B-C7169CA27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Pád </a:t>
            </a:r>
            <a:r>
              <a:rPr lang="cs-CZ" dirty="0" err="1"/>
              <a:t>konstantinopole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EC8371-24CF-4DD7-AE5C-0E5536BF9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300"/>
              </a:spcBef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Město čekalo na pomoc papeže a křesťanských vojsk, ale bylo odhodlané bojovat do posledních sil. Na pomoc mu nakonec přijelo asi 700 mužů pod velením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janovského kapitána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Giustinianiho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cs-CZ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První útok se konal 7. dubna roku 1453, Turci začali ostřelovat hradby, které se Byzantinci snažili přes noc rychle opravit a čelit tak dalším útokům. Nicméně Turci v noci z 21. na 22. dubna přetáhli své lodi po souši za řetězovou zábranu, tím pádem mohli začít ohrožovat město i z moře. 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Poslední ránu zasadili turečtí vojáci, když zranili </a:t>
            </a:r>
            <a:r>
              <a:rPr lang="cs-CZ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Giustinianiho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ten musel opustit své místo na hradbách, což vojáky silně demoralizovalo. Poté již turečtí vojáci pronikli za hlavní brány.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</a:pP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Císař Konstantinos zahynul krátce po pádu hradeb a jeho smrt definitivně zlomila odpor byzantských vojáků, kteří tak přišli krátce po sobě o oba hlavní velitele. Nakonec se sultánovi podařilo město dobýt a na základě islámských zvyklostí dal svým vojákům prostor pro plenění města, což vyústilo v krvelačné drancování a vraždění obyvatel. Město Konstantinopol a Byzantská říše padla 29. května 1453.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91685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1D6CBC-522A-4EE7-9CFD-D7552D0D1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ohlasy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22278E-23B0-4D1F-8335-8AB7411A0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>
            <a:normAutofit fontScale="77500" lnSpcReduction="20000"/>
          </a:bodyPr>
          <a:lstStyle/>
          <a:p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Zpráva o pádu Konstantinopole se rozletěla do celého světa. P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apež Mikuláš V. až 30. září 1453 ale vydává bulu, ve které vyzýval západní panovníky ke křížové výpravě. 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Moskva nyní převzala „ochranu“ ortodoxní víry a označovala se jako „třetí Řím“. Již od pokusů o církevní unii s Římem se moskevský patriarchát od Byzance úplně distancoval. Ruští patriarchové chápali pád Konstantinopole jako trest za zradu pravé víry.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Humanista Aeneas Silvio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Piccolomini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prý při zprávě o pádu Konstantinopole plakal a srovnával její pád s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“druhou smrtí Homéra a Platóna“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Piccolomini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jako papežský legát v Německu se snažil zdůraznit nezbytnost křižácké výpravy. K té však nikdy nedošlo, i když o ni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Piccolomini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usiloval i jako papež ještě roku 1464. </a:t>
            </a: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Anglie momentálně trpěla následky stoleté války. Jediný, kdo o výpravu projevil skutečný zájem, byl král Ladislav Uherský, jehož země s Turky sousedila a trpěla jejich nájezdy. Benátky s Janovem mezitím pomocí mnoha darů přesvědčily sultána a udržely si své obchodní styky na Východě.  Žádná země západní Evropy nebyla sto připojit se ke křižáckému tažení. </a:t>
            </a:r>
          </a:p>
          <a:p>
            <a:r>
              <a:rPr lang="cs-CZ" sz="1800" dirty="0">
                <a:latin typeface="Calibri" panose="020F0502020204030204" pitchFamily="34" charset="0"/>
                <a:cs typeface="Times New Roman" panose="02020603050405020304" pitchFamily="18" charset="0"/>
              </a:rPr>
              <a:t>Exodus byzantských vzdělanců…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5352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1AE11D7-43BE-4535-8423-4C5AE3FCE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Zmařená obnova ŘÍŠE – Období vlády Andronika I (1282-1328) a Andronika II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3FAC36F-B50E-49F2-9837-1FA3CBCCF4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1786" y="2010878"/>
            <a:ext cx="6509857" cy="4042233"/>
          </a:xfrm>
        </p:spPr>
        <p:txBody>
          <a:bodyPr>
            <a:normAutofit fontScale="77500" lnSpcReduction="20000"/>
          </a:bodyPr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Říše ekonomicky závislá na italských kupeckých republikách, mezi nimiž byli obzvláštní přízní zahrnováni </a:t>
            </a:r>
            <a:r>
              <a:rPr lang="cs-CZ" dirty="0">
                <a:latin typeface="Arial" panose="020B0604020202020204" pitchFamily="34" charset="0"/>
              </a:rPr>
              <a:t>Janované</a:t>
            </a:r>
            <a:r>
              <a:rPr lang="cs-CZ" b="0" i="0" dirty="0">
                <a:effectLst/>
                <a:latin typeface="Arial" panose="020B0604020202020204" pitchFamily="34" charset="0"/>
              </a:rPr>
              <a:t>, těšící se podobné pozici jako v minulosti Benátčané.</a:t>
            </a:r>
            <a:endParaRPr lang="cs-CZ" b="0" i="0" baseline="30000" dirty="0">
              <a:effectLst/>
              <a:latin typeface="Arial" panose="020B0604020202020204" pitchFamily="34" charset="0"/>
            </a:endParaRP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V zájmu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repopulace</a:t>
            </a:r>
            <a:r>
              <a:rPr lang="cs-CZ" b="0" i="0" dirty="0">
                <a:effectLst/>
                <a:latin typeface="Arial" panose="020B0604020202020204" pitchFamily="34" charset="0"/>
              </a:rPr>
              <a:t> a rekonstrukce hlavního města přikročili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Palaiologovci</a:t>
            </a:r>
            <a:r>
              <a:rPr lang="cs-CZ" b="0" i="0" dirty="0">
                <a:effectLst/>
                <a:latin typeface="Arial" panose="020B0604020202020204" pitchFamily="34" charset="0"/>
              </a:rPr>
              <a:t> ke zvýšení daňové zátěže nepokojných maloasijských rolníků, oddaných předchozí dynastii. </a:t>
            </a:r>
            <a:r>
              <a:rPr lang="cs-CZ" b="0" i="1" dirty="0" err="1">
                <a:effectLst/>
                <a:latin typeface="Arial" panose="020B0604020202020204" pitchFamily="34" charset="0"/>
              </a:rPr>
              <a:t>Akritai</a:t>
            </a:r>
            <a:r>
              <a:rPr lang="cs-CZ" b="0" i="0" dirty="0">
                <a:effectLst/>
                <a:latin typeface="Arial" panose="020B0604020202020204" pitchFamily="34" charset="0"/>
              </a:rPr>
              <a:t>, dosud chránící byzantské území před nájezdy Turků, v důsledku těchto opatření postupně vymizeli, což anatolskou hranici zbavilo tolik potřebné obrany.</a:t>
            </a:r>
            <a:endParaRPr lang="cs-CZ" b="0" i="0" baseline="30000" dirty="0">
              <a:effectLst/>
              <a:latin typeface="Arial" panose="020B0604020202020204" pitchFamily="34" charset="0"/>
            </a:endParaRP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Rozklad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seldžuckého</a:t>
            </a:r>
            <a:r>
              <a:rPr lang="cs-CZ" b="0" i="0" dirty="0">
                <a:effectLst/>
                <a:latin typeface="Arial" panose="020B0604020202020204" pitchFamily="34" charset="0"/>
              </a:rPr>
              <a:t> státu v Malé Asii a příchod nové vlny turkických kočovníků vyústily v ustavení řady drobných tureckých </a:t>
            </a:r>
            <a:r>
              <a:rPr lang="cs-CZ" dirty="0">
                <a:latin typeface="Arial" panose="020B0604020202020204" pitchFamily="34" charset="0"/>
              </a:rPr>
              <a:t>emirátů</a:t>
            </a:r>
            <a:r>
              <a:rPr lang="cs-CZ" b="0" i="0" dirty="0">
                <a:effectLst/>
                <a:latin typeface="Arial" panose="020B0604020202020204" pitchFamily="34" charset="0"/>
              </a:rPr>
              <a:t>, 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jejichž vládcové využívali slabosti Byzantinců k rozšíření svého teritoria stále více na západ. Již koncem 13. století se úrodné oblasti západní Anatolie vymkly kontrole říše a zdejší byzantská města byla ponechána odříznuta.</a:t>
            </a:r>
            <a:endParaRPr lang="cs-CZ" dirty="0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C55BB62A-6754-4961-9D60-E3387E0C192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373936" y="2228851"/>
            <a:ext cx="4818063" cy="2564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875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C7E70634-C668-484B-8C62-2B86650B4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DEFINITIVNÍ ZTRÁTA MALÉ ASIE A BALKÁNU – Osmanská dynastie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42955C7-FC50-45FD-ADFB-E68525AA7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110982"/>
            <a:ext cx="9603275" cy="3804043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Neúspěšné snahy o zastavení tureckého náporu přiměly </a:t>
            </a:r>
            <a:r>
              <a:rPr lang="cs-CZ" dirty="0">
                <a:latin typeface="Arial" panose="020B0604020202020204" pitchFamily="34" charset="0"/>
              </a:rPr>
              <a:t>Andronika II.</a:t>
            </a:r>
            <a:r>
              <a:rPr lang="cs-CZ" b="0" i="0" dirty="0">
                <a:effectLst/>
                <a:latin typeface="Arial" panose="020B0604020202020204" pitchFamily="34" charset="0"/>
              </a:rPr>
              <a:t> v r. 1303 k povolání skupiny západních žoldnéřů, známých jako </a:t>
            </a:r>
            <a:r>
              <a:rPr lang="cs-CZ" dirty="0">
                <a:latin typeface="Arial" panose="020B0604020202020204" pitchFamily="34" charset="0"/>
              </a:rPr>
              <a:t>Katalánská </a:t>
            </a:r>
            <a:r>
              <a:rPr lang="cs-CZ" dirty="0" err="1">
                <a:latin typeface="Arial" panose="020B0604020202020204" pitchFamily="34" charset="0"/>
              </a:rPr>
              <a:t>kompanie</a:t>
            </a:r>
            <a:r>
              <a:rPr lang="cs-CZ" dirty="0">
                <a:latin typeface="Arial" panose="020B0604020202020204" pitchFamily="34" charset="0"/>
              </a:rPr>
              <a:t>.</a:t>
            </a:r>
            <a:r>
              <a:rPr lang="cs-CZ" b="0" i="0" dirty="0">
                <a:effectLst/>
                <a:latin typeface="Arial" panose="020B0604020202020204" pitchFamily="34" charset="0"/>
              </a:rPr>
              <a:t> Přes určité počáteční úspěchy se tito vojáci zanedlouho vzbouřili a společně s Turky vyplenili Thrákii. Nakonec odtáhli do Řecka, kde se r. 1311 zmocnili </a:t>
            </a:r>
            <a:r>
              <a:rPr lang="cs-CZ" dirty="0">
                <a:latin typeface="Arial" panose="020B0604020202020204" pitchFamily="34" charset="0"/>
              </a:rPr>
              <a:t>Athén.</a:t>
            </a:r>
          </a:p>
          <a:p>
            <a:pPr algn="l"/>
            <a:r>
              <a:rPr lang="cs-CZ" b="0" i="0" dirty="0" err="1">
                <a:effectLst/>
                <a:latin typeface="Arial" panose="020B0604020202020204" pitchFamily="34" charset="0"/>
              </a:rPr>
              <a:t>Andronikos</a:t>
            </a:r>
            <a:r>
              <a:rPr lang="cs-CZ" b="0" i="0" dirty="0">
                <a:effectLst/>
                <a:latin typeface="Arial" panose="020B0604020202020204" pitchFamily="34" charset="0"/>
              </a:rPr>
              <a:t> II. výrazně snížit obsah zlata v 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hyperpyru</a:t>
            </a:r>
            <a:r>
              <a:rPr lang="cs-CZ" b="0" i="0" dirty="0">
                <a:effectLst/>
                <a:latin typeface="Arial" panose="020B0604020202020204" pitchFamily="34" charset="0"/>
              </a:rPr>
              <a:t>. Závěr jeho panování poznamenala vleklá válka mezi ním a jeho vnukem </a:t>
            </a:r>
            <a:r>
              <a:rPr lang="cs-CZ" dirty="0" err="1">
                <a:latin typeface="Arial" panose="020B0604020202020204" pitchFamily="34" charset="0"/>
              </a:rPr>
              <a:t>Andronikem</a:t>
            </a:r>
            <a:r>
              <a:rPr lang="cs-CZ" dirty="0">
                <a:latin typeface="Arial" panose="020B0604020202020204" pitchFamily="34" charset="0"/>
              </a:rPr>
              <a:t> III.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během občanské války </a:t>
            </a:r>
            <a:r>
              <a:rPr lang="cs-CZ" b="1" dirty="0">
                <a:latin typeface="Arial" panose="020B0604020202020204" pitchFamily="34" charset="0"/>
              </a:rPr>
              <a:t>osmanští Turci</a:t>
            </a:r>
            <a:r>
              <a:rPr lang="cs-CZ" b="1" i="0" dirty="0">
                <a:effectLst/>
                <a:latin typeface="Arial" panose="020B0604020202020204" pitchFamily="34" charset="0"/>
              </a:rPr>
              <a:t> vedení </a:t>
            </a:r>
            <a:r>
              <a:rPr lang="cs-CZ" b="1" dirty="0" err="1">
                <a:latin typeface="Arial" panose="020B0604020202020204" pitchFamily="34" charset="0"/>
              </a:rPr>
              <a:t>Orhanem</a:t>
            </a:r>
            <a:r>
              <a:rPr lang="cs-CZ" b="1" dirty="0">
                <a:latin typeface="Arial" panose="020B0604020202020204" pitchFamily="34" charset="0"/>
              </a:rPr>
              <a:t> I.</a:t>
            </a:r>
            <a:r>
              <a:rPr lang="cs-CZ" b="1" i="0" dirty="0">
                <a:effectLst/>
                <a:latin typeface="Arial" panose="020B0604020202020204" pitchFamily="34" charset="0"/>
              </a:rPr>
              <a:t> učinili svým hlavním městem někdejší byzantskou </a:t>
            </a:r>
            <a:r>
              <a:rPr lang="cs-CZ" b="1" dirty="0">
                <a:latin typeface="Arial" panose="020B0604020202020204" pitchFamily="34" charset="0"/>
              </a:rPr>
              <a:t>Prusu</a:t>
            </a:r>
            <a:r>
              <a:rPr lang="cs-CZ" b="0" i="0" dirty="0">
                <a:effectLst/>
                <a:latin typeface="Arial" panose="020B0604020202020204" pitchFamily="34" charset="0"/>
              </a:rPr>
              <a:t>.</a:t>
            </a:r>
            <a:r>
              <a:rPr lang="cs-CZ" b="0" i="0" baseline="30000" dirty="0">
                <a:effectLst/>
                <a:latin typeface="Arial" panose="020B0604020202020204" pitchFamily="34" charset="0"/>
              </a:rPr>
              <a:t> </a:t>
            </a:r>
            <a:r>
              <a:rPr lang="cs-CZ" b="0" i="0" dirty="0">
                <a:effectLst/>
                <a:latin typeface="Arial" panose="020B0604020202020204" pitchFamily="34" charset="0"/>
              </a:rPr>
              <a:t>Po svém vítězství v </a:t>
            </a:r>
            <a:r>
              <a:rPr lang="cs-CZ" dirty="0">
                <a:latin typeface="Arial" panose="020B0604020202020204" pitchFamily="34" charset="0"/>
              </a:rPr>
              <a:t>bitvě u </a:t>
            </a:r>
            <a:r>
              <a:rPr lang="cs-CZ" dirty="0" err="1">
                <a:latin typeface="Arial" panose="020B0604020202020204" pitchFamily="34" charset="0"/>
              </a:rPr>
              <a:t>Pelekanonu</a:t>
            </a:r>
            <a:r>
              <a:rPr lang="cs-CZ" b="0" i="0" dirty="0">
                <a:effectLst/>
                <a:latin typeface="Arial" panose="020B0604020202020204" pitchFamily="34" charset="0"/>
              </a:rPr>
              <a:t> připravili Osmané říši o většinu jejich zbývajících držav v Malé Asii včetně měst </a:t>
            </a:r>
            <a:r>
              <a:rPr lang="cs-CZ" dirty="0" err="1">
                <a:latin typeface="Arial" panose="020B0604020202020204" pitchFamily="34" charset="0"/>
              </a:rPr>
              <a:t>Nikaie</a:t>
            </a:r>
            <a:r>
              <a:rPr lang="cs-CZ" dirty="0">
                <a:latin typeface="Arial" panose="020B0604020202020204" pitchFamily="34" charset="0"/>
              </a:rPr>
              <a:t> (</a:t>
            </a:r>
            <a:r>
              <a:rPr lang="cs-CZ" b="0" i="0" dirty="0">
                <a:effectLst/>
                <a:latin typeface="Arial" panose="020B0604020202020204" pitchFamily="34" charset="0"/>
              </a:rPr>
              <a:t>padla v r. 1331), a </a:t>
            </a:r>
            <a:r>
              <a:rPr lang="cs-CZ" dirty="0" err="1">
                <a:latin typeface="Arial" panose="020B0604020202020204" pitchFamily="34" charset="0"/>
              </a:rPr>
              <a:t>Nikomédie</a:t>
            </a:r>
            <a:r>
              <a:rPr lang="cs-CZ" u="none" strike="noStrike" dirty="0">
                <a:latin typeface="Arial" panose="020B0604020202020204" pitchFamily="34" charset="0"/>
              </a:rPr>
              <a:t> (</a:t>
            </a:r>
            <a:r>
              <a:rPr lang="cs-CZ" b="0" i="0" dirty="0">
                <a:effectLst/>
                <a:latin typeface="Arial" panose="020B0604020202020204" pitchFamily="34" charset="0"/>
              </a:rPr>
              <a:t>1337).</a:t>
            </a:r>
            <a:r>
              <a:rPr lang="cs-CZ" b="0" i="0" baseline="30000" dirty="0">
                <a:effectLst/>
                <a:latin typeface="Arial" panose="020B0604020202020204" pitchFamily="34" charset="0"/>
              </a:rPr>
              <a:t> 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Severozápadní oblasti Anatolie byly pro Byzantince definitivně ztraceny a Byzanc měla platit Osmanům tribut za všeho, co jí zůstalo v Malé Asii (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Filadelfia</a:t>
            </a:r>
            <a:r>
              <a:rPr lang="cs-CZ" dirty="0">
                <a:latin typeface="Arial" panose="020B0604020202020204" pitchFamily="34" charset="0"/>
              </a:rPr>
              <a:t>, </a:t>
            </a:r>
            <a:r>
              <a:rPr lang="cs-CZ" dirty="0" err="1">
                <a:latin typeface="Arial" panose="020B0604020202020204" pitchFamily="34" charset="0"/>
              </a:rPr>
              <a:t>Herakleia</a:t>
            </a:r>
            <a:r>
              <a:rPr lang="cs-CZ" dirty="0">
                <a:latin typeface="Arial" panose="020B0604020202020204" pitchFamily="34" charset="0"/>
              </a:rPr>
              <a:t>)</a:t>
            </a:r>
            <a:endParaRPr lang="cs-CZ" b="0" i="0" dirty="0">
              <a:effectLst/>
              <a:latin typeface="Arial" panose="020B0604020202020204" pitchFamily="34" charset="0"/>
            </a:endParaRP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Na Balkáně se za Andronika III. poddaly byzantské autoritě </a:t>
            </a:r>
            <a:r>
              <a:rPr lang="cs-CZ" dirty="0" err="1">
                <a:latin typeface="Arial" panose="020B0604020202020204" pitchFamily="34" charset="0"/>
              </a:rPr>
              <a:t>Epirus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 </a:t>
            </a:r>
            <a:r>
              <a:rPr lang="cs-CZ" dirty="0">
                <a:latin typeface="Arial" panose="020B0604020202020204" pitchFamily="34" charset="0"/>
              </a:rPr>
              <a:t>Thesálie</a:t>
            </a:r>
            <a:r>
              <a:rPr lang="cs-CZ" b="0" i="0" dirty="0">
                <a:effectLst/>
                <a:latin typeface="Arial" panose="020B0604020202020204" pitchFamily="34" charset="0"/>
              </a:rPr>
              <a:t>, ovšem na severu započal svoji expanzi </a:t>
            </a:r>
            <a:r>
              <a:rPr lang="cs-CZ" dirty="0">
                <a:latin typeface="Arial" panose="020B0604020202020204" pitchFamily="34" charset="0"/>
              </a:rPr>
              <a:t>srbský</a:t>
            </a:r>
            <a:r>
              <a:rPr lang="cs-CZ" b="0" i="0" dirty="0">
                <a:effectLst/>
                <a:latin typeface="Arial" panose="020B0604020202020204" pitchFamily="34" charset="0"/>
              </a:rPr>
              <a:t> král </a:t>
            </a:r>
            <a:r>
              <a:rPr lang="cs-CZ" dirty="0">
                <a:latin typeface="Arial" panose="020B0604020202020204" pitchFamily="34" charset="0"/>
              </a:rPr>
              <a:t>Štěpán Dušan</a:t>
            </a:r>
            <a:r>
              <a:rPr lang="cs-CZ" b="0" i="0" dirty="0">
                <a:effectLst/>
                <a:latin typeface="Arial" panose="020B0604020202020204" pitchFamily="34" charset="0"/>
              </a:rPr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5965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2A501F-0CD3-4BB8-8D6C-27F9298B7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Zeloté</a:t>
            </a:r>
            <a:r>
              <a:rPr lang="cs-CZ" dirty="0"/>
              <a:t> a </a:t>
            </a:r>
            <a:r>
              <a:rPr lang="cs-CZ" dirty="0" err="1"/>
              <a:t>hesychasté</a:t>
            </a:r>
            <a:r>
              <a:rPr lang="cs-CZ" dirty="0"/>
              <a:t> – nový občanský střet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557634-6D49-413F-8689-948D083EC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25257"/>
            <a:ext cx="9603275" cy="4359901"/>
          </a:xfrm>
        </p:spPr>
        <p:txBody>
          <a:bodyPr>
            <a:normAutofit fontScale="70000" lnSpcReduction="20000"/>
          </a:bodyPr>
          <a:lstStyle/>
          <a:p>
            <a:r>
              <a:rPr lang="cs-CZ" b="0" i="0" dirty="0">
                <a:effectLst/>
                <a:latin typeface="Arial" panose="020B0604020202020204" pitchFamily="34" charset="0"/>
              </a:rPr>
              <a:t>Krátce po císařově smrti v r. 1341 vypukla v říši nová občanská válka, v níž se regenti za nezletilého </a:t>
            </a:r>
            <a:r>
              <a:rPr lang="cs-CZ" dirty="0">
                <a:latin typeface="Arial" panose="020B0604020202020204" pitchFamily="34" charset="0"/>
              </a:rPr>
              <a:t>Jana V. </a:t>
            </a:r>
            <a:r>
              <a:rPr lang="cs-CZ" dirty="0" err="1">
                <a:latin typeface="Arial" panose="020B0604020202020204" pitchFamily="34" charset="0"/>
              </a:rPr>
              <a:t>Palaiologa</a:t>
            </a:r>
            <a:r>
              <a:rPr lang="cs-CZ" b="0" i="0" dirty="0">
                <a:effectLst/>
                <a:latin typeface="Arial" panose="020B0604020202020204" pitchFamily="34" charset="0"/>
              </a:rPr>
              <a:t> postavili proti </a:t>
            </a:r>
            <a:r>
              <a:rPr lang="cs-CZ" dirty="0">
                <a:latin typeface="Arial" panose="020B0604020202020204" pitchFamily="34" charset="0"/>
              </a:rPr>
              <a:t>Janu </a:t>
            </a:r>
            <a:r>
              <a:rPr lang="cs-CZ" dirty="0" err="1">
                <a:latin typeface="Arial" panose="020B0604020202020204" pitchFamily="34" charset="0"/>
              </a:rPr>
              <a:t>Kantakuzenovi</a:t>
            </a:r>
            <a:r>
              <a:rPr lang="cs-CZ" b="0" i="0" dirty="0">
                <a:effectLst/>
                <a:latin typeface="Arial" panose="020B0604020202020204" pitchFamily="34" charset="0"/>
              </a:rPr>
              <a:t>, korunovanému posléze za císaře.</a:t>
            </a:r>
          </a:p>
          <a:p>
            <a:r>
              <a:rPr lang="cs-CZ" dirty="0">
                <a:latin typeface="Arial" panose="020B0604020202020204" pitchFamily="34" charset="0"/>
              </a:rPr>
              <a:t>Do centra dění schopný velitel armády Ioannis </a:t>
            </a:r>
            <a:r>
              <a:rPr lang="cs-CZ" dirty="0" err="1">
                <a:latin typeface="Arial" panose="020B0604020202020204" pitchFamily="34" charset="0"/>
              </a:rPr>
              <a:t>Kantakuzenos</a:t>
            </a:r>
            <a:r>
              <a:rPr lang="cs-CZ" dirty="0">
                <a:latin typeface="Arial" panose="020B0604020202020204" pitchFamily="34" charset="0"/>
              </a:rPr>
              <a:t>, hlavní představitel byzantské aristokracie, který se v r. 1341 prohlásil za císaře místo nezletilého Jana V. Toho podporovala jeho matka Anna Savojská, patriarcha Ioannis </a:t>
            </a:r>
            <a:r>
              <a:rPr lang="cs-CZ" dirty="0" err="1">
                <a:latin typeface="Arial" panose="020B0604020202020204" pitchFamily="34" charset="0"/>
              </a:rPr>
              <a:t>Kalekas</a:t>
            </a:r>
            <a:r>
              <a:rPr lang="cs-CZ" dirty="0">
                <a:latin typeface="Arial" panose="020B0604020202020204" pitchFamily="34" charset="0"/>
              </a:rPr>
              <a:t> a velitel loďstva Alexios </a:t>
            </a:r>
            <a:r>
              <a:rPr lang="cs-CZ" dirty="0" err="1">
                <a:latin typeface="Arial" panose="020B0604020202020204" pitchFamily="34" charset="0"/>
              </a:rPr>
              <a:t>Apokaukos</a:t>
            </a:r>
            <a:r>
              <a:rPr lang="cs-CZ" dirty="0">
                <a:latin typeface="Arial" panose="020B0604020202020204" pitchFamily="34" charset="0"/>
              </a:rPr>
              <a:t>.</a:t>
            </a:r>
            <a:r>
              <a:rPr lang="cs-CZ" b="0" i="0" dirty="0">
                <a:effectLst/>
                <a:latin typeface="Arial" panose="020B0604020202020204" pitchFamily="34" charset="0"/>
              </a:rPr>
              <a:t> </a:t>
            </a:r>
            <a:endParaRPr lang="cs-CZ" b="0" i="0" baseline="30000" dirty="0">
              <a:effectLst/>
              <a:latin typeface="Arial" panose="020B0604020202020204" pitchFamily="34" charset="0"/>
            </a:endParaRP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Tento ničivý konflikt prohloubil soudobé společenské a hospodářské napětí, jež našlo svůj výraz v povstání </a:t>
            </a:r>
            <a:r>
              <a:rPr lang="cs-CZ" dirty="0" err="1">
                <a:latin typeface="Arial" panose="020B0604020202020204" pitchFamily="34" charset="0"/>
              </a:rPr>
              <a:t>zelotů</a:t>
            </a:r>
            <a:r>
              <a:rPr lang="cs-CZ" b="0" i="0" dirty="0">
                <a:effectLst/>
                <a:latin typeface="Arial" panose="020B0604020202020204" pitchFamily="34" charset="0"/>
              </a:rPr>
              <a:t>, probíhající v Soluni ve 14. století. Tzv.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zelotská</a:t>
            </a:r>
            <a:r>
              <a:rPr lang="cs-CZ" b="0" i="0" dirty="0">
                <a:effectLst/>
                <a:latin typeface="Arial" panose="020B0604020202020204" pitchFamily="34" charset="0"/>
              </a:rPr>
              <a:t> komuna</a:t>
            </a:r>
            <a:r>
              <a:rPr lang="cs-CZ" dirty="0">
                <a:latin typeface="Arial" panose="020B0604020202020204" pitchFamily="34" charset="0"/>
              </a:rPr>
              <a:t> (1342-1349) = boj v němž se utkaly všechny sociální složky byzantského obyvatelstva </a:t>
            </a:r>
          </a:p>
          <a:p>
            <a:r>
              <a:rPr lang="cs-CZ" dirty="0">
                <a:latin typeface="Arial" panose="020B0604020202020204" pitchFamily="34" charset="0"/>
              </a:rPr>
              <a:t>Důsledky: tento spor vyčerpal státní pokladnu, zlikvidoval produktivní síly a </a:t>
            </a:r>
            <a:r>
              <a:rPr lang="cs-CZ" b="1" dirty="0">
                <a:latin typeface="Arial" panose="020B0604020202020204" pitchFamily="34" charset="0"/>
              </a:rPr>
              <a:t>přivedl do Evropy osmanské Turky - </a:t>
            </a:r>
            <a:r>
              <a:rPr lang="cs-CZ" b="1" i="0" dirty="0">
                <a:effectLst/>
                <a:latin typeface="Arial" panose="020B0604020202020204" pitchFamily="34" charset="0"/>
              </a:rPr>
              <a:t>v r. 1354 se jim podařilo obsadit pevnost </a:t>
            </a:r>
            <a:r>
              <a:rPr lang="cs-CZ" b="1" dirty="0" err="1">
                <a:latin typeface="Arial" panose="020B0604020202020204" pitchFamily="34" charset="0"/>
              </a:rPr>
              <a:t>Kallipolis</a:t>
            </a:r>
            <a:r>
              <a:rPr lang="cs-CZ" b="0" i="0" dirty="0">
                <a:effectLst/>
                <a:latin typeface="Arial" panose="020B0604020202020204" pitchFamily="34" charset="0"/>
              </a:rPr>
              <a:t>, čímž si zajistili stálou výspu na evropské půdě.</a:t>
            </a:r>
            <a:r>
              <a:rPr lang="cs-CZ" b="0" i="0" baseline="30000" dirty="0">
                <a:effectLst/>
                <a:latin typeface="Arial" panose="020B0604020202020204" pitchFamily="34" charset="0"/>
              </a:rPr>
              <a:t> </a:t>
            </a:r>
            <a:r>
              <a:rPr lang="cs-CZ" b="0" i="0" dirty="0">
                <a:effectLst/>
                <a:latin typeface="Arial" panose="020B0604020202020204" pitchFamily="34" charset="0"/>
              </a:rPr>
              <a:t>Téhož roku přinutil Jan V.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Palaiologos</a:t>
            </a:r>
            <a:r>
              <a:rPr lang="cs-CZ" b="0" i="0" dirty="0">
                <a:effectLst/>
                <a:latin typeface="Arial" panose="020B0604020202020204" pitchFamily="34" charset="0"/>
              </a:rPr>
              <a:t>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Kantakuzena</a:t>
            </a:r>
            <a:r>
              <a:rPr lang="cs-CZ" b="0" i="0" dirty="0">
                <a:effectLst/>
                <a:latin typeface="Arial" panose="020B0604020202020204" pitchFamily="34" charset="0"/>
              </a:rPr>
              <a:t> k abdikaci.</a:t>
            </a:r>
            <a:endParaRPr lang="cs-CZ" dirty="0">
              <a:latin typeface="Arial" panose="020B0604020202020204" pitchFamily="34" charset="0"/>
            </a:endParaRPr>
          </a:p>
          <a:p>
            <a:r>
              <a:rPr lang="cs-CZ" dirty="0" err="1">
                <a:latin typeface="Arial" panose="020B0604020202020204" pitchFamily="34" charset="0"/>
              </a:rPr>
              <a:t>Kantakuzenos</a:t>
            </a:r>
            <a:r>
              <a:rPr lang="cs-CZ" dirty="0">
                <a:latin typeface="Arial" panose="020B0604020202020204" pitchFamily="34" charset="0"/>
              </a:rPr>
              <a:t> a jeho příznivci se opírali </a:t>
            </a:r>
            <a:r>
              <a:rPr lang="cs-CZ" b="0" i="0" dirty="0">
                <a:effectLst/>
                <a:latin typeface="Arial" panose="020B0604020202020204" pitchFamily="34" charset="0"/>
              </a:rPr>
              <a:t> o </a:t>
            </a:r>
            <a:r>
              <a:rPr lang="cs-CZ" b="1" dirty="0" err="1">
                <a:latin typeface="Arial" panose="020B0604020202020204" pitchFamily="34" charset="0"/>
              </a:rPr>
              <a:t>hésychasmus</a:t>
            </a:r>
            <a:r>
              <a:rPr lang="cs-CZ" b="0" i="0" dirty="0">
                <a:effectLst/>
                <a:latin typeface="Arial" panose="020B0604020202020204" pitchFamily="34" charset="0"/>
              </a:rPr>
              <a:t>, mystické hnutí (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omfaloskopie</a:t>
            </a:r>
            <a:r>
              <a:rPr lang="cs-CZ" b="0" i="0" dirty="0">
                <a:effectLst/>
                <a:latin typeface="Arial" panose="020B0604020202020204" pitchFamily="34" charset="0"/>
              </a:rPr>
              <a:t>) šířenému mnichy z klášterů na hoře </a:t>
            </a:r>
            <a:r>
              <a:rPr lang="cs-CZ" dirty="0">
                <a:latin typeface="Arial" panose="020B0604020202020204" pitchFamily="34" charset="0"/>
              </a:rPr>
              <a:t>Athos</a:t>
            </a:r>
            <a:r>
              <a:rPr lang="cs-CZ" b="0" i="0" dirty="0">
                <a:effectLst/>
                <a:latin typeface="Arial" panose="020B0604020202020204" pitchFamily="34" charset="0"/>
              </a:rPr>
              <a:t>.</a:t>
            </a:r>
            <a:r>
              <a:rPr lang="cs-CZ" b="0" i="0" baseline="30000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Hésychasmus</a:t>
            </a:r>
            <a:r>
              <a:rPr lang="cs-CZ" dirty="0">
                <a:latin typeface="Arial" panose="020B0604020202020204" pitchFamily="34" charset="0"/>
              </a:rPr>
              <a:t> se svým pasivním oddáním se osudu připravoval půdu i pro pasivní příjímání osmanských dobyvatelů.</a:t>
            </a:r>
            <a:endParaRPr lang="cs-CZ" dirty="0"/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Zatímco se Byzantinci střetávali mezi sebou, Štěpán Dušan si podmanil Makedonii a severní Řecko, načež přijal titul cara. Po skončení občanské války se Byzanc byla zachvácena epidemií </a:t>
            </a:r>
            <a:r>
              <a:rPr lang="cs-CZ" dirty="0">
                <a:latin typeface="Arial" panose="020B0604020202020204" pitchFamily="34" charset="0"/>
              </a:rPr>
              <a:t>černého moru, který zdecimoval 8% obyvatelstva.</a:t>
            </a:r>
          </a:p>
        </p:txBody>
      </p:sp>
    </p:spTree>
    <p:extLst>
      <p:ext uri="{BB962C8B-B14F-4D97-AF65-F5344CB8AC3E}">
        <p14:creationId xmlns:p14="http://schemas.microsoft.com/office/powerpoint/2010/main" val="496638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CDE5A6-6C48-41FF-9BE2-068731B86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Hospodářský život v pozdní Byzanci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44B2D3-2CDE-4ED1-A07A-297200957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Hospodářský úpadek – zánik </a:t>
            </a:r>
            <a:r>
              <a:rPr lang="cs-CZ" dirty="0" err="1"/>
              <a:t>themat</a:t>
            </a:r>
            <a:r>
              <a:rPr lang="cs-CZ" dirty="0"/>
              <a:t> a vytvoření menších správních celků, tzv. </a:t>
            </a:r>
            <a:r>
              <a:rPr lang="cs-CZ" dirty="0" err="1"/>
              <a:t>kapetanikia</a:t>
            </a:r>
            <a:r>
              <a:rPr lang="cs-CZ" dirty="0"/>
              <a:t> </a:t>
            </a:r>
          </a:p>
          <a:p>
            <a:r>
              <a:rPr lang="cs-CZ" dirty="0"/>
              <a:t>Důležitá role provinčních měst spravovaných tzv. </a:t>
            </a:r>
            <a:r>
              <a:rPr lang="cs-CZ" dirty="0" err="1"/>
              <a:t>Kefale</a:t>
            </a:r>
            <a:r>
              <a:rPr lang="cs-CZ" dirty="0"/>
              <a:t>, kteří původně byli pozemkoví vlastnici. Převládající typ městského osídlení tzv. </a:t>
            </a:r>
            <a:r>
              <a:rPr lang="cs-CZ" dirty="0" err="1"/>
              <a:t>Paleokastron</a:t>
            </a:r>
            <a:r>
              <a:rPr lang="cs-CZ" dirty="0"/>
              <a:t> – opevněné město – Ano polis X Kato polis</a:t>
            </a:r>
          </a:p>
          <a:p>
            <a:r>
              <a:rPr lang="cs-CZ" dirty="0"/>
              <a:t>Řemeslná výroba a obchodní centra: vedle Konstantinopole a Soluně (demografický pokles obyvatelstva) v </a:t>
            </a:r>
            <a:r>
              <a:rPr lang="cs-CZ" dirty="0" err="1"/>
              <a:t>Thessálii</a:t>
            </a:r>
            <a:r>
              <a:rPr lang="cs-CZ" dirty="0"/>
              <a:t> </a:t>
            </a:r>
            <a:r>
              <a:rPr lang="cs-CZ" dirty="0" err="1"/>
              <a:t>Trikala</a:t>
            </a:r>
            <a:r>
              <a:rPr lang="cs-CZ" dirty="0"/>
              <a:t>, Larisa, </a:t>
            </a:r>
            <a:r>
              <a:rPr lang="cs-CZ" dirty="0" err="1"/>
              <a:t>Almyros</a:t>
            </a:r>
            <a:r>
              <a:rPr lang="cs-CZ" dirty="0"/>
              <a:t>, </a:t>
            </a:r>
            <a:r>
              <a:rPr lang="cs-CZ" dirty="0" err="1"/>
              <a:t>Pteleos</a:t>
            </a:r>
            <a:r>
              <a:rPr lang="cs-CZ" dirty="0"/>
              <a:t>, v </a:t>
            </a:r>
            <a:r>
              <a:rPr lang="cs-CZ" dirty="0" err="1"/>
              <a:t>Epiru</a:t>
            </a:r>
            <a:r>
              <a:rPr lang="cs-CZ" dirty="0"/>
              <a:t> </a:t>
            </a:r>
            <a:r>
              <a:rPr lang="cs-CZ" dirty="0" err="1"/>
              <a:t>Joannina</a:t>
            </a:r>
            <a:r>
              <a:rPr lang="cs-CZ" dirty="0"/>
              <a:t> a </a:t>
            </a:r>
            <a:r>
              <a:rPr lang="cs-CZ" dirty="0" err="1"/>
              <a:t>Arta</a:t>
            </a:r>
            <a:r>
              <a:rPr lang="cs-CZ" dirty="0"/>
              <a:t>, ve středním Řecku Athény a Théby, na </a:t>
            </a:r>
            <a:r>
              <a:rPr lang="cs-CZ" dirty="0" err="1"/>
              <a:t>Moreu</a:t>
            </a:r>
            <a:r>
              <a:rPr lang="cs-CZ" dirty="0"/>
              <a:t> </a:t>
            </a:r>
            <a:r>
              <a:rPr lang="cs-CZ" dirty="0" err="1"/>
              <a:t>Monemvasia</a:t>
            </a:r>
            <a:r>
              <a:rPr lang="cs-CZ" dirty="0"/>
              <a:t> a </a:t>
            </a:r>
            <a:r>
              <a:rPr lang="cs-CZ" dirty="0" err="1"/>
              <a:t>Mystras</a:t>
            </a:r>
            <a:r>
              <a:rPr lang="cs-CZ" dirty="0"/>
              <a:t> a v Makedonii </a:t>
            </a:r>
            <a:r>
              <a:rPr lang="cs-CZ" dirty="0" err="1"/>
              <a:t>Serres</a:t>
            </a:r>
            <a:r>
              <a:rPr lang="cs-CZ" dirty="0"/>
              <a:t>, </a:t>
            </a:r>
            <a:r>
              <a:rPr lang="cs-CZ" dirty="0" err="1"/>
              <a:t>Kastoria</a:t>
            </a:r>
            <a:r>
              <a:rPr lang="cs-CZ" dirty="0"/>
              <a:t> a </a:t>
            </a:r>
            <a:r>
              <a:rPr lang="cs-CZ" dirty="0" err="1"/>
              <a:t>Berrhoia</a:t>
            </a:r>
            <a:r>
              <a:rPr lang="cs-CZ" dirty="0"/>
              <a:t>.</a:t>
            </a:r>
          </a:p>
          <a:p>
            <a:r>
              <a:rPr lang="cs-CZ" dirty="0"/>
              <a:t>Společenské rozvrstvení: feudálové (</a:t>
            </a:r>
            <a:r>
              <a:rPr lang="cs-CZ" dirty="0" err="1"/>
              <a:t>dynatoi</a:t>
            </a:r>
            <a:r>
              <a:rPr lang="cs-CZ" dirty="0"/>
              <a:t>, </a:t>
            </a:r>
            <a:r>
              <a:rPr lang="cs-CZ" dirty="0" err="1"/>
              <a:t>plusioi</a:t>
            </a:r>
            <a:r>
              <a:rPr lang="cs-CZ" dirty="0"/>
              <a:t>, </a:t>
            </a:r>
            <a:r>
              <a:rPr lang="cs-CZ" dirty="0" err="1"/>
              <a:t>archontes</a:t>
            </a:r>
            <a:r>
              <a:rPr lang="cs-CZ" dirty="0"/>
              <a:t>, </a:t>
            </a:r>
            <a:r>
              <a:rPr lang="cs-CZ" dirty="0" err="1"/>
              <a:t>aristoi</a:t>
            </a:r>
            <a:r>
              <a:rPr lang="cs-CZ" dirty="0"/>
              <a:t>) – Střední stav (</a:t>
            </a:r>
            <a:r>
              <a:rPr lang="cs-CZ" dirty="0" err="1"/>
              <a:t>mesoi</a:t>
            </a:r>
            <a:r>
              <a:rPr lang="cs-CZ" dirty="0"/>
              <a:t>), obchodníci a řemeslnici (</a:t>
            </a:r>
            <a:r>
              <a:rPr lang="cs-CZ" dirty="0" err="1"/>
              <a:t>gasmuloi</a:t>
            </a:r>
            <a:r>
              <a:rPr lang="cs-CZ" dirty="0"/>
              <a:t>)</a:t>
            </a:r>
          </a:p>
          <a:p>
            <a:r>
              <a:rPr lang="cs-CZ" dirty="0"/>
              <a:t> početná městská chudina (</a:t>
            </a:r>
            <a:r>
              <a:rPr lang="cs-CZ" dirty="0" err="1"/>
              <a:t>ptochoi</a:t>
            </a:r>
            <a:r>
              <a:rPr lang="cs-CZ" dirty="0"/>
              <a:t>, </a:t>
            </a:r>
            <a:r>
              <a:rPr lang="cs-CZ" dirty="0" err="1"/>
              <a:t>aporoi</a:t>
            </a:r>
            <a:r>
              <a:rPr lang="cs-CZ" dirty="0"/>
              <a:t>, </a:t>
            </a:r>
            <a:r>
              <a:rPr lang="cs-CZ" dirty="0" err="1"/>
              <a:t>laos</a:t>
            </a:r>
            <a:r>
              <a:rPr lang="cs-CZ" dirty="0"/>
              <a:t>, </a:t>
            </a:r>
            <a:r>
              <a:rPr lang="cs-CZ" dirty="0" err="1"/>
              <a:t>ochlos</a:t>
            </a:r>
            <a:r>
              <a:rPr lang="cs-CZ" dirty="0"/>
              <a:t>) a venkovské zemědělské obyvatelstvo.</a:t>
            </a:r>
          </a:p>
          <a:p>
            <a:r>
              <a:rPr lang="cs-CZ" dirty="0"/>
              <a:t>Mniši: nezanedbatelnou složkou obyvatelstva </a:t>
            </a:r>
          </a:p>
        </p:txBody>
      </p:sp>
    </p:spTree>
    <p:extLst>
      <p:ext uri="{BB962C8B-B14F-4D97-AF65-F5344CB8AC3E}">
        <p14:creationId xmlns:p14="http://schemas.microsoft.com/office/powerpoint/2010/main" val="1760078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76E7C2-EB40-4B0F-81A7-EE5D3FB1F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Osmanská expanze v </a:t>
            </a:r>
            <a:r>
              <a:rPr lang="cs-CZ" dirty="0" err="1"/>
              <a:t>evropě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91F3B2-32CF-4F4B-B451-39E747743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Záhy po uchycení v Evropě proto Turci opanovali většinu byzantské Thrákie a v roce 1369 získali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Adrianopol</a:t>
            </a:r>
            <a:r>
              <a:rPr lang="cs-CZ" dirty="0">
                <a:solidFill>
                  <a:srgbClr val="202122"/>
                </a:solidFill>
                <a:latin typeface="Arial" panose="020B0604020202020204" pitchFamily="34" charset="0"/>
              </a:rPr>
              <a:t>, nové hlavní město Osmanů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algn="l"/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Po osmanském vítězství nad Srby a Bulhary v </a:t>
            </a:r>
            <a:r>
              <a:rPr lang="cs-CZ" dirty="0">
                <a:latin typeface="Arial" panose="020B0604020202020204" pitchFamily="34" charset="0"/>
              </a:rPr>
              <a:t>bitvě u řeky Marica</a:t>
            </a:r>
            <a:r>
              <a:rPr lang="cs-CZ" b="0" i="0" dirty="0">
                <a:effectLst/>
                <a:latin typeface="Arial" panose="020B0604020202020204" pitchFamily="34" charset="0"/>
              </a:rPr>
              <a:t> v. r. 1371 později se byzantský císař stal dokonce sultánovým </a:t>
            </a:r>
            <a:r>
              <a:rPr lang="cs-CZ" dirty="0">
                <a:latin typeface="Arial" panose="020B0604020202020204" pitchFamily="34" charset="0"/>
              </a:rPr>
              <a:t>vazalem.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Říše sestávala v této době pouze z několika oddělených enkláv; konkrétně z Konstantinopole se zázemím, Soluně a jejího okolí, Thesálie, některých ostrovů v Egejském moři a </a:t>
            </a:r>
            <a:r>
              <a:rPr lang="cs-CZ" dirty="0" err="1">
                <a:latin typeface="Arial" panose="020B0604020202020204" pitchFamily="34" charset="0"/>
              </a:rPr>
              <a:t>morejského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</a:rPr>
              <a:t>despotátu</a:t>
            </a:r>
            <a:r>
              <a:rPr lang="cs-CZ" dirty="0">
                <a:latin typeface="Arial" panose="020B0604020202020204" pitchFamily="34" charset="0"/>
              </a:rPr>
              <a:t>,</a:t>
            </a:r>
            <a:r>
              <a:rPr lang="cs-CZ" b="0" i="0" dirty="0">
                <a:effectLst/>
                <a:latin typeface="Arial" panose="020B0604020202020204" pitchFamily="34" charset="0"/>
              </a:rPr>
              <a:t> představujícímu se svým střediskem </a:t>
            </a:r>
            <a:r>
              <a:rPr lang="cs-CZ" dirty="0" err="1">
                <a:latin typeface="Arial" panose="020B0604020202020204" pitchFamily="34" charset="0"/>
              </a:rPr>
              <a:t>Mystrou</a:t>
            </a:r>
            <a:r>
              <a:rPr lang="cs-CZ" b="0" i="0" dirty="0">
                <a:effectLst/>
                <a:latin typeface="Arial" panose="020B0604020202020204" pitchFamily="34" charset="0"/>
              </a:rPr>
              <a:t> poslední kvetoucí část byzantské civilizace. Tyto fragmenty byly zmítány pokračujícími sváry jednotlivých členů </a:t>
            </a:r>
            <a:r>
              <a:rPr lang="cs-CZ" dirty="0" err="1">
                <a:latin typeface="Arial" panose="020B0604020202020204" pitchFamily="34" charset="0"/>
              </a:rPr>
              <a:t>palaiologovské</a:t>
            </a:r>
            <a:r>
              <a:rPr lang="cs-CZ" dirty="0">
                <a:latin typeface="Arial" panose="020B0604020202020204" pitchFamily="34" charset="0"/>
              </a:rPr>
              <a:t> dynastie</a:t>
            </a:r>
            <a:r>
              <a:rPr lang="cs-CZ" b="0" i="0" dirty="0">
                <a:effectLst/>
                <a:latin typeface="Arial" panose="020B0604020202020204" pitchFamily="34" charset="0"/>
              </a:rPr>
              <a:t>, přiživovanými vnějšími nepřáteli.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Po </a:t>
            </a:r>
            <a:r>
              <a:rPr lang="cs-CZ" b="1" dirty="0">
                <a:latin typeface="Arial" panose="020B0604020202020204" pitchFamily="34" charset="0"/>
              </a:rPr>
              <a:t>bitvě na Kosově poli</a:t>
            </a:r>
            <a:r>
              <a:rPr lang="cs-CZ" b="1" i="0" dirty="0">
                <a:effectLst/>
                <a:latin typeface="Arial" panose="020B0604020202020204" pitchFamily="34" charset="0"/>
              </a:rPr>
              <a:t> v roce 1389 </a:t>
            </a:r>
            <a:r>
              <a:rPr lang="cs-CZ" b="0" i="0" dirty="0">
                <a:effectLst/>
                <a:latin typeface="Arial" panose="020B0604020202020204" pitchFamily="34" charset="0"/>
              </a:rPr>
              <a:t>a pohromě křižáků v </a:t>
            </a:r>
            <a:r>
              <a:rPr lang="cs-CZ" dirty="0">
                <a:latin typeface="Arial" panose="020B0604020202020204" pitchFamily="34" charset="0"/>
              </a:rPr>
              <a:t>bitvě u </a:t>
            </a:r>
            <a:r>
              <a:rPr lang="cs-CZ" dirty="0" err="1">
                <a:latin typeface="Arial" panose="020B0604020202020204" pitchFamily="34" charset="0"/>
              </a:rPr>
              <a:t>Nikopole</a:t>
            </a:r>
            <a:r>
              <a:rPr lang="cs-CZ" b="0" i="0" dirty="0">
                <a:effectLst/>
                <a:latin typeface="Arial" panose="020B0604020202020204" pitchFamily="34" charset="0"/>
              </a:rPr>
              <a:t> r. 1396 se situace Byzantinců zdála být neudržitelnou.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9470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C07DEBD-7613-44E8-9D1E-35ECE29B7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ÚSILÍ MANUELA </a:t>
            </a:r>
            <a:r>
              <a:rPr lang="cs-CZ" dirty="0" err="1"/>
              <a:t>ii</a:t>
            </a:r>
            <a:r>
              <a:rPr lang="cs-CZ" dirty="0"/>
              <a:t> (1391-1425) O ZÁCHRANU ŘÍŠE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C333571-C21B-407A-9C8A-0BB01623DF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0" y="2010878"/>
            <a:ext cx="7239469" cy="4042233"/>
          </a:xfrm>
        </p:spPr>
        <p:txBody>
          <a:bodyPr>
            <a:normAutofit fontScale="77500" lnSpcReduction="20000"/>
          </a:bodyPr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Manuel II. se narodil v r. 1350 jako druhý syn císaře</a:t>
            </a:r>
            <a:r>
              <a:rPr lang="cs-CZ" b="0" i="0" dirty="0">
                <a:effectLst/>
                <a:latin typeface="Arial" panose="020B0604020202020204" pitchFamily="34" charset="0"/>
              </a:rPr>
              <a:t> </a:t>
            </a:r>
            <a:r>
              <a:rPr lang="cs-CZ" dirty="0">
                <a:latin typeface="Arial" panose="020B0604020202020204" pitchFamily="34" charset="0"/>
              </a:rPr>
              <a:t>Jana V.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 jeho manželky </a:t>
            </a:r>
            <a:r>
              <a:rPr lang="cs-CZ" dirty="0">
                <a:latin typeface="Arial" panose="020B0604020202020204" pitchFamily="34" charset="0"/>
              </a:rPr>
              <a:t>Heleny </a:t>
            </a:r>
            <a:r>
              <a:rPr lang="cs-CZ" dirty="0" err="1">
                <a:latin typeface="Arial" panose="020B0604020202020204" pitchFamily="34" charset="0"/>
              </a:rPr>
              <a:t>Kantakuzeny</a:t>
            </a:r>
            <a:r>
              <a:rPr lang="cs-CZ" b="0" i="0" dirty="0">
                <a:effectLst/>
                <a:latin typeface="Arial" panose="020B0604020202020204" pitchFamily="34" charset="0"/>
              </a:rPr>
              <a:t>. 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Manuel byl energický, miloval literaturu a studium teologie, kromě toho byl i dobrým vojevůdcem.</a:t>
            </a:r>
            <a:endParaRPr lang="cs-CZ" b="0" i="0" dirty="0">
              <a:effectLst/>
              <a:latin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</a:rPr>
              <a:t>Později se stal despotou Soluně, která po čtyřletém oblehání Turky padla v </a:t>
            </a:r>
            <a:r>
              <a:rPr lang="cs-CZ" b="0" i="0" dirty="0">
                <a:effectLst/>
                <a:latin typeface="Arial" panose="020B0604020202020204" pitchFamily="34" charset="0"/>
              </a:rPr>
              <a:t>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v</a:t>
            </a:r>
            <a:r>
              <a:rPr lang="cs-CZ" b="0" i="0" dirty="0">
                <a:effectLst/>
                <a:latin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</a:rPr>
              <a:t>dub</a:t>
            </a:r>
            <a:r>
              <a:rPr lang="cs-CZ" b="0" i="0" dirty="0">
                <a:effectLst/>
                <a:latin typeface="Arial" panose="020B0604020202020204" pitchFamily="34" charset="0"/>
              </a:rPr>
              <a:t>nu 1387. </a:t>
            </a:r>
          </a:p>
          <a:p>
            <a:r>
              <a:rPr lang="cs-CZ" b="0" i="0" dirty="0">
                <a:effectLst/>
                <a:latin typeface="Arial" panose="020B0604020202020204" pitchFamily="34" charset="0"/>
              </a:rPr>
              <a:t>Manuelův bratr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Andronikos</a:t>
            </a:r>
            <a:r>
              <a:rPr lang="cs-CZ" b="0" i="0" dirty="0">
                <a:effectLst/>
                <a:latin typeface="Arial" panose="020B0604020202020204" pitchFamily="34" charset="0"/>
              </a:rPr>
              <a:t> v červnu 1385 zemřel a on se tak stal jediným následníkem trůnu. </a:t>
            </a:r>
          </a:p>
          <a:p>
            <a:r>
              <a:rPr lang="cs-CZ" dirty="0">
                <a:latin typeface="Arial" panose="020B0604020202020204" pitchFamily="34" charset="0"/>
              </a:rPr>
              <a:t>V r. 1390 p</a:t>
            </a:r>
            <a:r>
              <a:rPr lang="cs-CZ" b="0" i="0" dirty="0">
                <a:effectLst/>
                <a:latin typeface="Arial" panose="020B0604020202020204" pitchFamily="34" charset="0"/>
              </a:rPr>
              <a:t>roti císaři Janovi V. však vypuklo nové povstání. Tentokrát se o trůn přihlásil </a:t>
            </a:r>
            <a:r>
              <a:rPr lang="cs-CZ" dirty="0">
                <a:latin typeface="Arial" panose="020B0604020202020204" pitchFamily="34" charset="0"/>
              </a:rPr>
              <a:t>Jan VII. </a:t>
            </a:r>
            <a:r>
              <a:rPr lang="cs-CZ" dirty="0" err="1">
                <a:latin typeface="Arial" panose="020B0604020202020204" pitchFamily="34" charset="0"/>
              </a:rPr>
              <a:t>Palaiologos</a:t>
            </a:r>
            <a:r>
              <a:rPr lang="cs-CZ" b="0" i="0" dirty="0">
                <a:effectLst/>
                <a:latin typeface="Arial" panose="020B0604020202020204" pitchFamily="34" charset="0"/>
              </a:rPr>
              <a:t>, syn zemřelého Andronika IV. Jeho povstání potlačeno.</a:t>
            </a:r>
          </a:p>
          <a:p>
            <a:r>
              <a:rPr lang="cs-CZ" dirty="0">
                <a:latin typeface="Arial" panose="020B0604020202020204" pitchFamily="34" charset="0"/>
              </a:rPr>
              <a:t>V</a:t>
            </a:r>
            <a:r>
              <a:rPr lang="cs-CZ" b="0" i="0" dirty="0">
                <a:effectLst/>
                <a:latin typeface="Arial" panose="020B0604020202020204" pitchFamily="34" charset="0"/>
              </a:rPr>
              <a:t>ítězství Jana V. a Manuela II. rozzuřilo nového sultána </a:t>
            </a:r>
            <a:r>
              <a:rPr lang="cs-CZ" dirty="0" err="1">
                <a:latin typeface="Arial" panose="020B0604020202020204" pitchFamily="34" charset="0"/>
              </a:rPr>
              <a:t>Bajezida</a:t>
            </a:r>
            <a:r>
              <a:rPr lang="cs-CZ" dirty="0">
                <a:latin typeface="Arial" panose="020B0604020202020204" pitchFamily="34" charset="0"/>
              </a:rPr>
              <a:t> I.</a:t>
            </a:r>
            <a:r>
              <a:rPr lang="cs-CZ" b="0" i="0" dirty="0">
                <a:effectLst/>
                <a:latin typeface="Arial" panose="020B0604020202020204" pitchFamily="34" charset="0"/>
              </a:rPr>
              <a:t>, 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který podporoval Jana VII. Ten požadoval jejich účast na svém tažení proti Filadelfii. Paradoxem je, že se oba císařové museli přímo podílet na dobytí posledního byzantského města v Malé Asii.</a:t>
            </a:r>
            <a:endParaRPr lang="cs-CZ" dirty="0"/>
          </a:p>
        </p:txBody>
      </p:sp>
      <p:pic>
        <p:nvPicPr>
          <p:cNvPr id="1026" name="Picture 2" descr="Miniatura z 15. století">
            <a:extLst>
              <a:ext uri="{FF2B5EF4-FFF2-40B4-BE49-F238E27FC236}">
                <a16:creationId xmlns:a16="http://schemas.microsoft.com/office/drawing/2014/main" id="{1B8D7D00-26FA-43A0-94F5-935984E2084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2431" y="1925434"/>
            <a:ext cx="2091640" cy="344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9611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143DBB-4065-4757-AB3A-3897984E3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Manuelovy žádosti o pomoc ze západu</a:t>
            </a:r>
            <a:br>
              <a:rPr lang="pl-PL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186C1B-47F0-4455-B429-23C633B628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0786" y="2010878"/>
            <a:ext cx="7170276" cy="3448595"/>
          </a:xfrm>
        </p:spPr>
        <p:txBody>
          <a:bodyPr>
            <a:normAutofit fontScale="55000" lnSpcReduction="20000"/>
          </a:bodyPr>
          <a:lstStyle/>
          <a:p>
            <a:r>
              <a:rPr lang="cs-CZ" sz="2600" dirty="0"/>
              <a:t>V r. 1395 sultán </a:t>
            </a:r>
            <a:r>
              <a:rPr lang="cs-CZ" sz="2600" dirty="0" err="1"/>
              <a:t>Bajyzid</a:t>
            </a:r>
            <a:r>
              <a:rPr lang="cs-CZ" sz="2600" dirty="0"/>
              <a:t> započal s blokádou Konstantinopole.</a:t>
            </a:r>
            <a:r>
              <a:rPr lang="cs-CZ" sz="2600" b="0" i="0" dirty="0">
                <a:effectLst/>
              </a:rPr>
              <a:t> Manuel se pokusil získat pomoc na západě, spoléhal se hlavně na </a:t>
            </a:r>
            <a:r>
              <a:rPr lang="cs-CZ" sz="2600" dirty="0"/>
              <a:t>uherského krále</a:t>
            </a:r>
            <a:r>
              <a:rPr lang="cs-CZ" sz="2600" b="0" i="0" dirty="0">
                <a:effectLst/>
              </a:rPr>
              <a:t> </a:t>
            </a:r>
            <a:r>
              <a:rPr lang="cs-CZ" sz="2600" dirty="0"/>
              <a:t>Zikmunda Lucemburského</a:t>
            </a:r>
            <a:r>
              <a:rPr lang="cs-CZ" sz="2600" b="0" i="0" dirty="0">
                <a:effectLst/>
              </a:rPr>
              <a:t>, pro kterého byli rovněž Osmané hrozbou. Proto r. </a:t>
            </a:r>
            <a:r>
              <a:rPr lang="cs-CZ" sz="2600" dirty="0"/>
              <a:t>1395</a:t>
            </a:r>
            <a:r>
              <a:rPr lang="cs-CZ" sz="2600" b="0" i="0" dirty="0">
                <a:effectLst/>
              </a:rPr>
              <a:t> požádal západní mocnosti o pomoc. Západní mocnosti na žádost reagovaly a král Zikmund vytáhl v čele křížové výpravy proti Turkům, avšak 25. září </a:t>
            </a:r>
            <a:r>
              <a:rPr lang="cs-CZ" sz="2600" dirty="0"/>
              <a:t>1396</a:t>
            </a:r>
            <a:r>
              <a:rPr lang="cs-CZ" sz="2600" b="0" i="0" dirty="0">
                <a:effectLst/>
              </a:rPr>
              <a:t> utrpěli křižáci porážku u </a:t>
            </a:r>
            <a:r>
              <a:rPr lang="cs-CZ" sz="2600" dirty="0" err="1"/>
              <a:t>Nikopole</a:t>
            </a:r>
            <a:r>
              <a:rPr lang="cs-CZ" sz="2600" b="0" i="0" dirty="0">
                <a:effectLst/>
              </a:rPr>
              <a:t>.</a:t>
            </a:r>
          </a:p>
          <a:p>
            <a:pPr algn="l"/>
            <a:r>
              <a:rPr lang="cs-CZ" sz="2600" b="0" i="0" dirty="0">
                <a:effectLst/>
              </a:rPr>
              <a:t>V r. 1400 dorazil císař do Benátek a poté cestoval po severní Itálii. Postup byl velmi pomalý, protože v každém městě lidé císaře vítali a konali oslavy na jeho počest, protože byl považován za ochránce </a:t>
            </a:r>
            <a:r>
              <a:rPr lang="cs-CZ" sz="2600" dirty="0"/>
              <a:t>křesťanství</a:t>
            </a:r>
            <a:r>
              <a:rPr lang="cs-CZ" sz="2600" b="0" i="0" dirty="0">
                <a:effectLst/>
              </a:rPr>
              <a:t> před </a:t>
            </a:r>
            <a:r>
              <a:rPr lang="cs-CZ" sz="2600" dirty="0"/>
              <a:t>Islámem</a:t>
            </a:r>
            <a:r>
              <a:rPr lang="cs-CZ" sz="2600" b="0" i="0" dirty="0">
                <a:effectLst/>
              </a:rPr>
              <a:t>. 3. června dorazil Manuel do </a:t>
            </a:r>
            <a:r>
              <a:rPr lang="cs-CZ" sz="2600" dirty="0"/>
              <a:t>Paříže</a:t>
            </a:r>
            <a:r>
              <a:rPr lang="cs-CZ" sz="2600" b="0" i="0" dirty="0">
                <a:effectLst/>
              </a:rPr>
              <a:t>, kde ho přijal Karel VI. se všemi poctami. Přesto se však Karel nechtěl připojit k případné křížové výpravě.</a:t>
            </a:r>
          </a:p>
          <a:p>
            <a:pPr algn="l"/>
            <a:r>
              <a:rPr lang="cs-CZ" sz="2600" b="0" i="0" dirty="0">
                <a:effectLst/>
              </a:rPr>
              <a:t>Po návštěvě Francie se císař vydal na návštěvu anglického dvora krále </a:t>
            </a:r>
            <a:r>
              <a:rPr lang="cs-CZ" sz="2600" dirty="0"/>
              <a:t>Jindřicha IV.</a:t>
            </a:r>
            <a:r>
              <a:rPr lang="cs-CZ" sz="2600" b="0" i="0" dirty="0">
                <a:effectLst/>
              </a:rPr>
              <a:t> ten ho rovněž přijal s velkou úctou a sliboval mu účast na výpravě, ovšem Jindřichova pozice nebyla příliš pevná a tak nakonec předal Manuelovi alespoň dar 4 000 liber, sesbíraných po kostelech, aby podpořil císařovu věc.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508FAD1-31F4-4023-853A-BB1B1D29D61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062" y="2584579"/>
            <a:ext cx="4400938" cy="2500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1124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766F517C-720F-4301-94F9-80FDC6299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Oblehání Konstantinopole a definitivní ztráta Soluně 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223E752-3786-4D4C-AB2B-872275E0F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V září </a:t>
            </a:r>
            <a:r>
              <a:rPr lang="cs-CZ" dirty="0">
                <a:latin typeface="Arial" panose="020B0604020202020204" pitchFamily="34" charset="0"/>
              </a:rPr>
              <a:t>1402</a:t>
            </a:r>
            <a:r>
              <a:rPr lang="cs-CZ" i="0" dirty="0">
                <a:effectLst/>
                <a:latin typeface="Arial" panose="020B0604020202020204" pitchFamily="34" charset="0"/>
              </a:rPr>
              <a:t>  </a:t>
            </a:r>
            <a:r>
              <a:rPr lang="cs-CZ" i="0" dirty="0" err="1">
                <a:effectLst/>
                <a:latin typeface="Arial" panose="020B0604020202020204" pitchFamily="34" charset="0"/>
              </a:rPr>
              <a:t>Bajezid</a:t>
            </a:r>
            <a:r>
              <a:rPr lang="cs-CZ" i="0" dirty="0">
                <a:effectLst/>
                <a:latin typeface="Arial" panose="020B0604020202020204" pitchFamily="34" charset="0"/>
              </a:rPr>
              <a:t> byl poražen a zajat v </a:t>
            </a:r>
            <a:r>
              <a:rPr lang="cs-CZ" dirty="0">
                <a:latin typeface="Arial" panose="020B0604020202020204" pitchFamily="34" charset="0"/>
              </a:rPr>
              <a:t>bitvě u Ankary</a:t>
            </a:r>
            <a:r>
              <a:rPr lang="cs-CZ" i="0" dirty="0">
                <a:effectLst/>
                <a:latin typeface="Arial" panose="020B0604020202020204" pitchFamily="34" charset="0"/>
              </a:rPr>
              <a:t> Mongoly, vedených </a:t>
            </a:r>
            <a:r>
              <a:rPr lang="cs-CZ" dirty="0" err="1">
                <a:latin typeface="Arial" panose="020B0604020202020204" pitchFamily="34" charset="0"/>
              </a:rPr>
              <a:t>Tamerlánem</a:t>
            </a:r>
            <a:r>
              <a:rPr lang="cs-CZ" i="0" dirty="0">
                <a:effectLst/>
                <a:latin typeface="Arial" panose="020B0604020202020204" pitchFamily="34" charset="0"/>
              </a:rPr>
              <a:t>. Navíc </a:t>
            </a:r>
            <a:r>
              <a:rPr lang="cs-CZ" dirty="0">
                <a:latin typeface="Arial" panose="020B0604020202020204" pitchFamily="34" charset="0"/>
              </a:rPr>
              <a:t>Mongolové</a:t>
            </a:r>
            <a:r>
              <a:rPr lang="cs-CZ" i="0" dirty="0">
                <a:effectLst/>
                <a:latin typeface="Arial" panose="020B0604020202020204" pitchFamily="34" charset="0"/>
              </a:rPr>
              <a:t> vyplenili téměř celou Malou Asii a v </a:t>
            </a:r>
            <a:r>
              <a:rPr lang="cs-CZ" dirty="0">
                <a:latin typeface="Arial" panose="020B0604020202020204" pitchFamily="34" charset="0"/>
              </a:rPr>
              <a:t>Osmanské říši</a:t>
            </a:r>
            <a:r>
              <a:rPr lang="cs-CZ" i="0" dirty="0">
                <a:effectLst/>
                <a:latin typeface="Arial" panose="020B0604020202020204" pitchFamily="34" charset="0"/>
              </a:rPr>
              <a:t> vypukla občanská válka o trůn. Císař se rozhodl vydat na cestu zpět.</a:t>
            </a:r>
          </a:p>
          <a:p>
            <a:r>
              <a:rPr lang="cs-CZ" i="0" dirty="0" err="1">
                <a:effectLst/>
                <a:latin typeface="Arial" panose="020B0604020202020204" pitchFamily="34" charset="0"/>
              </a:rPr>
              <a:t>Sulejmán</a:t>
            </a:r>
            <a:r>
              <a:rPr lang="cs-CZ" i="0" dirty="0">
                <a:effectLst/>
                <a:latin typeface="Arial" panose="020B0604020202020204" pitchFamily="34" charset="0"/>
              </a:rPr>
              <a:t>, nejstarší syn </a:t>
            </a:r>
            <a:r>
              <a:rPr lang="cs-CZ" i="0" dirty="0" err="1">
                <a:effectLst/>
                <a:latin typeface="Arial" panose="020B0604020202020204" pitchFamily="34" charset="0"/>
              </a:rPr>
              <a:t>Bajezida</a:t>
            </a:r>
            <a:r>
              <a:rPr lang="cs-CZ" i="0" dirty="0">
                <a:effectLst/>
                <a:latin typeface="Arial" panose="020B0604020202020204" pitchFamily="34" charset="0"/>
              </a:rPr>
              <a:t> podepsal smlouvu, která ukončila vazalství Byzance, navíc vrátil císařství Soluň a její okolí, několik měst v </a:t>
            </a:r>
            <a:r>
              <a:rPr lang="cs-CZ" dirty="0">
                <a:latin typeface="Arial" panose="020B0604020202020204" pitchFamily="34" charset="0"/>
              </a:rPr>
              <a:t>Thrákii</a:t>
            </a:r>
            <a:r>
              <a:rPr lang="cs-CZ" i="0" dirty="0">
                <a:effectLst/>
                <a:latin typeface="Arial" panose="020B0604020202020204" pitchFamily="34" charset="0"/>
              </a:rPr>
              <a:t> i na pobřeží Černého moře a některé ostrovy v </a:t>
            </a:r>
            <a:r>
              <a:rPr lang="cs-CZ" dirty="0">
                <a:latin typeface="Arial" panose="020B0604020202020204" pitchFamily="34" charset="0"/>
              </a:rPr>
              <a:t>Egejském moři.</a:t>
            </a:r>
            <a:r>
              <a:rPr lang="cs-CZ" i="0" dirty="0">
                <a:effectLst/>
                <a:latin typeface="Arial" panose="020B0604020202020204" pitchFamily="34" charset="0"/>
              </a:rPr>
              <a:t> To vše bylo Byzanci dáno za to, že uznala za sultána </a:t>
            </a:r>
            <a:r>
              <a:rPr lang="cs-CZ" i="0" dirty="0" err="1">
                <a:effectLst/>
                <a:latin typeface="Arial" panose="020B0604020202020204" pitchFamily="34" charset="0"/>
              </a:rPr>
              <a:t>Sulejmána</a:t>
            </a:r>
            <a:r>
              <a:rPr lang="cs-CZ" i="0" dirty="0">
                <a:effectLst/>
                <a:latin typeface="Arial" panose="020B0604020202020204" pitchFamily="34" charset="0"/>
              </a:rPr>
              <a:t>, vládnoucího z </a:t>
            </a:r>
            <a:r>
              <a:rPr lang="cs-CZ" dirty="0" err="1">
                <a:latin typeface="Arial" panose="020B0604020202020204" pitchFamily="34" charset="0"/>
              </a:rPr>
              <a:t>Adrianopole</a:t>
            </a:r>
            <a:r>
              <a:rPr lang="cs-CZ" i="0" dirty="0"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cs-CZ" i="0" dirty="0">
                <a:effectLst/>
                <a:latin typeface="Arial" panose="020B0604020202020204" pitchFamily="34" charset="0"/>
              </a:rPr>
              <a:t>V r. 1421 nastoupil výbojný sultán </a:t>
            </a:r>
            <a:r>
              <a:rPr lang="cs-CZ" dirty="0" err="1">
                <a:latin typeface="Arial" panose="020B0604020202020204" pitchFamily="34" charset="0"/>
              </a:rPr>
              <a:t>Murad</a:t>
            </a:r>
            <a:r>
              <a:rPr lang="cs-CZ" dirty="0">
                <a:latin typeface="Arial" panose="020B0604020202020204" pitchFamily="34" charset="0"/>
              </a:rPr>
              <a:t> II, který r</a:t>
            </a:r>
            <a:r>
              <a:rPr lang="cs-CZ" i="0" dirty="0">
                <a:effectLst/>
                <a:latin typeface="Arial" panose="020B0604020202020204" pitchFamily="34" charset="0"/>
              </a:rPr>
              <a:t>ozdělil velkou osmanskou armádu na dvě části, jedna byla poslána dobýt Soluň, zatímco ta větší vytáhla proti Konstantinopoli. Obležení Konstantinopole začalo 8. června </a:t>
            </a:r>
            <a:r>
              <a:rPr lang="cs-CZ" dirty="0">
                <a:latin typeface="Arial" panose="020B0604020202020204" pitchFamily="34" charset="0"/>
              </a:rPr>
              <a:t>1422, ale skončilo neúspěchem několik měsíců poté, zatímco obrana Soluně byla svěřena Benátčanům.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338106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257</TotalTime>
  <Words>2824</Words>
  <Application>Microsoft Office PowerPoint</Application>
  <PresentationFormat>Širokoúhlá obrazovka</PresentationFormat>
  <Paragraphs>80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Gill Sans MT</vt:lpstr>
      <vt:lpstr>Galerie</vt:lpstr>
      <vt:lpstr>Palaiologovská renesance a pád konstantinopole</vt:lpstr>
      <vt:lpstr>Zmařená obnova ŘÍŠE – Období vlády Andronika I (1282-1328) a Andronika II</vt:lpstr>
      <vt:lpstr>DEFINITIVNÍ ZTRÁTA MALÉ ASIE A BALKÁNU – Osmanská dynastie</vt:lpstr>
      <vt:lpstr>Zeloté a hesychasté – nový občanský střet</vt:lpstr>
      <vt:lpstr>Hospodářský život v pozdní Byzanci</vt:lpstr>
      <vt:lpstr>Osmanská expanze v evropě</vt:lpstr>
      <vt:lpstr>ÚSILÍ MANUELA ii (1391-1425) O ZÁCHRANU ŘÍŠE</vt:lpstr>
      <vt:lpstr>Manuelovy žádosti o pomoc ze západu </vt:lpstr>
      <vt:lpstr>Oblehání Konstantinopole a definitivní ztráta Soluně  </vt:lpstr>
      <vt:lpstr>VLÁDA JANA Viii. A FLORENTSKÁ UNIE</vt:lpstr>
      <vt:lpstr>Ohlas unie v Konstantinopoli a Poslední pokus západu o záchranu Byzance</vt:lpstr>
      <vt:lpstr>Konstantin XI. Poslední byzantský císař </vt:lpstr>
      <vt:lpstr>Konstantinova vláda (1448 – 1453)</vt:lpstr>
      <vt:lpstr>Oblehaní Konstantinopole </vt:lpstr>
      <vt:lpstr>Pád konstantinopole</vt:lpstr>
      <vt:lpstr>ohlasy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Palaiologovská renesance a pád konstantinopole</dc:title>
  <dc:creator>Konstantinos Tsivos</dc:creator>
  <cp:lastModifiedBy>Konstantinos Tsivos</cp:lastModifiedBy>
  <cp:revision>23</cp:revision>
  <dcterms:created xsi:type="dcterms:W3CDTF">2021-05-18T05:43:28Z</dcterms:created>
  <dcterms:modified xsi:type="dcterms:W3CDTF">2021-09-20T14:34:52Z</dcterms:modified>
</cp:coreProperties>
</file>