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82" r:id="rId4"/>
    <p:sldId id="284" r:id="rId5"/>
    <p:sldId id="285" r:id="rId6"/>
    <p:sldId id="283" r:id="rId7"/>
    <p:sldId id="286" r:id="rId8"/>
    <p:sldId id="288" r:id="rId9"/>
    <p:sldId id="291" r:id="rId10"/>
    <p:sldId id="287" r:id="rId11"/>
    <p:sldId id="289" r:id="rId12"/>
    <p:sldId id="256" r:id="rId13"/>
    <p:sldId id="292" r:id="rId14"/>
    <p:sldId id="293" r:id="rId15"/>
    <p:sldId id="290" r:id="rId16"/>
    <p:sldId id="294" r:id="rId17"/>
    <p:sldId id="296" r:id="rId18"/>
    <p:sldId id="295" r:id="rId19"/>
    <p:sldId id="297" r:id="rId20"/>
    <p:sldId id="298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BDAC76F-AC13-4792-BEF6-733223E6098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029318F-0F4A-4627-A51B-80E6A359B19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9BAF47D-E5C3-4EC9-B660-85B0B57DDC6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805ACDE-9E46-49C3-BD06-F9DF37B439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D14BAD4-C6D3-410B-91A9-E1E3DF2AE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5">
            <a:extLst>
              <a:ext uri="{FF2B5EF4-FFF2-40B4-BE49-F238E27FC236}">
                <a16:creationId xmlns:a16="http://schemas.microsoft.com/office/drawing/2014/main" id="{ED8734E6-515D-47F3-BF84-3446106F5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C8B9D4D-D69F-4FCB-99C0-105AA5CE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7">
            <a:extLst>
              <a:ext uri="{FF2B5EF4-FFF2-40B4-BE49-F238E27FC236}">
                <a16:creationId xmlns:a16="http://schemas.microsoft.com/office/drawing/2014/main" id="{CE69C960-7801-4CA8-9263-E96E76186715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8">
            <a:extLst>
              <a:ext uri="{FF2B5EF4-FFF2-40B4-BE49-F238E27FC236}">
                <a16:creationId xmlns:a16="http://schemas.microsoft.com/office/drawing/2014/main" id="{F6FF7F53-512D-4788-8E6F-1714C0913701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>
            <a:extLst>
              <a:ext uri="{FF2B5EF4-FFF2-40B4-BE49-F238E27FC236}">
                <a16:creationId xmlns:a16="http://schemas.microsoft.com/office/drawing/2014/main" id="{1E0AFFAD-D056-4B8B-8D8B-F0D46006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2CC4-36CD-4829-8D2C-923FAEC131E9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16" name="Zástupný symbol pro zápatí 16">
            <a:extLst>
              <a:ext uri="{FF2B5EF4-FFF2-40B4-BE49-F238E27FC236}">
                <a16:creationId xmlns:a16="http://schemas.microsoft.com/office/drawing/2014/main" id="{1662FFB4-0920-4557-B843-EE0C0A9C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>
            <a:extLst>
              <a:ext uri="{FF2B5EF4-FFF2-40B4-BE49-F238E27FC236}">
                <a16:creationId xmlns:a16="http://schemas.microsoft.com/office/drawing/2014/main" id="{014A8F15-7BB7-45E6-9B58-E1B910FE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296CEA9-DB86-4EDD-A115-A444D6F7CA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39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EB2F3-9705-4580-9F2B-065D2FC6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918F-0705-427B-BD8B-7BD42C6FE292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B383FC-81B4-4B60-8B95-34D98F96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A560A3-0FEB-47F8-8123-9296E238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00AAB-E3BB-4622-90B0-CA2D9A2674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5300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29A15B1-0FCD-437B-9B3C-B178C4CB632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BA95E5B-D783-4776-BE56-DD8728BD22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55E0218-2CF5-495D-9CF2-62B234F048F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339D5C8-4450-480F-99F8-C174A03F267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10EF871-3142-4550-8903-64DCF517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245AA0F-50B3-4EC5-AF33-A75C91E8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26">
            <a:extLst>
              <a:ext uri="{FF2B5EF4-FFF2-40B4-BE49-F238E27FC236}">
                <a16:creationId xmlns:a16="http://schemas.microsoft.com/office/drawing/2014/main" id="{8604FDA0-9675-4450-9F2A-2204F4077F7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7">
            <a:extLst>
              <a:ext uri="{FF2B5EF4-FFF2-40B4-BE49-F238E27FC236}">
                <a16:creationId xmlns:a16="http://schemas.microsoft.com/office/drawing/2014/main" id="{F8B871BD-CDB5-478E-B605-7533F7A432FD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28">
            <a:extLst>
              <a:ext uri="{FF2B5EF4-FFF2-40B4-BE49-F238E27FC236}">
                <a16:creationId xmlns:a16="http://schemas.microsoft.com/office/drawing/2014/main" id="{5AFD0F51-E118-4F78-BC5F-E0985E5305E9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3C93F1D0-DDAB-41BD-BC39-649DAC299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9529A55-0F0C-4196-8438-1FDAC16599B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6D810F9E-9A7E-4AD7-892F-660FA9D9AB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2ED4-C237-416C-913F-683426747EBE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9FAC2F98-D8C1-4674-9882-409EC7FF21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3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4E7CD-CD68-411A-A868-EB6BF038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889B-2C38-4272-A8E8-71667BDA6681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A4A9A5-79B5-44DE-A276-7B95E46F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AA4AD9-BA79-4655-AF9A-2E5EA6A7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6A693AE-6499-48EF-81CC-57D8175F4E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25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693AD49-CB48-406E-BE25-7A937EFC4FB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D86F381-DED7-45CA-ACF4-2162583EFB2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0C9C1A9-0057-4194-A375-E3DB56081FF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5547DCF-30E5-42FC-A615-0374318131E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FD7DAE-A619-4FFB-B4CD-C9B0D442E6C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AD821AC-53E1-4930-9312-77FB36C6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738BED8-65CE-4FB2-AA2D-D89E7AD55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816B480-280E-4C84-A0E7-CD41069B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8">
            <a:extLst>
              <a:ext uri="{FF2B5EF4-FFF2-40B4-BE49-F238E27FC236}">
                <a16:creationId xmlns:a16="http://schemas.microsoft.com/office/drawing/2014/main" id="{B47E482C-E4F9-492F-AA3C-701A17DD4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DD51D970-7BC0-481C-A1E0-0DF4B1D614C4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30">
            <a:extLst>
              <a:ext uri="{FF2B5EF4-FFF2-40B4-BE49-F238E27FC236}">
                <a16:creationId xmlns:a16="http://schemas.microsoft.com/office/drawing/2014/main" id="{86296548-2BE7-44C5-80A3-FCC458682D04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6B1F1102-A413-44AF-8406-E08975284E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id="{6D6F62D4-1884-47C1-B283-8FC14287D74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4D33-DCA2-4A8E-B707-60B8A19884C5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F1E594E4-1C98-476A-91B5-ED0DCFBE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F4CFBF2-C7C4-4B28-A66E-95DD0B3E47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20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4A7877DF-4A83-4B58-8D7A-7C35F58D01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219D7B14-BEAE-46B6-9D9C-43D4BC30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1F49F-EBF4-4D51-BE0F-7C171CA0F50B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7" name="Zástupný symbol pro zápatí 5">
            <a:extLst>
              <a:ext uri="{FF2B5EF4-FFF2-40B4-BE49-F238E27FC236}">
                <a16:creationId xmlns:a16="http://schemas.microsoft.com/office/drawing/2014/main" id="{A987D202-D53F-45B0-9360-56E22098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8F6A89CF-6817-49B8-BFD0-C233E90E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EAF46-3035-4E25-9521-A3465DB9E9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7078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9">
            <a:extLst>
              <a:ext uri="{FF2B5EF4-FFF2-40B4-BE49-F238E27FC236}">
                <a16:creationId xmlns:a16="http://schemas.microsoft.com/office/drawing/2014/main" id="{D3E3E44A-F6A6-402F-8999-4D13AC97C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330079C-21D8-4AC8-8199-83EDA1166C2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10A4C2-D92B-4430-AC6C-03FE3B4CBAD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750CCE-0774-4BD4-B206-7C035BCE32C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F62083B-0079-469C-9355-DFAAC8E292A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477095E-8629-4C20-B02F-93C99EC9A14E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183CF4A-BC72-4F41-9D7A-AF6C6C56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7">
            <a:extLst>
              <a:ext uri="{FF2B5EF4-FFF2-40B4-BE49-F238E27FC236}">
                <a16:creationId xmlns:a16="http://schemas.microsoft.com/office/drawing/2014/main" id="{E98ACE73-FB9F-4D9A-B3F2-83E25BDAD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B4D410F-A9C3-44B1-94DD-49E03FAFD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29">
            <a:extLst>
              <a:ext uri="{FF2B5EF4-FFF2-40B4-BE49-F238E27FC236}">
                <a16:creationId xmlns:a16="http://schemas.microsoft.com/office/drawing/2014/main" id="{374B0473-953D-4D74-A430-7AE77D855F6A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30">
            <a:extLst>
              <a:ext uri="{FF2B5EF4-FFF2-40B4-BE49-F238E27FC236}">
                <a16:creationId xmlns:a16="http://schemas.microsoft.com/office/drawing/2014/main" id="{55C78C5A-51C9-4539-A39C-801FBDA1095F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>
            <a:extLst>
              <a:ext uri="{FF2B5EF4-FFF2-40B4-BE49-F238E27FC236}">
                <a16:creationId xmlns:a16="http://schemas.microsoft.com/office/drawing/2014/main" id="{5869B80F-BF3B-4D84-ABE9-EEF766F0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CEE1-55BC-494A-A7CC-8D143E2213C1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19" name="Zástupný symbol pro zápatí 7">
            <a:extLst>
              <a:ext uri="{FF2B5EF4-FFF2-40B4-BE49-F238E27FC236}">
                <a16:creationId xmlns:a16="http://schemas.microsoft.com/office/drawing/2014/main" id="{E0A1CA9B-488C-418F-8C97-6DCA1827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>
            <a:extLst>
              <a:ext uri="{FF2B5EF4-FFF2-40B4-BE49-F238E27FC236}">
                <a16:creationId xmlns:a16="http://schemas.microsoft.com/office/drawing/2014/main" id="{8CFC6F4E-1C3E-4C23-859B-4B40DF76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1F08D09-7CDF-440C-8D6E-FA2E9BC752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59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B4F530-3FA5-44D7-A37A-1C9C8649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FC40-E9F0-4E0C-A293-5C0CD98F485C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1F9921-0917-489F-91A1-F6B77EA7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FEC493-1545-4317-A168-BF208713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DC61C10-066E-4B38-A4FD-CEA2448A25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62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5927F41-2551-4C22-9ED3-ED419CFC5E6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BC8106A-5260-4837-A849-654A8CE67F5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31C8DC-8696-4816-B2EC-C99D1199C8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A8EB0CB-05F6-43C1-9E74-8AB44B154B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35D0A23-21EB-4FDB-957A-70106742F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E93EEF0-D43D-4E81-A91B-E58B053A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55230564-2E7D-434B-BF9A-D2F968CB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6A73-7C82-41D7-A3ED-D46B937E140E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20E0ABC7-7A30-408A-8BF9-5657FAA1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58D66822-CECB-4A5D-BAD7-0C82C4DB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396211-28D6-496D-AEB1-1442869500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51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76E464B-D686-4D72-ABE5-EA852571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10FD3C1-1B83-4F89-B392-2C83B612B9A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C6480D9-70D1-460F-92EE-EAC3E1C8D7F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591CDFF-4013-4367-B872-EED9F4EA68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A36EC3D-E41B-45A0-975A-2C99FCDE580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179D560-07DA-4BC6-9254-6B012766CB8E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B032F3-25FB-41C2-A095-B410823DB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7">
            <a:extLst>
              <a:ext uri="{FF2B5EF4-FFF2-40B4-BE49-F238E27FC236}">
                <a16:creationId xmlns:a16="http://schemas.microsoft.com/office/drawing/2014/main" id="{5AA609F7-7B3D-4A93-A3BC-08982A849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28">
            <a:extLst>
              <a:ext uri="{FF2B5EF4-FFF2-40B4-BE49-F238E27FC236}">
                <a16:creationId xmlns:a16="http://schemas.microsoft.com/office/drawing/2014/main" id="{619CF686-7894-4E96-AE79-38D928316CAC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9">
            <a:extLst>
              <a:ext uri="{FF2B5EF4-FFF2-40B4-BE49-F238E27FC236}">
                <a16:creationId xmlns:a16="http://schemas.microsoft.com/office/drawing/2014/main" id="{436D1BCE-8C6E-48E9-88CE-9A564FCD9F1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8C40BFA-DA6D-415E-A8EF-9D83FA57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1A802A21-07C2-41D1-9AFE-9DA7E462F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7E900E1-CC53-4BF1-8EAF-CE97BE281CC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79B5A5CC-C96E-4393-BBE2-5A21C37D18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5D3F-1AA8-41A8-84FC-50621788D4ED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BB12D8A8-411C-4EA4-8F4B-C5B8232141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94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B1C8789E-E9B8-42EF-A4D2-A0F1715FE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74A4D8F-A304-4E94-A9DF-A0647DA6D62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692FFE1-37A9-41AF-9649-A6CAC9ED0E7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C1FCF40-E0AF-4C3A-BDF5-9533917CD5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06B2817-3AEC-486D-96ED-0CB34695D5E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AB6CF6C-A0C9-4856-B81A-EFCBF88FD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D71F338-531A-445D-80CA-3B45BEA2B9B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DCB1C4A-8E2C-42A1-AB19-0F66BEFB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8">
            <a:extLst>
              <a:ext uri="{FF2B5EF4-FFF2-40B4-BE49-F238E27FC236}">
                <a16:creationId xmlns:a16="http://schemas.microsoft.com/office/drawing/2014/main" id="{8F6598EE-6DA5-49CE-91CB-DEB60B89F37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9">
            <a:extLst>
              <a:ext uri="{FF2B5EF4-FFF2-40B4-BE49-F238E27FC236}">
                <a16:creationId xmlns:a16="http://schemas.microsoft.com/office/drawing/2014/main" id="{A1762790-88AC-46BE-BEA8-D95173009CC6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4780D1F-C924-4BF1-9C68-9864C3917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8C7AB1ED-8C9A-4B7F-B121-646B90A13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0EBCB9C-E18A-43DD-B789-579BB453966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301CC6D1-2326-4B74-8C68-D6E7328DB57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0D4C-EABE-4F44-B84A-C61611AD5EFC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FDCAA51B-1AEB-444A-A52F-9F95FE22B0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39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B1DFAB81-AD3A-4889-9143-48045269C1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A7A879-89DF-4A25-95B4-DC84D89CF8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F5FD7ED-EE59-452E-A0FA-4B691074EB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2E558A3-9B0A-4909-8C94-CA6392C5468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9BBD576-65F3-4B60-A3F0-DDD36D6B4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5D4F6BE8-048D-42B2-8797-DC798475B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BC0CF1E-EC46-4CEA-9D46-9E57089A608E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2038B4-B0B0-42A6-9A03-F13E32C2A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C42031E-FA90-4489-8308-6E62513F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>
            <a:extLst>
              <a:ext uri="{FF2B5EF4-FFF2-40B4-BE49-F238E27FC236}">
                <a16:creationId xmlns:a16="http://schemas.microsoft.com/office/drawing/2014/main" id="{3B09BB1D-140C-4D61-9C4A-D36C2AF06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937BB3C3-E20D-4C3C-8BEA-F183DA0C8D98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2508BAC6-532C-4017-94E4-A4A81C2B0F50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2ABD5748-8D64-4BB5-9A40-2D7495810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003A7E12-CDDC-41EF-9B86-E437770A4D6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38" name="Zástupný symbol pro nadpis 21">
            <a:extLst>
              <a:ext uri="{FF2B5EF4-FFF2-40B4-BE49-F238E27FC236}">
                <a16:creationId xmlns:a16="http://schemas.microsoft.com/office/drawing/2014/main" id="{3788DFDE-AF8E-435F-80F5-AC35FF62AC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39" name="Zástupný symbol pro text 12">
            <a:extLst>
              <a:ext uri="{FF2B5EF4-FFF2-40B4-BE49-F238E27FC236}">
                <a16:creationId xmlns:a16="http://schemas.microsoft.com/office/drawing/2014/main" id="{1B4345C9-6150-4505-860F-CE8D50E58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7418B-902E-4312-B82F-319CE22C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err="1"/>
              <a:t>Enetokracie</a:t>
            </a:r>
            <a:r>
              <a:rPr lang="cs-CZ" sz="3600" dirty="0"/>
              <a:t> (</a:t>
            </a:r>
            <a:r>
              <a:rPr lang="cs-CZ" sz="3600" dirty="0" err="1"/>
              <a:t>Frangokratia</a:t>
            </a:r>
            <a:r>
              <a:rPr lang="cs-CZ" sz="3600" dirty="0"/>
              <a:t>) v Řecku</a:t>
            </a:r>
            <a:endParaRPr lang="cs-CZ" dirty="0"/>
          </a:p>
        </p:txBody>
      </p:sp>
      <p:pic>
        <p:nvPicPr>
          <p:cNvPr id="13315" name="Zástupný symbol pro obsah 3" descr="Eastern_Mediterranean_1450__svg.png">
            <a:extLst>
              <a:ext uri="{FF2B5EF4-FFF2-40B4-BE49-F238E27FC236}">
                <a16:creationId xmlns:a16="http://schemas.microsoft.com/office/drawing/2014/main" id="{8D065F1A-8359-4571-8F68-C09191F6E9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84313"/>
            <a:ext cx="5832475" cy="46386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D07C5-5358-474C-A282-786F8AC4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Válka o dobytí Kréty (1645-1669)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47AF2901-855B-4F2E-93F4-EBA537929A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2000" dirty="0"/>
              <a:t>K útoku na  ostrov za záminku posloužily nájezdy Johanitů z Malty na lodi muslimských poutníků do Mekky, kteří nacházeli na Krétě útočiště. </a:t>
            </a:r>
          </a:p>
          <a:p>
            <a:r>
              <a:rPr lang="cs-CZ" altLang="cs-CZ" sz="2000" dirty="0"/>
              <a:t>Na začátku 13. století se </a:t>
            </a:r>
            <a:r>
              <a:rPr lang="cs-CZ" altLang="cs-CZ" sz="2000" i="1" dirty="0" err="1"/>
              <a:t>Chandax</a:t>
            </a:r>
            <a:r>
              <a:rPr lang="cs-CZ" altLang="cs-CZ" sz="2000" dirty="0"/>
              <a:t> dostal do rukou Benátčanů a stala se z něj </a:t>
            </a:r>
            <a:r>
              <a:rPr lang="cs-CZ" altLang="cs-CZ" sz="2000" i="1" dirty="0" err="1"/>
              <a:t>Candia</a:t>
            </a:r>
            <a:r>
              <a:rPr lang="cs-CZ" altLang="cs-CZ" sz="2000" dirty="0"/>
              <a:t>. Byla vybudována řada domů ve stylu italské renesance. Pro bohaté Italy i Řeky se stalo módou mít v </a:t>
            </a:r>
            <a:r>
              <a:rPr lang="cs-CZ" altLang="cs-CZ" sz="2000" i="1" dirty="0" err="1"/>
              <a:t>Candii</a:t>
            </a:r>
            <a:r>
              <a:rPr lang="cs-CZ" altLang="cs-CZ" sz="2000" dirty="0"/>
              <a:t> letní sídlo. Město se stalo také sídlem guvernéra a rostl i jeho význam jako obchodního přístavu. V 16. století bylo vystavěno nové </a:t>
            </a:r>
            <a:r>
              <a:rPr lang="cs-CZ" altLang="cs-CZ" sz="2000" b="1" dirty="0"/>
              <a:t>opevnění</a:t>
            </a:r>
            <a:r>
              <a:rPr lang="cs-CZ" altLang="cs-CZ" sz="2000" dirty="0"/>
              <a:t>, které se zachovalo do dnešní doby.</a:t>
            </a:r>
          </a:p>
          <a:p>
            <a:r>
              <a:rPr lang="cs-CZ" altLang="cs-CZ" sz="2000" dirty="0"/>
              <a:t>V 17. století  </a:t>
            </a:r>
            <a:r>
              <a:rPr lang="cs-CZ" altLang="cs-CZ" sz="2000" i="1" dirty="0" err="1"/>
              <a:t>Candie</a:t>
            </a:r>
            <a:r>
              <a:rPr lang="cs-CZ" altLang="cs-CZ" sz="2000" dirty="0"/>
              <a:t>  tureckému náporu odolávalo dlouhých 21 let. Obraně města velel Francesco </a:t>
            </a:r>
            <a:r>
              <a:rPr lang="cs-CZ" altLang="cs-CZ" sz="2000" dirty="0" err="1"/>
              <a:t>Morosini</a:t>
            </a:r>
            <a:r>
              <a:rPr lang="cs-CZ" altLang="cs-CZ" sz="2000" dirty="0"/>
              <a:t>. Když v roce 1669 Turci město konečně dobyli, srovnali je se zemí a všichni křesťané museli uprchnout do emigrace. </a:t>
            </a:r>
            <a:r>
              <a:rPr lang="cs-CZ" altLang="cs-CZ" sz="2000" i="1" dirty="0" err="1"/>
              <a:t>Candie</a:t>
            </a:r>
            <a:r>
              <a:rPr lang="cs-CZ" altLang="cs-CZ" sz="2000" dirty="0"/>
              <a:t> získala nové jméno - </a:t>
            </a:r>
            <a:r>
              <a:rPr lang="cs-CZ" altLang="cs-CZ" sz="2000" i="1" dirty="0" err="1"/>
              <a:t>Megalo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Kastro</a:t>
            </a:r>
            <a:r>
              <a:rPr lang="cs-CZ" altLang="cs-CZ" sz="2000" dirty="0"/>
              <a:t> (</a:t>
            </a:r>
            <a:r>
              <a:rPr lang="cs-CZ" altLang="cs-CZ" sz="2000" i="1" dirty="0"/>
              <a:t>Velká pevnost</a:t>
            </a:r>
            <a:r>
              <a:rPr lang="cs-CZ" altLang="cs-CZ" sz="2000" dirty="0"/>
              <a:t>) a stala se sídlem tureckého paši.</a:t>
            </a:r>
          </a:p>
          <a:p>
            <a:r>
              <a:rPr lang="cs-CZ" altLang="cs-CZ" sz="2000" dirty="0"/>
              <a:t>Získáním Kréty Osmanská říše zasadila úder řecké kultuře, bylo to jedno z posledních míst, kde se rozvíjela.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0DEE2-D6D2-44AF-AC78-6003C7FA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Řecká povstání 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1DD3DC7C-C866-4183-9DE6-2A6D8AC24F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dirty="0"/>
              <a:t>V Thesálii roku 1600 stál v čele Dionýsos II., metropolita Larisy a </a:t>
            </a:r>
            <a:r>
              <a:rPr lang="cs-CZ" altLang="cs-CZ" dirty="0" err="1"/>
              <a:t>Trikaly</a:t>
            </a:r>
            <a:r>
              <a:rPr lang="cs-CZ" altLang="cs-CZ" dirty="0"/>
              <a:t>. 1611 v </a:t>
            </a:r>
            <a:r>
              <a:rPr lang="cs-CZ" altLang="cs-CZ" dirty="0" err="1"/>
              <a:t>Epiru</a:t>
            </a:r>
            <a:r>
              <a:rPr lang="cs-CZ" altLang="cs-CZ" dirty="0"/>
              <a:t> povstali sedláci a pastýři. Podněcovaní Španěly, podařilo se jim obsadit Janinu, ale byli potlačeni. </a:t>
            </a:r>
          </a:p>
          <a:p>
            <a:r>
              <a:rPr lang="cs-CZ" altLang="cs-CZ" dirty="0"/>
              <a:t>Francouzský vévoda de </a:t>
            </a:r>
            <a:r>
              <a:rPr lang="cs-CZ" altLang="cs-CZ" dirty="0" err="1"/>
              <a:t>Nevers</a:t>
            </a:r>
            <a:r>
              <a:rPr lang="cs-CZ" altLang="cs-CZ" dirty="0"/>
              <a:t> s podporou francouzského krále Ludvíka XIII, připravoval válečné tažení do Řecka, podněcoval povstalecké aktivity v kraji Mani na Peloponésu.</a:t>
            </a:r>
          </a:p>
          <a:p>
            <a:r>
              <a:rPr lang="cs-CZ" altLang="cs-CZ" dirty="0"/>
              <a:t>   Náboženské války, které ve Francii propukly nakonec nedovolily záměr uskutečnit.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Války kříže a půlměsíce v 17. a 18 stol.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25000" lnSpcReduction="20000"/>
          </a:bodyPr>
          <a:lstStyle/>
          <a:p>
            <a:r>
              <a:rPr lang="cs-CZ" sz="6400" dirty="0"/>
              <a:t>Oslabení turecké moci po porážce osmanské armády u Vídně roku 1683. </a:t>
            </a:r>
          </a:p>
          <a:p>
            <a:r>
              <a:rPr lang="cs-CZ" sz="6400" b="1" dirty="0"/>
              <a:t>Bitva u Vídně</a:t>
            </a:r>
            <a:r>
              <a:rPr lang="cs-CZ" sz="6400" dirty="0"/>
              <a:t> (září 1683) představuje jednu z klíčových bitev válek mezi Habsburky (resp. křesťanskou Evropou) a Osmanskou říší a jednu z nejvýznamnějších bitev 17. století. </a:t>
            </a:r>
          </a:p>
          <a:p>
            <a:r>
              <a:rPr lang="cs-CZ" sz="6400" dirty="0"/>
              <a:t>Bitva znamenala ve svých důsledcích ukončení turecké hegemonie do střední Evropy a zahájila období strmého vzestupu Habsburské monarchie.</a:t>
            </a:r>
          </a:p>
          <a:p>
            <a:r>
              <a:rPr lang="cs-CZ" sz="6400" dirty="0"/>
              <a:t>Spojená říšská, habsburská, polská vojska čítající asi 70 000 mužů přitáhla 12. září k Vídni, aby metropoli habsburského impéria osvobodila od obležení ze strany cca 138 000 mužů Kary </a:t>
            </a:r>
            <a:r>
              <a:rPr lang="cs-CZ" sz="6400" dirty="0" err="1"/>
              <a:t>Mustafy</a:t>
            </a:r>
            <a:r>
              <a:rPr lang="cs-CZ" sz="6400" dirty="0"/>
              <a:t> Paši, zahájeného o dva měsíce dříve. </a:t>
            </a:r>
          </a:p>
          <a:p>
            <a:r>
              <a:rPr lang="cs-CZ" sz="6400" dirty="0"/>
              <a:t>Křesťanská vojska vedl polský král </a:t>
            </a:r>
            <a:r>
              <a:rPr lang="cs-CZ" sz="6400" b="1" dirty="0"/>
              <a:t>Jan III. </a:t>
            </a:r>
            <a:r>
              <a:rPr lang="cs-CZ" sz="6400" b="1" dirty="0" err="1"/>
              <a:t>Sobieski</a:t>
            </a:r>
            <a:r>
              <a:rPr lang="cs-CZ" sz="6400" dirty="0"/>
              <a:t>. Jeho útok prolomil obranu Turků a osmanská armáda se obrátila na útěk. V 17 hodin provedli obránci Vídně výpad a spojili se s osvobozovací armádou, zatímco osmanská vojska se dala definitivně na útěku.</a:t>
            </a:r>
          </a:p>
          <a:p>
            <a:endParaRPr lang="cs-CZ" dirty="0"/>
          </a:p>
        </p:txBody>
      </p:sp>
      <p:pic>
        <p:nvPicPr>
          <p:cNvPr id="8" name="Zástupný symbol pro obsah 7" descr="viden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456384" cy="35283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62E97-43D0-45F7-9B2F-B77371BC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benátsko-turecká válka (1684-1699)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3ACC75-24D0-431E-9FB9-4034930632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Benátčan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pod vedením Francesca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Morosiniho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obsadili ostrov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Lefkadu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znovu dobyli Peloponés.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Přes korintskou úžinu postoupili až k Athénám. Zásah při ostřelování 25. září 1687 zničil část slavného antického chrámu, který se do té doby zachoval celkem neporušený.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Benátčané se v Athénách udrželi jen šest měsíců. Nezdařil se jim ani pokus obsadit ostrov Euboiu.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Třetí benátsko-turecká válka ukončena 6. ledna 1699 mírem v Karlovcích u Bělehradu, jímž se Benátčanům podařilo udržet Peloponés,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Aiginu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Salaminu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ostrov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Lefkadu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36866" name="Picture 2" descr="Καταγγειλτε blog: Η βομβα του Μοροζινι καταστρεφει τον Παρθενωνα το 1687">
            <a:extLst>
              <a:ext uri="{FF2B5EF4-FFF2-40B4-BE49-F238E27FC236}">
                <a16:creationId xmlns:a16="http://schemas.microsoft.com/office/drawing/2014/main" id="{90CC0E23-7AB8-4D33-BAD3-1123721C46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11353"/>
            <a:ext cx="4038600" cy="32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8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A1FB6C5-ACBC-4FF6-8494-BAE23371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Oslabení vlivu Benátek na východním Středomoří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6F8B83-EAD1-4E7C-A534-188D63AAED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územích získaných mírem vytvořeno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Morejské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království (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Regno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Celá oblast byla rozdělena do čtyř správních jednotek: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Romania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hlavním městem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Nauplion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Lakonia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centrem v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Monemvasii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Malvasia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Messenie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centrem v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Navarinu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Pylos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Achaia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centrem v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Patrasu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Moreu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pod ochranu Benátčanů uchýlilo mnoho řeckých uprchlíků z pevninského Řecka, ale protiklad mezi katolictvím benátských pánů a ortodoxií řeckých poddaných bránil identifikaci obyvatelstva s vládou - katolizaci území podporoval papežský stolec, jehož finanční podpora Benátčanům znovudobytí Peloponésu umožnila. 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Přes zdánlivý úspěch však vyšly Benátky z válek s Turky značně oslabené a jejich vliv ve východním Středomoří začal klesat.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74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DF46C-820E-4987-9A91-4A0E41DE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Ortodoxie a reformační proudy 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1A81D98-7ED0-4F17-B019-0631A26F39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sz="2000" dirty="0"/>
              <a:t>Reformační proudy v Evropě 16. a 17. století zasáhly i řeckou ortodoxní církev. </a:t>
            </a:r>
          </a:p>
          <a:p>
            <a:r>
              <a:rPr lang="cs-CZ" altLang="cs-CZ" sz="2000" dirty="0"/>
              <a:t>Martin Luther srovnáním pramenů křesťanství, došel k názoru, že ortodoxní učení je blíže původnímu křesťanství.</a:t>
            </a:r>
          </a:p>
          <a:p>
            <a:r>
              <a:rPr lang="cs-CZ" altLang="cs-CZ" sz="2000" dirty="0"/>
              <a:t> </a:t>
            </a:r>
            <a:r>
              <a:rPr lang="cs-CZ" altLang="cs-CZ" sz="2000" b="1" dirty="0"/>
              <a:t>Martin </a:t>
            </a:r>
            <a:r>
              <a:rPr lang="cs-CZ" altLang="cs-CZ" sz="2000" b="1" dirty="0" err="1"/>
              <a:t>Crusius</a:t>
            </a:r>
            <a:r>
              <a:rPr lang="cs-CZ" altLang="cs-CZ" sz="2000" b="1" dirty="0"/>
              <a:t> </a:t>
            </a:r>
            <a:r>
              <a:rPr lang="cs-CZ" altLang="cs-CZ" sz="2000" dirty="0"/>
              <a:t>(1526 - 1607), německý </a:t>
            </a:r>
            <a:r>
              <a:rPr lang="cs-CZ" altLang="cs-CZ" sz="2000" dirty="0" err="1"/>
              <a:t>grécista</a:t>
            </a:r>
            <a:r>
              <a:rPr lang="cs-CZ" altLang="cs-CZ" sz="2000" dirty="0"/>
              <a:t>, se zajímal o život a kulturu novodobých Řeků. Od něj vzešla myšlenka na sjednocení protestantské a ortodoxní církve. Jednání o unii však zkrachovala na neschopnosti kompromisu.</a:t>
            </a:r>
          </a:p>
        </p:txBody>
      </p:sp>
      <p:pic>
        <p:nvPicPr>
          <p:cNvPr id="5" name="Zástupný obsah 4" descr="Obsah obrázku text, keramické nádobí, porcelán&#10;&#10;Popis byl vytvořen automaticky">
            <a:extLst>
              <a:ext uri="{FF2B5EF4-FFF2-40B4-BE49-F238E27FC236}">
                <a16:creationId xmlns:a16="http://schemas.microsoft.com/office/drawing/2014/main" id="{3904A13B-310C-4DF7-877A-CAE8B58D9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772816"/>
            <a:ext cx="3240360" cy="39604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3B335C6-F526-490B-BCBC-1F7AE0F6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 proti proselytismu na dvou frontách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57CD01-C653-4227-99E6-E4A3FD444D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Římě byla zřízena kolej sv. Athanasia, jež měla vychovávat mladé Řeky, kteří po skončení studií měli působit jako mniši, kněží nebo laičtí učitelé na řeckém území.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Patriarchát byl v 17. století nucen stavět se i proti snahám o proselytismus ze strany římské, ale i protestantské církve. 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východě působily také četné mnišské řády - dominikáni, františkáni a jezuité. Ti vyvíjeli propagandu ze svého centra v istanbulské čtvrti Pera a později 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snažili se proniknout i na Athos. Působili také na Naxu,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Syru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na Santorinu. 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Dalším aktivním řádem, zakládajícím školy a kláštery, byli kapucíni, kteří vedle uvedených lokalit působili i v Istanbulu, v Athénách, v Naupliu a jinde.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činnost řádů více méně tolerována, ale jejich aktivita vyvolala v 17. století reakci ortodoxní církve, spočívající ve větší produkci polemických teologických děl, jimiž se ortodoxie snažila bránit tradiční víru.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2F03E-FABA-456F-BAF7-C3641C40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Chios</a:t>
            </a:r>
            <a:r>
              <a:rPr lang="cs-CZ" dirty="0"/>
              <a:t> a Kréta</a:t>
            </a:r>
          </a:p>
        </p:txBody>
      </p:sp>
      <p:pic>
        <p:nvPicPr>
          <p:cNvPr id="7" name="Zástupný obsah 6" descr="Obsah obrázku text, kniha&#10;&#10;Popis byl vytvořen automaticky">
            <a:extLst>
              <a:ext uri="{FF2B5EF4-FFF2-40B4-BE49-F238E27FC236}">
                <a16:creationId xmlns:a16="http://schemas.microsoft.com/office/drawing/2014/main" id="{E1F01D5C-ED03-4C66-9E42-CF2F601E3E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85010"/>
            <a:ext cx="4038600" cy="3054718"/>
          </a:xfr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154749-CECB-4946-92B0-852847385A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Nejvýznačnějším duchovním střediskem řeckého východu se stal ostrov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Chios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který až do roku 1566 ovládali Janované. V polovině 16. století se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Chios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chopil obchodní aktivity ve východním Středomoří.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Roku 1590 založili 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školu jezuité, kteří se v té době snažili pronikat na východ a působit na tureckém území. 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školu navštěvovali nejen katoličtí Italové, ale i ortodoxní Řekové. I ti pak měli možnost pokračovat ve studiích na italských univerzitách nebo na Řecké koleji v Římě.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43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9CA01-F60B-4448-9076-64FBB88C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Krétská škola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719B2F-9705-4EDC-96BE-F1C816CE14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Skupina spisovatelů a výtvarníků žijících na Krétě v době benátské nadvlády (1211-1669)</a:t>
            </a:r>
          </a:p>
          <a:p>
            <a:r>
              <a:rPr lang="cs-CZ" dirty="0"/>
              <a:t>Příznivé podmínky díky benevolentnímu přístupu benátské správy a rozvíjení obchodu a měst (</a:t>
            </a:r>
            <a:r>
              <a:rPr lang="cs-CZ" dirty="0" err="1"/>
              <a:t>Kandie</a:t>
            </a:r>
            <a:r>
              <a:rPr lang="cs-CZ" dirty="0"/>
              <a:t>, </a:t>
            </a:r>
            <a:r>
              <a:rPr lang="cs-CZ" dirty="0" err="1"/>
              <a:t>Chania</a:t>
            </a:r>
            <a:r>
              <a:rPr lang="cs-CZ" dirty="0"/>
              <a:t>, </a:t>
            </a:r>
            <a:r>
              <a:rPr lang="cs-CZ" dirty="0" err="1"/>
              <a:t>Rethymno</a:t>
            </a:r>
            <a:r>
              <a:rPr lang="cs-CZ" dirty="0"/>
              <a:t>), což vedlo k bohatnutí městských středních vrstev.</a:t>
            </a:r>
          </a:p>
          <a:p>
            <a:r>
              <a:rPr lang="cs-CZ" dirty="0"/>
              <a:t>Dochází k plodnému splývání řecké a italské kultury.</a:t>
            </a:r>
          </a:p>
          <a:p>
            <a:r>
              <a:rPr lang="cs-CZ" dirty="0"/>
              <a:t>Sem přišli uprchlíci z Konstantinopole a zde působí řecko-italská inteligence (lékaři, soudcové, notáři, malíři).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22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34008-6B10-4DA9-9EB1-05007400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Post-byzantismus v literatuře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2091B-C272-458B-BFC7-CDFF5C6A3D1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rozvíjela krétská renesanční kultura, v níž se projevovaly italské vlivy, ale nepřetrhala se ani pouta, která spojovala krétskou kulturu s byzantskou tradicí. Byzantské prvky se projevují zejména v náboženských a moralizujících skladbách.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16. století několik básní, ústředním motivem je sestup do podsvětí, staré téma řecké poezie, které známe už z Homérovy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Odyssey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které zná i řecký folklór v lidových písních zvaných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charondika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italské literatury je z Vergilia převzal Dante. Řecké skladby nemají filozofickou hloubku Dantova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Pekla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vycházejí zcela ze starých pohanských řeckých představ o truchlivosti posmrtného života v pustém Hádu. 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17. století se na Krétě poprvé od starověku objevuje dramatická literatura, která tu nyní vzniká pod italským vlivem a napodobuje italské vzory. 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Vintzentzos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Kornaros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i autorem nejvýznamnější skladby krétské literatury, eposu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Erotokritos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který patří mezi klasická díla novořecké literatury. Zpěvavou recitaci deseti tisíc veršů ovládali kdysi krétští zpěváci zpaměti. 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Krétská literatura psaná literárně kultivovaným krétským dialektem splnila významnou funkci pro zachování řecké literární tradice.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80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>
            <a:extLst>
              <a:ext uri="{FF2B5EF4-FFF2-40B4-BE49-F238E27FC236}">
                <a16:creationId xmlns:a16="http://schemas.microsoft.com/office/drawing/2014/main" id="{05C2D102-95F1-44BC-B2B5-E2355522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Turko-benátské války</a:t>
            </a:r>
          </a:p>
        </p:txBody>
      </p:sp>
      <p:pic>
        <p:nvPicPr>
          <p:cNvPr id="14339" name="Zástupný symbol pro obsah 6" descr="Repubblica_di_Venezia.png">
            <a:extLst>
              <a:ext uri="{FF2B5EF4-FFF2-40B4-BE49-F238E27FC236}">
                <a16:creationId xmlns:a16="http://schemas.microsoft.com/office/drawing/2014/main" id="{FA5BB796-331F-448D-91A2-37B80A7D79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4535488" cy="3429000"/>
          </a:xfrm>
        </p:spPr>
      </p:pic>
      <p:sp>
        <p:nvSpPr>
          <p:cNvPr id="14340" name="Zástupný symbol pro obsah 8">
            <a:extLst>
              <a:ext uri="{FF2B5EF4-FFF2-40B4-BE49-F238E27FC236}">
                <a16:creationId xmlns:a16="http://schemas.microsoft.com/office/drawing/2014/main" id="{854C3B72-8B11-41CD-97DE-BB4F71161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2000"/>
              <a:t>Nejdéle vzdorovala osmanské expanzi na řeckém území Benátská republika, která získala řadu ostrovů a Egejském a Středozemním moři po čtvrté křížové výpravě.</a:t>
            </a:r>
          </a:p>
          <a:p>
            <a:r>
              <a:rPr lang="cs-CZ" altLang="cs-CZ" sz="2000"/>
              <a:t>Od 15. do 17. století se Osmanská říše několikrát utkala s Benátkami.</a:t>
            </a:r>
          </a:p>
          <a:p>
            <a:r>
              <a:rPr lang="cs-CZ" altLang="cs-CZ" sz="2000"/>
              <a:t>První   benátsko-turecké války (1463 -- 1479) přišly Benátky o Euboiu.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3AFFAB3-21DC-4CEE-90A9-914294BE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Výtvarné umění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2AC520F3-1D33-4396-8F4F-8C74DAB569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r="1" b="1"/>
          <a:stretch/>
        </p:blipFill>
        <p:spPr bwMode="auto">
          <a:xfrm>
            <a:off x="301752" y="1371600"/>
            <a:ext cx="4038600" cy="46817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A0C706-9D87-4732-8E64-A1246DCA1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300" dirty="0"/>
              <a:t>V 15. století vzniká malířská škola (spolky), která se věnuje tvorbě ikon.</a:t>
            </a:r>
          </a:p>
          <a:p>
            <a:pPr>
              <a:lnSpc>
                <a:spcPct val="90000"/>
              </a:lnSpc>
            </a:pPr>
            <a:r>
              <a:rPr lang="cs-CZ" sz="2300" dirty="0"/>
              <a:t>Vyznačuje se sloučením byzantské stylu (forma a la </a:t>
            </a:r>
            <a:r>
              <a:rPr lang="cs-CZ" sz="2300" dirty="0" err="1"/>
              <a:t>greca</a:t>
            </a:r>
            <a:r>
              <a:rPr lang="cs-CZ" sz="2300" dirty="0"/>
              <a:t>) a pozdně gotické tradice (forma a la latina), což rozšiřuje okruh potenciálních klientů.</a:t>
            </a:r>
          </a:p>
          <a:p>
            <a:pPr>
              <a:lnSpc>
                <a:spcPct val="90000"/>
              </a:lnSpc>
            </a:pPr>
            <a:r>
              <a:rPr lang="cs-CZ" sz="2300" dirty="0"/>
              <a:t>Přední reprezentanti: Michail </a:t>
            </a:r>
            <a:r>
              <a:rPr lang="cs-CZ" sz="2300" dirty="0" err="1"/>
              <a:t>Damaskinos</a:t>
            </a:r>
            <a:r>
              <a:rPr lang="cs-CZ" sz="2300" dirty="0"/>
              <a:t>, </a:t>
            </a:r>
            <a:r>
              <a:rPr lang="cs-CZ" sz="2300" dirty="0" err="1"/>
              <a:t>Theofanis</a:t>
            </a:r>
            <a:r>
              <a:rPr lang="cs-CZ" sz="2300" dirty="0"/>
              <a:t> </a:t>
            </a:r>
            <a:r>
              <a:rPr lang="cs-CZ" sz="2300" dirty="0" err="1"/>
              <a:t>Strelitzas</a:t>
            </a:r>
            <a:r>
              <a:rPr lang="cs-CZ" sz="2300" dirty="0"/>
              <a:t>, Georgios </a:t>
            </a:r>
            <a:r>
              <a:rPr lang="cs-CZ" sz="2300" dirty="0" err="1"/>
              <a:t>Klonzas</a:t>
            </a:r>
            <a:r>
              <a:rPr lang="cs-CZ" sz="2300" dirty="0"/>
              <a:t>, El </a:t>
            </a:r>
            <a:r>
              <a:rPr lang="cs-CZ" sz="2300" dirty="0" err="1"/>
              <a:t>Greco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9353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57885-7BC5-4467-932C-8608693C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Druhá válka (1499-1503)</a:t>
            </a:r>
          </a:p>
        </p:txBody>
      </p:sp>
      <p:sp>
        <p:nvSpPr>
          <p:cNvPr id="15363" name="Zástupný symbol pro obsah 3">
            <a:extLst>
              <a:ext uri="{FF2B5EF4-FFF2-40B4-BE49-F238E27FC236}">
                <a16:creationId xmlns:a16="http://schemas.microsoft.com/office/drawing/2014/main" id="{23AA4516-F0C1-48EB-A63A-DF3F867DA6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dirty="0"/>
              <a:t>Pro Benátky znamenala značné územní ztráty  </a:t>
            </a:r>
            <a:r>
              <a:rPr lang="cs-CZ" altLang="cs-CZ" dirty="0" err="1"/>
              <a:t>Dyrrachion</a:t>
            </a:r>
            <a:r>
              <a:rPr lang="cs-CZ" altLang="cs-CZ" dirty="0"/>
              <a:t>, </a:t>
            </a:r>
            <a:r>
              <a:rPr lang="cs-CZ" altLang="cs-CZ" dirty="0" err="1"/>
              <a:t>Naupaktos</a:t>
            </a:r>
            <a:r>
              <a:rPr lang="cs-CZ" altLang="cs-CZ" dirty="0"/>
              <a:t>, </a:t>
            </a:r>
            <a:r>
              <a:rPr lang="cs-CZ" altLang="cs-CZ" dirty="0" err="1"/>
              <a:t>Methoni</a:t>
            </a:r>
            <a:r>
              <a:rPr lang="cs-CZ" altLang="cs-CZ" dirty="0"/>
              <a:t> a </a:t>
            </a:r>
            <a:r>
              <a:rPr lang="cs-CZ" altLang="cs-CZ" dirty="0" err="1"/>
              <a:t>Koroni</a:t>
            </a:r>
            <a:r>
              <a:rPr lang="cs-CZ" altLang="cs-CZ" dirty="0"/>
              <a:t>. </a:t>
            </a:r>
          </a:p>
          <a:p>
            <a:r>
              <a:rPr lang="cs-CZ" altLang="cs-CZ" i="1" dirty="0"/>
              <a:t>Roku 1522 dobytí Rhodosu (Johanité)</a:t>
            </a:r>
          </a:p>
          <a:p>
            <a:r>
              <a:rPr lang="cs-CZ" altLang="cs-CZ" dirty="0"/>
              <a:t>Roku 1540 přišly Benátky i o </a:t>
            </a:r>
            <a:r>
              <a:rPr lang="cs-CZ" altLang="cs-CZ" dirty="0" err="1"/>
              <a:t>Nauplion</a:t>
            </a:r>
            <a:r>
              <a:rPr lang="cs-CZ" altLang="cs-CZ" dirty="0"/>
              <a:t> a </a:t>
            </a:r>
            <a:r>
              <a:rPr lang="cs-CZ" altLang="cs-CZ" dirty="0" err="1"/>
              <a:t>Monemvasii</a:t>
            </a:r>
            <a:r>
              <a:rPr lang="cs-CZ" altLang="cs-CZ" dirty="0"/>
              <a:t>, nakonec i o ostrov </a:t>
            </a:r>
            <a:r>
              <a:rPr lang="cs-CZ" altLang="cs-CZ" dirty="0" err="1"/>
              <a:t>Lefkadu</a:t>
            </a:r>
            <a:r>
              <a:rPr lang="cs-CZ" altLang="cs-CZ" dirty="0"/>
              <a:t>. </a:t>
            </a:r>
          </a:p>
          <a:p>
            <a:r>
              <a:rPr lang="cs-CZ" altLang="cs-CZ" dirty="0"/>
              <a:t>Všechno to byly strategicky důležité přístavy ve Středomoří, jejichž ztrátou Benátčané pozbyli obchodu se zeměmi Orientu. </a:t>
            </a:r>
          </a:p>
          <a:p>
            <a:r>
              <a:rPr lang="cs-CZ" altLang="cs-CZ" dirty="0"/>
              <a:t>Na straně Benátek bojovali i peloponéští Řekové jako žoldáci (</a:t>
            </a:r>
            <a:r>
              <a:rPr lang="cs-CZ" altLang="cs-CZ" dirty="0" err="1"/>
              <a:t>stradioti</a:t>
            </a:r>
            <a:r>
              <a:rPr lang="cs-CZ" altLang="cs-CZ" dirty="0"/>
              <a:t>).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3">
            <a:extLst>
              <a:ext uri="{FF2B5EF4-FFF2-40B4-BE49-F238E27FC236}">
                <a16:creationId xmlns:a16="http://schemas.microsoft.com/office/drawing/2014/main" id="{A086371F-3002-4A5E-A66B-A851748E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1566: Dobytí Chiosu</a:t>
            </a:r>
          </a:p>
        </p:txBody>
      </p:sp>
      <p:pic>
        <p:nvPicPr>
          <p:cNvPr id="16387" name="Zástupný symbol pro obsah 6" descr="chios.jpg">
            <a:extLst>
              <a:ext uri="{FF2B5EF4-FFF2-40B4-BE49-F238E27FC236}">
                <a16:creationId xmlns:a16="http://schemas.microsoft.com/office/drawing/2014/main" id="{5CCACAA7-B049-413D-BE79-ED4B1376AA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1371600"/>
            <a:ext cx="3448050" cy="4681538"/>
          </a:xfrm>
        </p:spPr>
      </p:pic>
      <p:sp>
        <p:nvSpPr>
          <p:cNvPr id="16388" name="Zástupný symbol pro obsah 5">
            <a:extLst>
              <a:ext uri="{FF2B5EF4-FFF2-40B4-BE49-F238E27FC236}">
                <a16:creationId xmlns:a16="http://schemas.microsoft.com/office/drawing/2014/main" id="{133EAA73-EEE6-4BBA-83B7-4A228130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/>
              <a:t>Chios od 4. křižácké výpravy pod vlivem Janovanů (Rod Gustinniani) </a:t>
            </a:r>
          </a:p>
          <a:p>
            <a:r>
              <a:rPr lang="cs-CZ" altLang="cs-CZ"/>
              <a:t>Založení první akciové společnosti Mahona</a:t>
            </a:r>
          </a:p>
          <a:p>
            <a:r>
              <a:rPr lang="cs-CZ" altLang="cs-CZ"/>
              <a:t>Činnost řádů kapucínů a jezuitů</a:t>
            </a:r>
          </a:p>
          <a:p>
            <a:r>
              <a:rPr lang="cs-CZ" altLang="cs-CZ"/>
              <a:t>Jakub Palaiologos   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BDBE8D0-846C-4EC2-8F22-85553C02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Vévodství Naxos</a:t>
            </a:r>
          </a:p>
        </p:txBody>
      </p:sp>
      <p:pic>
        <p:nvPicPr>
          <p:cNvPr id="17411" name="Zástupný symbol pro obsah 4" descr="600PX-~1.PNG">
            <a:extLst>
              <a:ext uri="{FF2B5EF4-FFF2-40B4-BE49-F238E27FC236}">
                <a16:creationId xmlns:a16="http://schemas.microsoft.com/office/drawing/2014/main" id="{713ACA48-184C-43B4-8ADF-37CBF2FFCF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693863"/>
            <a:ext cx="4038600" cy="4038600"/>
          </a:xfrm>
        </p:spPr>
      </p:pic>
      <p:sp>
        <p:nvSpPr>
          <p:cNvPr id="17412" name="Zástupný symbol pro obsah 3">
            <a:extLst>
              <a:ext uri="{FF2B5EF4-FFF2-40B4-BE49-F238E27FC236}">
                <a16:creationId xmlns:a16="http://schemas.microsoft.com/office/drawing/2014/main" id="{2738CF9A-47BF-4CE1-9728-282BAB745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2400" dirty="0"/>
              <a:t>V r. 1210  Marco </a:t>
            </a:r>
            <a:r>
              <a:rPr lang="cs-CZ" altLang="cs-CZ" sz="2400" dirty="0" err="1"/>
              <a:t>Sanudo</a:t>
            </a:r>
            <a:r>
              <a:rPr lang="cs-CZ" altLang="cs-CZ" sz="2400" dirty="0"/>
              <a:t> se prohlásil </a:t>
            </a:r>
            <a:r>
              <a:rPr lang="cs-CZ" altLang="cs-CZ" sz="2400" i="1" dirty="0"/>
              <a:t>Vévodou Egejského moře</a:t>
            </a:r>
            <a:r>
              <a:rPr lang="cs-CZ" altLang="cs-CZ" sz="2400" dirty="0"/>
              <a:t> nebo také </a:t>
            </a:r>
            <a:r>
              <a:rPr lang="cs-CZ" altLang="cs-CZ" sz="2400" i="1" dirty="0"/>
              <a:t>Vévodou z Naxu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zde vybudoval mocnou pevnost a Kyklady podělil jako léna mezi své spolubojovníky. </a:t>
            </a:r>
          </a:p>
          <a:p>
            <a:r>
              <a:rPr lang="cs-CZ" altLang="cs-CZ" sz="2400" dirty="0"/>
              <a:t>Benátčané přinesli také </a:t>
            </a:r>
            <a:r>
              <a:rPr lang="cs-CZ" altLang="cs-CZ" sz="2400" u="sng" dirty="0"/>
              <a:t>katolictví</a:t>
            </a:r>
            <a:r>
              <a:rPr lang="cs-CZ" altLang="cs-CZ" sz="2400" dirty="0"/>
              <a:t>, většinu však tvořili původní pravoslavní Řekové. </a:t>
            </a:r>
            <a:r>
              <a:rPr lang="cs-CZ" altLang="cs-CZ" sz="2400" b="1" dirty="0"/>
              <a:t> 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F33D4-5FB7-4F25-B95D-E28700E8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1566: Dobytí Kyklad 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EAF2132B-255B-41D9-BB61-9A4AB41358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2400" b="1" dirty="0"/>
              <a:t>S</a:t>
            </a:r>
            <a:r>
              <a:rPr lang="cs-CZ" altLang="cs-CZ" sz="2400" dirty="0"/>
              <a:t>ultánem </a:t>
            </a:r>
            <a:r>
              <a:rPr lang="cs-CZ" altLang="cs-CZ" sz="2400" dirty="0" err="1"/>
              <a:t>Selimem</a:t>
            </a:r>
            <a:r>
              <a:rPr lang="cs-CZ" altLang="cs-CZ" sz="2400" dirty="0"/>
              <a:t> II</a:t>
            </a:r>
            <a:r>
              <a:rPr lang="cs-CZ" altLang="cs-CZ" sz="2400" u="sng" dirty="0"/>
              <a:t>.</a:t>
            </a:r>
            <a:r>
              <a:rPr lang="cs-CZ" altLang="cs-CZ" sz="2400" dirty="0"/>
              <a:t> bylo vévodství přinuceno osmanským Turkům platit tribut. </a:t>
            </a:r>
          </a:p>
          <a:p>
            <a:r>
              <a:rPr lang="cs-CZ" altLang="cs-CZ" sz="2400" i="1" dirty="0" err="1"/>
              <a:t>Kursarská</a:t>
            </a:r>
            <a:r>
              <a:rPr lang="cs-CZ" altLang="cs-CZ" sz="2400" i="1" dirty="0"/>
              <a:t> flotila </a:t>
            </a:r>
            <a:r>
              <a:rPr lang="cs-CZ" altLang="cs-CZ" sz="2400" i="1" dirty="0" err="1"/>
              <a:t>Hairedina</a:t>
            </a:r>
            <a:r>
              <a:rPr lang="cs-CZ" altLang="cs-CZ" sz="2400" i="1" dirty="0"/>
              <a:t> Barbarossy</a:t>
            </a:r>
            <a:r>
              <a:rPr lang="cs-CZ" altLang="cs-CZ" sz="2400" dirty="0"/>
              <a:t>.</a:t>
            </a:r>
          </a:p>
          <a:p>
            <a:r>
              <a:rPr lang="cs-CZ" altLang="cs-CZ" sz="2400" dirty="0"/>
              <a:t>Sultán jmenoval posledního zástupce státu Egejské vévodství, portugalského žida Josefa </a:t>
            </a:r>
            <a:r>
              <a:rPr lang="cs-CZ" altLang="cs-CZ" sz="2400" dirty="0" err="1"/>
              <a:t>Nasiho</a:t>
            </a:r>
            <a:r>
              <a:rPr lang="cs-CZ" altLang="cs-CZ" sz="2400" dirty="0"/>
              <a:t>, který vládl v letech 1566 - 1579.</a:t>
            </a:r>
          </a:p>
          <a:p>
            <a:r>
              <a:rPr lang="cs-CZ" altLang="cs-CZ" sz="2400" dirty="0"/>
              <a:t>Vláda západních křesťanů po tomto datu však nebyla zcela vymýcena. Rod </a:t>
            </a:r>
            <a:r>
              <a:rPr lang="cs-CZ" altLang="cs-CZ" sz="2400" dirty="0" err="1"/>
              <a:t>Gozzadini</a:t>
            </a:r>
            <a:r>
              <a:rPr lang="cs-CZ" altLang="cs-CZ" sz="2400" dirty="0"/>
              <a:t> z Bologny, kteří vládli na ostrově </a:t>
            </a:r>
            <a:r>
              <a:rPr lang="cs-CZ" altLang="cs-CZ" sz="2400" dirty="0" err="1"/>
              <a:t>Siphnos</a:t>
            </a:r>
            <a:r>
              <a:rPr lang="cs-CZ" altLang="cs-CZ" sz="2400" dirty="0"/>
              <a:t> dále nesli titul „vévody z Naxu“ a pod benátskou správou zůstaly i některé další menší ostrovy v Kykladském souostroví. Ostrov </a:t>
            </a:r>
            <a:r>
              <a:rPr lang="cs-CZ" altLang="cs-CZ" sz="2400" dirty="0" err="1"/>
              <a:t>Tenos</a:t>
            </a:r>
            <a:r>
              <a:rPr lang="cs-CZ" altLang="cs-CZ" sz="2400" dirty="0"/>
              <a:t> Benátčané drželi až do roku 1714.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8A21E-B146-471E-8E14-B6E1ADC2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1571: Dobytí Kypru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ED6F9021-CC6F-48BF-8AC5-B9E4C6F6AB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2400" dirty="0"/>
              <a:t>Na Kypru vládl do roku 1489 francouzský rod </a:t>
            </a:r>
            <a:r>
              <a:rPr lang="cs-CZ" altLang="cs-CZ" sz="2400" dirty="0" err="1"/>
              <a:t>Lusignanů</a:t>
            </a:r>
            <a:r>
              <a:rPr lang="cs-CZ" altLang="cs-CZ" sz="2400" dirty="0"/>
              <a:t>, neustále ohrožován Janovany, do roku 1571 Benátčané. </a:t>
            </a:r>
          </a:p>
          <a:p>
            <a:r>
              <a:rPr lang="cs-CZ" altLang="cs-CZ" sz="2400" dirty="0"/>
              <a:t>Sultán </a:t>
            </a:r>
            <a:r>
              <a:rPr lang="cs-CZ" altLang="cs-CZ" sz="2400" dirty="0" err="1"/>
              <a:t>Selim</a:t>
            </a:r>
            <a:r>
              <a:rPr lang="cs-CZ" altLang="cs-CZ" sz="2400" dirty="0"/>
              <a:t> II. vyslal roku 1570 loďstvo do </a:t>
            </a:r>
            <a:r>
              <a:rPr lang="cs-CZ" altLang="cs-CZ" sz="2400" dirty="0" err="1"/>
              <a:t>Larnaky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Pafu</a:t>
            </a:r>
            <a:r>
              <a:rPr lang="cs-CZ" altLang="cs-CZ" sz="2400" dirty="0"/>
              <a:t>, obklíčil Nikósii a požádal o vydání ostrova. Přes silné opevnění hlavního města a usilovnou obranu </a:t>
            </a:r>
            <a:r>
              <a:rPr lang="cs-CZ" altLang="cs-CZ" sz="2400" dirty="0" err="1"/>
              <a:t>Famagusty</a:t>
            </a:r>
            <a:r>
              <a:rPr lang="cs-CZ" altLang="cs-CZ" sz="2400" dirty="0"/>
              <a:t>, byl ostrov nucen po šestitýdenních bojích kapitulovat (1571), Kypr padl do rukou Turkům.</a:t>
            </a:r>
          </a:p>
          <a:p>
            <a:r>
              <a:rPr lang="cs-CZ" altLang="cs-CZ" sz="2400" dirty="0"/>
              <a:t> Dobyvatelé, pro zastrašení obyvatel dosud neobsazených území, krutě umučili benátského guvernéra </a:t>
            </a:r>
            <a:r>
              <a:rPr lang="cs-CZ" altLang="cs-CZ" sz="2400" dirty="0" err="1"/>
              <a:t>Bragadina</a:t>
            </a:r>
            <a:r>
              <a:rPr lang="cs-CZ" altLang="cs-CZ" sz="2400" dirty="0"/>
              <a:t> stažením z kůže zaživa.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3">
            <a:extLst>
              <a:ext uri="{FF2B5EF4-FFF2-40B4-BE49-F238E27FC236}">
                <a16:creationId xmlns:a16="http://schemas.microsoft.com/office/drawing/2014/main" id="{FAD649BD-BAE2-4D49-BDA1-998664F0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7. října 1571: Bitva u Lepanta </a:t>
            </a:r>
          </a:p>
        </p:txBody>
      </p:sp>
      <p:pic>
        <p:nvPicPr>
          <p:cNvPr id="20483" name="Zástupný symbol pro obsah 6" descr="Battle_of_Lepanto_1571.jpg">
            <a:extLst>
              <a:ext uri="{FF2B5EF4-FFF2-40B4-BE49-F238E27FC236}">
                <a16:creationId xmlns:a16="http://schemas.microsoft.com/office/drawing/2014/main" id="{6DF7AA9C-E2C7-454D-A53E-88D55D93E5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60575"/>
            <a:ext cx="3529013" cy="2952750"/>
          </a:xfrm>
        </p:spPr>
      </p:pic>
      <p:sp>
        <p:nvSpPr>
          <p:cNvPr id="20484" name="Zástupný symbol pro obsah 5">
            <a:extLst>
              <a:ext uri="{FF2B5EF4-FFF2-40B4-BE49-F238E27FC236}">
                <a16:creationId xmlns:a16="http://schemas.microsoft.com/office/drawing/2014/main" id="{081F7D41-DE81-4102-9FA7-AFCD66507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1800" dirty="0"/>
              <a:t>Spojené námořní síly </a:t>
            </a:r>
            <a:r>
              <a:rPr lang="cs-CZ" altLang="cs-CZ" sz="1800" b="1" dirty="0"/>
              <a:t>Svaté ligy </a:t>
            </a:r>
            <a:r>
              <a:rPr lang="cs-CZ" altLang="cs-CZ" sz="1800" dirty="0"/>
              <a:t>pod vedením Don Juan d´ </a:t>
            </a:r>
            <a:r>
              <a:rPr lang="cs-CZ" altLang="cs-CZ" sz="1800" dirty="0" err="1"/>
              <a:t>Austria</a:t>
            </a:r>
            <a:r>
              <a:rPr lang="cs-CZ" altLang="cs-CZ" sz="1800" dirty="0"/>
              <a:t>, v ní rozdrtily hlavní flotilu Osmanské říše a ukončily tak obavy křesťanského světa z možného brzkého tureckého útoku na Apeninský poloostrov a další části Středomoří.</a:t>
            </a:r>
          </a:p>
          <a:p>
            <a:r>
              <a:rPr lang="cs-CZ" altLang="cs-CZ" sz="1800" dirty="0"/>
              <a:t>Bitva měla obrovský symbolický význam  - vyvolala bouřlivé oslavy v křesťanské Evropě. </a:t>
            </a:r>
          </a:p>
          <a:p>
            <a:r>
              <a:rPr lang="cs-CZ" altLang="cs-CZ" sz="1800" dirty="0"/>
              <a:t>Bitva u </a:t>
            </a:r>
            <a:r>
              <a:rPr lang="cs-CZ" altLang="cs-CZ" sz="1800" dirty="0" err="1"/>
              <a:t>Lepanta</a:t>
            </a:r>
            <a:r>
              <a:rPr lang="cs-CZ" altLang="cs-CZ" sz="1800" dirty="0"/>
              <a:t> poslední velkou námořní bitvou, v níž hrály hlavní roli vesly poháněné lodě. Též prokázala rostoucí význam dělostřelectva.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EFCD653-F5D5-4DA0-A8C1-D62DCBD7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Lepanto</a:t>
            </a:r>
            <a:r>
              <a:rPr lang="cs-CZ" dirty="0"/>
              <a:t>: Poměr síl - dopady</a:t>
            </a:r>
          </a:p>
        </p:txBody>
      </p:sp>
      <p:sp>
        <p:nvSpPr>
          <p:cNvPr id="21507" name="Zástupný symbol pro obsah 5">
            <a:extLst>
              <a:ext uri="{FF2B5EF4-FFF2-40B4-BE49-F238E27FC236}">
                <a16:creationId xmlns:a16="http://schemas.microsoft.com/office/drawing/2014/main" id="{7A92BA70-6586-4875-9803-65A10BEFED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1800" dirty="0"/>
              <a:t>Loďstvo Svaté ligy představovalo největší křesťanskou námořní sílu, jaká se kdy shromáždila.</a:t>
            </a:r>
          </a:p>
          <a:p>
            <a:r>
              <a:rPr lang="cs-CZ" altLang="cs-CZ" sz="1800" dirty="0"/>
              <a:t> Benátky pro ni poskytly 109 galér a 6 </a:t>
            </a:r>
            <a:r>
              <a:rPr lang="cs-CZ" altLang="cs-CZ" sz="1800" dirty="0" err="1"/>
              <a:t>galeas</a:t>
            </a:r>
            <a:r>
              <a:rPr lang="cs-CZ" altLang="cs-CZ" sz="1800" dirty="0"/>
              <a:t>, Španělsko 80 galér, toskánský Řád sv. Štěpána 12 galér, po třech galérách přispěli Řád maltézských rytířů, Janov a savojský vévoda. K flotile se přidalo i větší množství „soukromých lodí“. </a:t>
            </a:r>
          </a:p>
          <a:p>
            <a:r>
              <a:rPr lang="cs-CZ" altLang="cs-CZ" sz="1800" dirty="0"/>
              <a:t>Celkem křesťanská strana disponovala asi 13 tisíci námořníky a 28 tisíci vojáky + neurčitým množstvím námořníků (většinou řeckých) ve službách „soukromníků“. Velkou část benátských veslařů tvořili svobodní občané, na rozdíl od převážně křesťanských  (tj. řeckých) otroků na tureckých galérách.</a:t>
            </a:r>
          </a:p>
          <a:p>
            <a:r>
              <a:rPr lang="cs-CZ" altLang="cs-CZ" sz="1800" dirty="0"/>
              <a:t>Turecká hlavní flotila disponovala většími silami: zahrnovala zhruba 220 galér a 50 </a:t>
            </a:r>
            <a:r>
              <a:rPr lang="cs-CZ" altLang="cs-CZ" sz="1800" dirty="0" err="1"/>
              <a:t>galeot</a:t>
            </a:r>
            <a:r>
              <a:rPr lang="cs-CZ" altLang="cs-CZ" sz="1800" dirty="0"/>
              <a:t> a její hlavní bojovou sílu lze odhadnout na asi 13 tisíc námořníků a 34 tisíc vojáků. </a:t>
            </a:r>
          </a:p>
          <a:p>
            <a:r>
              <a:rPr lang="cs-CZ" altLang="cs-CZ" sz="1800" dirty="0"/>
              <a:t>Vítězství u </a:t>
            </a:r>
            <a:r>
              <a:rPr lang="cs-CZ" altLang="cs-CZ" sz="1800" dirty="0" err="1"/>
              <a:t>Lepanta</a:t>
            </a:r>
            <a:r>
              <a:rPr lang="cs-CZ" altLang="cs-CZ" sz="1800" dirty="0"/>
              <a:t> byla v Evropě svorně katolíky i protestanty považováno za zázrak. Jelikož byl připisován přímluvě Panny Marie vyprošené modlitbami růžence, papež Pius V. na památku tohoto vítězství ustanovil svátek Panny Marie Růžencové, který se slaví dodnes.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1083</TotalTime>
  <Words>1948</Words>
  <Application>Microsoft Office PowerPoint</Application>
  <PresentationFormat>Předvádění na obrazovce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Georgia</vt:lpstr>
      <vt:lpstr>Times New Roman</vt:lpstr>
      <vt:lpstr>Wingdings</vt:lpstr>
      <vt:lpstr>Wingdings 2</vt:lpstr>
      <vt:lpstr>Administrativní</vt:lpstr>
      <vt:lpstr>Enetokracie (Frangokratia) v Řecku</vt:lpstr>
      <vt:lpstr>Turko-benátské války</vt:lpstr>
      <vt:lpstr>Druhá válka (1499-1503)</vt:lpstr>
      <vt:lpstr>1566: Dobytí Chiosu</vt:lpstr>
      <vt:lpstr>Vévodství Naxos</vt:lpstr>
      <vt:lpstr>1566: Dobytí Kyklad </vt:lpstr>
      <vt:lpstr>1571: Dobytí Kypru</vt:lpstr>
      <vt:lpstr>7. října 1571: Bitva u Lepanta </vt:lpstr>
      <vt:lpstr>Lepanto: Poměr síl - dopady</vt:lpstr>
      <vt:lpstr>Válka o dobytí Kréty (1645-1669)</vt:lpstr>
      <vt:lpstr>Řecká povstání </vt:lpstr>
      <vt:lpstr>Války kříže a půlměsíce v 17. a 18 stol.</vt:lpstr>
      <vt:lpstr>Nová benátsko-turecká válka (1684-1699)</vt:lpstr>
      <vt:lpstr>Oslabení vlivu Benátek na východním Středomoří </vt:lpstr>
      <vt:lpstr>Ortodoxie a reformační proudy </vt:lpstr>
      <vt:lpstr>Boj proti proselytismu na dvou frontách </vt:lpstr>
      <vt:lpstr>Chios a Kréta</vt:lpstr>
      <vt:lpstr>Krétská škola</vt:lpstr>
      <vt:lpstr>Post-byzantismus v literatuře</vt:lpstr>
      <vt:lpstr>Výtvarné umění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«Όλβιος όστις ιστορίης έσχεν μάθησιν» </dc:title>
  <dc:creator>Your User Name</dc:creator>
  <cp:lastModifiedBy>Konstantinos Tsivos</cp:lastModifiedBy>
  <cp:revision>53</cp:revision>
  <dcterms:created xsi:type="dcterms:W3CDTF">2010-10-06T18:06:12Z</dcterms:created>
  <dcterms:modified xsi:type="dcterms:W3CDTF">2021-10-26T07:05:23Z</dcterms:modified>
</cp:coreProperties>
</file>