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4" r:id="rId11"/>
    <p:sldId id="262" r:id="rId12"/>
    <p:sldId id="263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49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4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5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1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9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4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1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1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7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3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7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AAB7C-81A3-4DC3-8CD0-96C141CA883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5FA72-BB1E-4E04-9B4B-BF4A0CD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1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577" y="1473358"/>
            <a:ext cx="6496595" cy="4060372"/>
          </a:xfrm>
          <a:prstGeom prst="rect">
            <a:avLst/>
          </a:prstGeom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4960" y="207963"/>
            <a:ext cx="9144000" cy="1350871"/>
          </a:xfrm>
        </p:spPr>
        <p:txBody>
          <a:bodyPr/>
          <a:lstStyle/>
          <a:p>
            <a:r>
              <a:rPr lang="cs-CZ" dirty="0" smtClean="0"/>
              <a:t>Soluň v 15. – 18. stol.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4960" y="5439544"/>
            <a:ext cx="9144000" cy="155883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Zpracováno podle knihy:</a:t>
            </a:r>
          </a:p>
          <a:p>
            <a:r>
              <a:rPr lang="cs-CZ" dirty="0" smtClean="0"/>
              <a:t>	Mazower, Mark: </a:t>
            </a:r>
            <a:r>
              <a:rPr lang="cs-CZ" i="1" dirty="0" smtClean="0"/>
              <a:t>Salonica, City of Ghosts. Christians, Muslims and Jews 1430-1950</a:t>
            </a:r>
            <a:r>
              <a:rPr lang="cs-CZ" dirty="0" smtClean="0"/>
              <a:t>. London: Harper Perennial, 2005.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32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61" y="2922906"/>
            <a:ext cx="5968710" cy="3730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bylo dál…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61" y="1332411"/>
            <a:ext cx="11452935" cy="4844552"/>
          </a:xfrm>
        </p:spPr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dirty="0" smtClean="0"/>
              <a:t>Osmané v Soluni do r. 1912</a:t>
            </a:r>
          </a:p>
          <a:p>
            <a:pPr lvl="1"/>
            <a:r>
              <a:rPr lang="cs-CZ" dirty="0" smtClean="0"/>
              <a:t>Balkánské války, vstup Řeků</a:t>
            </a:r>
          </a:p>
          <a:p>
            <a:endParaRPr lang="cs-CZ" dirty="0"/>
          </a:p>
          <a:p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                       </a:t>
            </a:r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                                 </a:t>
            </a:r>
            <a:r>
              <a:rPr lang="cs-CZ" sz="2800" dirty="0" smtClean="0"/>
              <a:t>Odchod Muslimů + výměna obyvatel                 						</a:t>
            </a:r>
            <a:r>
              <a:rPr lang="cs-CZ" sz="2800" dirty="0" smtClean="0"/>
              <a:t>       r</a:t>
            </a:r>
            <a:r>
              <a:rPr lang="cs-CZ" sz="2800" dirty="0" smtClean="0"/>
              <a:t>. 1923</a:t>
            </a:r>
            <a:endParaRPr lang="cs-CZ" dirty="0" smtClean="0"/>
          </a:p>
          <a:p>
            <a:r>
              <a:rPr lang="cs-CZ" dirty="0" smtClean="0"/>
              <a:t>                                                          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                                         Odchod Židů – požáry + 2WW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543" y="134030"/>
            <a:ext cx="53340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04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210" y="283459"/>
            <a:ext cx="9593580" cy="6295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226" y="477928"/>
            <a:ext cx="8953500" cy="927417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61201"/>
            <a:ext cx="5088166" cy="3810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Ohlédnutí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566" y="1555659"/>
            <a:ext cx="10515600" cy="4351338"/>
          </a:xfrm>
        </p:spPr>
        <p:txBody>
          <a:bodyPr/>
          <a:lstStyle/>
          <a:p>
            <a:pPr marL="342900" indent="-342900"/>
            <a:r>
              <a:rPr lang="cs-CZ" dirty="0" smtClean="0"/>
              <a:t>Založení Thessaloniki</a:t>
            </a:r>
          </a:p>
          <a:p>
            <a:pPr marL="342900" indent="-342900"/>
            <a:r>
              <a:rPr lang="cs-CZ" dirty="0" smtClean="0"/>
              <a:t>Součást Římské říše, císař Galerios</a:t>
            </a:r>
          </a:p>
          <a:p>
            <a:pPr marL="342900" indent="-342900"/>
            <a:r>
              <a:rPr lang="cs-CZ" dirty="0" smtClean="0"/>
              <a:t>Svatý Dimitrios</a:t>
            </a:r>
          </a:p>
          <a:p>
            <a:pPr marL="342900" indent="-342900"/>
            <a:r>
              <a:rPr lang="cs-CZ" dirty="0" smtClean="0"/>
              <a:t>Byzantská Soluň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009" y="140766"/>
            <a:ext cx="3852996" cy="663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5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678" y="347708"/>
            <a:ext cx="4703854" cy="6110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Dobytí Soluně Osmany</a:t>
            </a:r>
            <a:br>
              <a:rPr lang="cs-CZ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61" y="1477282"/>
            <a:ext cx="6494417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14. stol. – mírové obsazení Soluně</a:t>
            </a:r>
          </a:p>
          <a:p>
            <a:r>
              <a:rPr lang="cs-CZ" sz="2400" dirty="0" smtClean="0"/>
              <a:t>Zač. 15. stol. – dobytí zpět za vlády císaře Manuela</a:t>
            </a:r>
          </a:p>
          <a:p>
            <a:r>
              <a:rPr lang="cs-CZ" sz="2400" dirty="0" smtClean="0"/>
              <a:t>1430 – druhé a definitivní dobytí Soluně za vlády Murada II.</a:t>
            </a:r>
          </a:p>
          <a:p>
            <a:endParaRPr lang="cs-CZ" sz="2400" dirty="0"/>
          </a:p>
          <a:p>
            <a:r>
              <a:rPr lang="cs-CZ" sz="2400" dirty="0" smtClean="0"/>
              <a:t>Dopady na město a obyvatelstvo</a:t>
            </a:r>
          </a:p>
          <a:p>
            <a:r>
              <a:rPr lang="cs-CZ" sz="2400" dirty="0" smtClean="0"/>
              <a:t>Znovu-oživení města – hradby, postupná islamizace, rozvoj řemesel</a:t>
            </a:r>
          </a:p>
          <a:p>
            <a:r>
              <a:rPr lang="cs-CZ" sz="2400" dirty="0" smtClean="0"/>
              <a:t>Vakf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762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cs-CZ" dirty="0" smtClean="0"/>
              <a:t>Správa Soluně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96246" cy="4351338"/>
          </a:xfrm>
        </p:spPr>
        <p:txBody>
          <a:bodyPr/>
          <a:lstStyle/>
          <a:p>
            <a:r>
              <a:rPr lang="cs-CZ" dirty="0" smtClean="0"/>
              <a:t>Guvernér</a:t>
            </a:r>
            <a:endParaRPr lang="cs-CZ" dirty="0"/>
          </a:p>
          <a:p>
            <a:r>
              <a:rPr lang="cs-CZ" dirty="0" smtClean="0"/>
              <a:t>Výběrčí daní, kontroloři (muhtesib)</a:t>
            </a:r>
          </a:p>
          <a:p>
            <a:endParaRPr lang="cs-CZ" dirty="0"/>
          </a:p>
          <a:p>
            <a:r>
              <a:rPr lang="cs-CZ" dirty="0" smtClean="0"/>
              <a:t>Kadi (soudce), zákony</a:t>
            </a:r>
          </a:p>
          <a:p>
            <a:endParaRPr lang="cs-CZ" dirty="0" smtClean="0"/>
          </a:p>
          <a:p>
            <a:r>
              <a:rPr lang="cs-CZ" dirty="0" smtClean="0"/>
              <a:t>Struktura města, bydlení</a:t>
            </a:r>
            <a:endParaRPr lang="cs-CZ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596" y="182811"/>
            <a:ext cx="6409645" cy="640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2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Příchod Sefardských Židů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27469" cy="4351338"/>
          </a:xfrm>
        </p:spPr>
        <p:txBody>
          <a:bodyPr/>
          <a:lstStyle/>
          <a:p>
            <a:r>
              <a:rPr lang="cs-CZ" dirty="0" smtClean="0"/>
              <a:t>Důvody příchodu</a:t>
            </a:r>
          </a:p>
          <a:p>
            <a:r>
              <a:rPr lang="cs-CZ" dirty="0" smtClean="0"/>
              <a:t>Soužití s Řeky a Osmany – bydlení, administrativa, vzájemné vztahy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Jazyk</a:t>
            </a:r>
          </a:p>
          <a:p>
            <a:r>
              <a:rPr lang="cs-CZ" dirty="0" smtClean="0"/>
              <a:t>Obchodníci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926" y="252548"/>
            <a:ext cx="4284874" cy="64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98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Soužití tří náboženství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Vztahy mezi komunitami </a:t>
            </a:r>
            <a:endParaRPr lang="cs-CZ" dirty="0"/>
          </a:p>
          <a:p>
            <a:r>
              <a:rPr lang="cs-CZ" dirty="0" smtClean="0"/>
              <a:t>Oblečení</a:t>
            </a:r>
            <a:endParaRPr lang="cs-CZ" dirty="0" smtClean="0"/>
          </a:p>
          <a:p>
            <a:r>
              <a:rPr lang="cs-CZ" dirty="0" smtClean="0"/>
              <a:t>Konvertování</a:t>
            </a:r>
          </a:p>
          <a:p>
            <a:r>
              <a:rPr lang="cs-CZ" dirty="0" smtClean="0"/>
              <a:t>Falešní mesiáši</a:t>
            </a:r>
          </a:p>
          <a:p>
            <a:r>
              <a:rPr lang="cs-CZ" dirty="0" smtClean="0"/>
              <a:t>Ma‘min</a:t>
            </a:r>
          </a:p>
          <a:p>
            <a:r>
              <a:rPr lang="cs-CZ" dirty="0" smtClean="0"/>
              <a:t>Dervišové</a:t>
            </a:r>
            <a:endParaRPr lang="cs-C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344" y="1542487"/>
            <a:ext cx="6489519" cy="49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73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0" y="1272934"/>
            <a:ext cx="8455660" cy="5456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Rozvoj obchodních vztahů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02531" cy="4351338"/>
          </a:xfrm>
        </p:spPr>
        <p:txBody>
          <a:bodyPr/>
          <a:lstStyle/>
          <a:p>
            <a:r>
              <a:rPr lang="cs-CZ" dirty="0" smtClean="0"/>
              <a:t>Nové kontakty soluňských obchodníků</a:t>
            </a:r>
          </a:p>
          <a:p>
            <a:r>
              <a:rPr lang="cs-CZ" dirty="0" smtClean="0"/>
              <a:t>Beratli</a:t>
            </a:r>
          </a:p>
          <a:p>
            <a:r>
              <a:rPr lang="cs-CZ" dirty="0" smtClean="0"/>
              <a:t>Řečtí obchodníci</a:t>
            </a:r>
          </a:p>
        </p:txBody>
      </p:sp>
    </p:spTree>
    <p:extLst>
      <p:ext uri="{BB962C8B-B14F-4D97-AF65-F5344CB8AC3E}">
        <p14:creationId xmlns:p14="http://schemas.microsoft.com/office/powerpoint/2010/main" val="2268063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14" y="365125"/>
            <a:ext cx="6564085" cy="1325563"/>
          </a:xfrm>
        </p:spPr>
        <p:txBody>
          <a:bodyPr/>
          <a:lstStyle/>
          <a:p>
            <a:r>
              <a:rPr lang="cs-CZ" dirty="0" smtClean="0"/>
              <a:t>Obrana města, nepokoje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8389" y="1825625"/>
            <a:ext cx="6285411" cy="4351338"/>
          </a:xfrm>
        </p:spPr>
        <p:txBody>
          <a:bodyPr/>
          <a:lstStyle/>
          <a:p>
            <a:r>
              <a:rPr lang="cs-CZ" dirty="0" smtClean="0"/>
              <a:t>Hradby, věže</a:t>
            </a:r>
            <a:endParaRPr lang="cs-CZ" dirty="0" smtClean="0"/>
          </a:p>
          <a:p>
            <a:r>
              <a:rPr lang="cs-CZ" dirty="0" smtClean="0"/>
              <a:t>Vztah k cizincům</a:t>
            </a:r>
          </a:p>
          <a:p>
            <a:r>
              <a:rPr lang="cs-CZ" dirty="0" smtClean="0"/>
              <a:t>Vliv válek jinde, rukování</a:t>
            </a:r>
          </a:p>
          <a:p>
            <a:r>
              <a:rPr lang="cs-CZ" dirty="0" smtClean="0"/>
              <a:t>Chaos ve městě, lidé z venkova, Albánci</a:t>
            </a:r>
          </a:p>
          <a:p>
            <a:r>
              <a:rPr lang="cs-CZ" dirty="0" smtClean="0"/>
              <a:t>Janičáři</a:t>
            </a:r>
          </a:p>
          <a:p>
            <a:endParaRPr lang="cs-C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1" y="365125"/>
            <a:ext cx="3674608" cy="62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Vnitřní problémy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91742" cy="4351338"/>
          </a:xfrm>
        </p:spPr>
        <p:txBody>
          <a:bodyPr/>
          <a:lstStyle/>
          <a:p>
            <a:r>
              <a:rPr lang="cs-CZ" dirty="0" smtClean="0"/>
              <a:t>Vězni a otroci</a:t>
            </a:r>
          </a:p>
          <a:p>
            <a:r>
              <a:rPr lang="cs-CZ" dirty="0" smtClean="0"/>
              <a:t>Požáry</a:t>
            </a:r>
          </a:p>
          <a:p>
            <a:r>
              <a:rPr lang="cs-CZ" dirty="0" smtClean="0"/>
              <a:t>Pandemie moru</a:t>
            </a:r>
          </a:p>
          <a:p>
            <a:r>
              <a:rPr lang="cs-CZ" dirty="0" smtClean="0"/>
              <a:t>Hladomory</a:t>
            </a:r>
          </a:p>
          <a:p>
            <a:endParaRPr lang="cs-CZ" dirty="0"/>
          </a:p>
          <a:p>
            <a:r>
              <a:rPr lang="cs-CZ" dirty="0" smtClean="0"/>
              <a:t>Vzhlížení k Rusku a masakr pravoslavných křesťanů r. 1821 v Soluni</a:t>
            </a:r>
          </a:p>
          <a:p>
            <a:r>
              <a:rPr lang="cs-CZ" dirty="0" smtClean="0"/>
              <a:t>Konec janičářů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942" y="1340485"/>
            <a:ext cx="6418218" cy="47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5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9B2D7AF712DA41B3804FAD67373967" ma:contentTypeVersion="11" ma:contentTypeDescription="Create a new document." ma:contentTypeScope="" ma:versionID="a32e7c8a1906da165960200a39aa5be4">
  <xsd:schema xmlns:xsd="http://www.w3.org/2001/XMLSchema" xmlns:xs="http://www.w3.org/2001/XMLSchema" xmlns:p="http://schemas.microsoft.com/office/2006/metadata/properties" xmlns:ns3="b616de4a-94b4-4db0-81fa-1de950efc838" xmlns:ns4="a312d7b9-2379-4499-a232-e1a51f826ef7" targetNamespace="http://schemas.microsoft.com/office/2006/metadata/properties" ma:root="true" ma:fieldsID="d5695c71d917f6f7758bb2e69eba6082" ns3:_="" ns4:_="">
    <xsd:import namespace="b616de4a-94b4-4db0-81fa-1de950efc838"/>
    <xsd:import namespace="a312d7b9-2379-4499-a232-e1a51f826ef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16de4a-94b4-4db0-81fa-1de950efc8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12d7b9-2379-4499-a232-e1a51f826e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BC8E55-54E7-4E90-9568-0F9292C4AB59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312d7b9-2379-4499-a232-e1a51f826ef7"/>
    <ds:schemaRef ds:uri="b616de4a-94b4-4db0-81fa-1de950efc838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C868DD0-AD61-4E17-9277-F179883DA0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52BF39-3F3B-4BB8-94B7-86EE26D768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16de4a-94b4-4db0-81fa-1de950efc838"/>
    <ds:schemaRef ds:uri="a312d7b9-2379-4499-a232-e1a51f826e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256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Soluň v 15. – 18. stol.</vt:lpstr>
      <vt:lpstr>Ohlédnutí</vt:lpstr>
      <vt:lpstr>Dobytí Soluně Osmany </vt:lpstr>
      <vt:lpstr>Správa Soluně</vt:lpstr>
      <vt:lpstr>Příchod Sefardských Židů</vt:lpstr>
      <vt:lpstr>Soužití tří náboženství</vt:lpstr>
      <vt:lpstr>Rozvoj obchodních vztahů</vt:lpstr>
      <vt:lpstr>Obrana města, nepokoje</vt:lpstr>
      <vt:lpstr>Vnitřní problémy</vt:lpstr>
      <vt:lpstr>Co bylo dál…</vt:lpstr>
      <vt:lpstr>Děkuji za pozornost</vt:lpstr>
    </vt:vector>
  </TitlesOfParts>
  <Company>Hilti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Ohlédnutí</dc:title>
  <dc:creator>Samsukova, Iveta (CZ - External)</dc:creator>
  <cp:lastModifiedBy>Samsukova, Iveta (CZ - External)</cp:lastModifiedBy>
  <cp:revision>21</cp:revision>
  <dcterms:created xsi:type="dcterms:W3CDTF">2021-11-21T08:56:05Z</dcterms:created>
  <dcterms:modified xsi:type="dcterms:W3CDTF">2021-11-22T17:49:09Z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0x010100529B2D7AF712DA41B3804FAD67373967</vt:lpwstr>
  </property>
</Properties>
</file>