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3" r:id="rId8"/>
    <p:sldId id="262" r:id="rId9"/>
    <p:sldId id="261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/>
    <p:restoredTop sz="94658"/>
  </p:normalViewPr>
  <p:slideViewPr>
    <p:cSldViewPr snapToGrid="0" snapToObjects="1">
      <p:cViewPr varScale="1">
        <p:scale>
          <a:sx n="95" d="100"/>
          <a:sy n="95" d="100"/>
        </p:scale>
        <p:origin x="200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7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0334BF-0422-4A9A-BE46-AEB8C348B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8F2823-0279-49D8-928D-754B2225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E45E95-311C-41C7-A882-6E43F0806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7299D5D-ECC5-41EB-B830-C3A35FB35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537516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8C91735-5EFE-44D1-8CC6-FDF0D11B6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33F926C-2613-475D-AEE4-CD7D87D3B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7696B3-E3F0-3D46-9C96-F53661CA7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105525" cy="2387600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rgbClr val="FFFFFF"/>
                </a:solidFill>
              </a:rPr>
              <a:t>Повторение </a:t>
            </a:r>
            <a:r>
              <a:rPr lang="cs-CZ" b="1" dirty="0">
                <a:solidFill>
                  <a:srgbClr val="FFFFFF"/>
                </a:solidFill>
              </a:rPr>
              <a:t>–</a:t>
            </a:r>
            <a:r>
              <a:rPr lang="ru-RU" b="1" dirty="0">
                <a:solidFill>
                  <a:srgbClr val="FFFFFF"/>
                </a:solidFill>
              </a:rPr>
              <a:t> мать учения </a:t>
            </a:r>
            <a:r>
              <a:rPr lang="cs-CZ" b="1" dirty="0">
                <a:solidFill>
                  <a:srgbClr val="FFFFFF"/>
                </a:solidFill>
              </a:rPr>
              <a:t>1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3B74B5-FB87-D241-BFD9-BAE27D68C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6105525" cy="1655762"/>
          </a:xfrm>
        </p:spPr>
        <p:txBody>
          <a:bodyPr>
            <a:normAutofit/>
          </a:bodyPr>
          <a:lstStyle/>
          <a:p>
            <a:pPr algn="l"/>
            <a:r>
              <a:rPr lang="cs-CZ" sz="2200" dirty="0">
                <a:solidFill>
                  <a:srgbClr val="FFFFFF"/>
                </a:solidFill>
              </a:rPr>
              <a:t>Jak bychom název této lekce přeložili do češtiny? Existuje český ekvivalent pro toto přísloví?</a:t>
            </a:r>
          </a:p>
          <a:p>
            <a:pPr algn="l"/>
            <a:endParaRPr lang="cs-CZ" sz="2200" dirty="0">
              <a:solidFill>
                <a:srgbClr val="FFFF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FD32A06-E9FE-4F5A-88A6-84905A72C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5675" y="0"/>
            <a:ext cx="4883277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Кусочки головоломки">
            <a:extLst>
              <a:ext uri="{FF2B5EF4-FFF2-40B4-BE49-F238E27FC236}">
                <a16:creationId xmlns:a16="http://schemas.microsoft.com/office/drawing/2014/main" id="{B05EA6AE-93AB-404A-8B4F-04AD4E1E16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30133" r="22515"/>
          <a:stretch/>
        </p:blipFill>
        <p:spPr>
          <a:xfrm>
            <a:off x="7305675" y="-3319"/>
            <a:ext cx="4883278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DD75CC5-56E0-6B41-945D-FB5E7D37C329}"/>
              </a:ext>
            </a:extLst>
          </p:cNvPr>
          <p:cNvSpPr txBox="1"/>
          <p:nvPr/>
        </p:nvSpPr>
        <p:spPr>
          <a:xfrm>
            <a:off x="860864" y="1338590"/>
            <a:ext cx="1653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Урок 5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600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AD0D7-556D-494A-B703-DF0E69EA8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4013"/>
          </a:xfrm>
        </p:spPr>
        <p:txBody>
          <a:bodyPr>
            <a:normAutofit fontScale="90000"/>
          </a:bodyPr>
          <a:lstStyle/>
          <a:p>
            <a:r>
              <a:rPr lang="ru-RU" dirty="0"/>
              <a:t>7. Домашнее задание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E057F7-9FBE-DD41-9E2F-D7253A7C2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78423"/>
            <a:ext cx="9144000" cy="3557213"/>
          </a:xfrm>
        </p:spPr>
        <p:txBody>
          <a:bodyPr/>
          <a:lstStyle/>
          <a:p>
            <a:pPr algn="l"/>
            <a:r>
              <a:rPr lang="cs-CZ" dirty="0"/>
              <a:t>53/10</a:t>
            </a:r>
          </a:p>
          <a:p>
            <a:pPr algn="l"/>
            <a:r>
              <a:rPr lang="cs-CZ" dirty="0"/>
              <a:t>a) Přečtěte si nahlas text a písemně doplňte tabulku. </a:t>
            </a:r>
          </a:p>
          <a:p>
            <a:pPr algn="l"/>
            <a:endParaRPr lang="cs-CZ" dirty="0"/>
          </a:p>
          <a:p>
            <a:pPr algn="l"/>
            <a:r>
              <a:rPr lang="cs-CZ" b="1" dirty="0">
                <a:solidFill>
                  <a:schemeClr val="accent2">
                    <a:alpha val="70000"/>
                  </a:schemeClr>
                </a:solidFill>
              </a:rPr>
              <a:t>! </a:t>
            </a:r>
            <a:r>
              <a:rPr lang="ru-RU" b="1" dirty="0">
                <a:solidFill>
                  <a:schemeClr val="accent2">
                    <a:alpha val="70000"/>
                  </a:schemeClr>
                </a:solidFill>
              </a:rPr>
              <a:t>Домашнее задание</a:t>
            </a:r>
            <a:r>
              <a:rPr lang="cs-CZ" b="1" dirty="0">
                <a:solidFill>
                  <a:schemeClr val="accent2">
                    <a:alpha val="70000"/>
                  </a:schemeClr>
                </a:solidFill>
              </a:rPr>
              <a:t> !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Písemně sestavte podobné vyprávění o své kamarádce, kamarádovi nebo rodinném příslušníkovi.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Na příští hodině si vyprávění budeme společně číst.</a:t>
            </a:r>
          </a:p>
        </p:txBody>
      </p:sp>
    </p:spTree>
    <p:extLst>
      <p:ext uri="{BB962C8B-B14F-4D97-AF65-F5344CB8AC3E}">
        <p14:creationId xmlns:p14="http://schemas.microsoft.com/office/powerpoint/2010/main" val="375870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9D88EA-4C74-F848-A16F-ED1E6F0B3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94696"/>
          </a:xfrm>
        </p:spPr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AEBEA2-C3E6-BA4A-8280-F2470B8D60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64975"/>
            <a:ext cx="9144000" cy="35706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V této lekci je našim </a:t>
            </a:r>
            <a:r>
              <a:rPr lang="cs-CZ" b="1" dirty="0"/>
              <a:t>cílem</a:t>
            </a:r>
            <a:r>
              <a:rPr lang="cs-CZ" dirty="0"/>
              <a:t> zopakovat si znalosti z lekcí 1-4. Naučíme se ale také něco nového, například co je to </a:t>
            </a:r>
            <a:r>
              <a:rPr lang="cs-CZ" dirty="0" err="1"/>
              <a:t>Отчество</a:t>
            </a:r>
            <a:r>
              <a:rPr lang="cs-CZ" dirty="0"/>
              <a:t> nebo jaká cizí slova ruština přejala z jiných jazyků.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Pokud byste si cokoli chtěli procvičit více, v pracovním sešitě na str. 123-126 jsou cvičení k 5. lekci.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Taktéž opět odkazuji na ELF, ve kterém naleznete doplňující cvičení. </a:t>
            </a:r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31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06D43232-1F1C-4141-8FB7-48C2DD3A51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05318"/>
            <a:ext cx="9144000" cy="305248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Prezentaci jsem rozdělila a 7 úkolů/cvičení</a:t>
            </a:r>
            <a:r>
              <a:rPr lang="ru-RU" dirty="0"/>
              <a:t> </a:t>
            </a:r>
            <a:r>
              <a:rPr lang="cs-CZ" dirty="0"/>
              <a:t>z učebnice, které si uděláte do příští hodiny.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Cvičení s texty si prosím čtěte nahlas, abyste si procvičili čtení a výslovnost.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Pracujte se slovníkem.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65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F0C16-DE1D-C443-9C41-8D591B556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4013"/>
          </a:xfrm>
        </p:spPr>
        <p:txBody>
          <a:bodyPr>
            <a:normAutofit fontScale="90000"/>
          </a:bodyPr>
          <a:lstStyle/>
          <a:p>
            <a:r>
              <a:rPr lang="cs-CZ" dirty="0"/>
              <a:t>1. </a:t>
            </a:r>
            <a:r>
              <a:rPr lang="ru-RU" dirty="0"/>
              <a:t>Страны, языки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A5BE95-28C4-104B-A31D-B746EAA3D2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57399"/>
            <a:ext cx="9144000" cy="3678237"/>
          </a:xfrm>
        </p:spPr>
        <p:txBody>
          <a:bodyPr/>
          <a:lstStyle/>
          <a:p>
            <a:pPr algn="l"/>
            <a:r>
              <a:rPr lang="cs-CZ" dirty="0"/>
              <a:t>50/1 </a:t>
            </a:r>
          </a:p>
          <a:p>
            <a:pPr algn="l"/>
            <a:r>
              <a:rPr lang="cs-CZ" dirty="0"/>
              <a:t>a)</a:t>
            </a:r>
            <a:r>
              <a:rPr lang="ru-RU" dirty="0"/>
              <a:t> </a:t>
            </a:r>
            <a:r>
              <a:rPr lang="cs-CZ" dirty="0"/>
              <a:t>Přečtěte si text. Pracujte se slovníkem. Odkud pochází fotografie 1-6? </a:t>
            </a:r>
          </a:p>
          <a:p>
            <a:pPr algn="l"/>
            <a:r>
              <a:rPr lang="cs-CZ" dirty="0"/>
              <a:t>b) Vyplňte tabulku podle států, ve kterých se nachází pamětihodnosti z fotografií.                                                          Jakým jazykem se v zemi domluvíme?</a:t>
            </a:r>
          </a:p>
          <a:p>
            <a:pPr algn="l"/>
            <a:r>
              <a:rPr lang="cs-CZ" dirty="0">
                <a:solidFill>
                  <a:schemeClr val="accent1">
                    <a:alpha val="70000"/>
                  </a:schemeClr>
                </a:solidFill>
              </a:rPr>
              <a:t>Př. </a:t>
            </a:r>
            <a:r>
              <a:rPr lang="ru-RU" dirty="0">
                <a:solidFill>
                  <a:schemeClr val="accent1">
                    <a:alpha val="70000"/>
                  </a:schemeClr>
                </a:solidFill>
              </a:rPr>
              <a:t>Она</a:t>
            </a:r>
            <a:r>
              <a:rPr lang="cs-CZ" dirty="0">
                <a:solidFill>
                  <a:schemeClr val="accent1">
                    <a:alpha val="70000"/>
                  </a:schemeClr>
                </a:solidFill>
              </a:rPr>
              <a:t>/</a:t>
            </a:r>
            <a:r>
              <a:rPr lang="ru-RU" dirty="0">
                <a:solidFill>
                  <a:schemeClr val="accent1">
                    <a:alpha val="70000"/>
                  </a:schemeClr>
                </a:solidFill>
              </a:rPr>
              <a:t>он из Чешской Республики и говорит по</a:t>
            </a:r>
            <a:r>
              <a:rPr lang="cs-CZ" dirty="0">
                <a:solidFill>
                  <a:schemeClr val="accent1">
                    <a:alpha val="70000"/>
                  </a:schemeClr>
                </a:solidFill>
              </a:rPr>
              <a:t>-</a:t>
            </a:r>
            <a:r>
              <a:rPr lang="ru-RU" dirty="0" err="1">
                <a:solidFill>
                  <a:schemeClr val="accent1">
                    <a:alpha val="70000"/>
                  </a:schemeClr>
                </a:solidFill>
              </a:rPr>
              <a:t>чешски</a:t>
            </a:r>
            <a:r>
              <a:rPr lang="ru-RU" dirty="0">
                <a:solidFill>
                  <a:schemeClr val="accent1">
                    <a:alpha val="70000"/>
                  </a:schemeClr>
                </a:solidFill>
              </a:rPr>
              <a:t>. </a:t>
            </a:r>
            <a:r>
              <a:rPr lang="cs-CZ" dirty="0">
                <a:solidFill>
                  <a:schemeClr val="accent1">
                    <a:alpha val="70000"/>
                  </a:schemeClr>
                </a:solidFill>
              </a:rPr>
              <a:t> </a:t>
            </a:r>
          </a:p>
          <a:p>
            <a:pPr algn="l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56C5A6-2CBB-7343-A978-442467B68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7070" y="727050"/>
            <a:ext cx="1971489" cy="198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03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F0C16-DE1D-C443-9C41-8D591B556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4013"/>
          </a:xfrm>
        </p:spPr>
        <p:txBody>
          <a:bodyPr>
            <a:normAutofit fontScale="90000"/>
          </a:bodyPr>
          <a:lstStyle/>
          <a:p>
            <a:r>
              <a:rPr lang="cs-CZ" dirty="0"/>
              <a:t>2. </a:t>
            </a:r>
            <a:r>
              <a:rPr lang="ru-RU" dirty="0"/>
              <a:t>Дни недели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A5BE95-28C4-104B-A31D-B746EAA3D2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57399"/>
            <a:ext cx="9144000" cy="3678237"/>
          </a:xfrm>
        </p:spPr>
        <p:txBody>
          <a:bodyPr/>
          <a:lstStyle/>
          <a:p>
            <a:pPr algn="l"/>
            <a:r>
              <a:rPr lang="cs-CZ" dirty="0"/>
              <a:t>50/2 </a:t>
            </a:r>
          </a:p>
          <a:p>
            <a:pPr algn="l"/>
            <a:r>
              <a:rPr lang="cs-CZ" dirty="0"/>
              <a:t>a) Spojte dny v týdnu. Nahlas si přečtěte rozhovor a tučně zvýrazněné výrazy nahraďte jinými. </a:t>
            </a:r>
          </a:p>
          <a:p>
            <a:pPr algn="l"/>
            <a:r>
              <a:rPr lang="cs-CZ" dirty="0"/>
              <a:t>b) Jaké jiné předměty mimo fyziku známe? Vypište si je k obrázkům.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2FFEF99-0D82-D047-A79D-FB8BFD0CE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7957" y="4408300"/>
            <a:ext cx="1722451" cy="156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648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324AB-6547-4949-95C9-FEA1542E48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06437"/>
          </a:xfrm>
        </p:spPr>
        <p:txBody>
          <a:bodyPr>
            <a:normAutofit fontScale="90000"/>
          </a:bodyPr>
          <a:lstStyle/>
          <a:p>
            <a:r>
              <a:rPr lang="cs-CZ" dirty="0"/>
              <a:t>3. </a:t>
            </a:r>
            <a:r>
              <a:rPr lang="ru-RU" dirty="0"/>
              <a:t>Отчество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FBCF72-D4FB-9F4D-86BF-7ABCD898B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63271"/>
            <a:ext cx="9144000" cy="3772366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/>
              <a:t>51/4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Víte, co je to </a:t>
            </a:r>
            <a:r>
              <a:rPr lang="ru-RU" dirty="0"/>
              <a:t>«отчество»</a:t>
            </a:r>
            <a:r>
              <a:rPr lang="cs-CZ" dirty="0"/>
              <a:t>? Pokud ne, podívejte se na internet.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Přečtěte si krátký rozhovor a podívejte se, jak se tvoří </a:t>
            </a:r>
            <a:r>
              <a:rPr lang="ru-RU" dirty="0"/>
              <a:t>«отчество»</a:t>
            </a:r>
            <a:r>
              <a:rPr lang="cs-CZ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Zamyslete se nad tím, jak by znělo to vaše</a:t>
            </a:r>
            <a:r>
              <a:rPr lang="ru-RU" dirty="0"/>
              <a:t>.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Podívejte se do pracovního sešitu str. 123, </a:t>
            </a:r>
            <a:r>
              <a:rPr lang="cs-CZ" dirty="0" err="1"/>
              <a:t>cv</a:t>
            </a:r>
            <a:r>
              <a:rPr lang="cs-CZ" dirty="0"/>
              <a:t>. 3 na významné ruské spisovatele. Dokážete poskládat celá jejich jména? </a:t>
            </a:r>
          </a:p>
          <a:p>
            <a:pPr algn="l"/>
            <a:r>
              <a:rPr lang="ru-RU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35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A5457-A211-8345-B95E-ED5EE562A0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19884"/>
          </a:xfrm>
        </p:spPr>
        <p:txBody>
          <a:bodyPr>
            <a:normAutofit fontScale="90000"/>
          </a:bodyPr>
          <a:lstStyle/>
          <a:p>
            <a:r>
              <a:rPr lang="cs-CZ" dirty="0"/>
              <a:t>4. </a:t>
            </a:r>
            <a:r>
              <a:rPr lang="ru-RU" dirty="0"/>
              <a:t>Чтение 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C89F08-56DC-8940-9AA2-2C643E852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7059"/>
            <a:ext cx="9144000" cy="3718578"/>
          </a:xfrm>
        </p:spPr>
        <p:txBody>
          <a:bodyPr/>
          <a:lstStyle/>
          <a:p>
            <a:pPr algn="l"/>
            <a:r>
              <a:rPr lang="ru-RU" dirty="0"/>
              <a:t>5</a:t>
            </a:r>
            <a:r>
              <a:rPr lang="cs-CZ" dirty="0"/>
              <a:t>1/5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Přečtěte si nahlas Veroničin e-mail a odpovězte na otázky 1-4. Pracujte se slovníkem.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Najdete v textu sloveso, které jsme se učili? Vzpomeňte si na další slovesa, která jsme se už učili a pokuste se je vyčasovat. </a:t>
            </a:r>
          </a:p>
        </p:txBody>
      </p:sp>
    </p:spTree>
    <p:extLst>
      <p:ext uri="{BB962C8B-B14F-4D97-AF65-F5344CB8AC3E}">
        <p14:creationId xmlns:p14="http://schemas.microsoft.com/office/powerpoint/2010/main" val="240242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7A6F6-01C4-FD44-9475-B7AD14A0C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21590"/>
          </a:xfrm>
        </p:spPr>
        <p:txBody>
          <a:bodyPr/>
          <a:lstStyle/>
          <a:p>
            <a:r>
              <a:rPr lang="ru-RU" dirty="0"/>
              <a:t>5. Цифры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411817-1E47-1E46-9CF6-6270BC220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05317"/>
            <a:ext cx="9144000" cy="3530319"/>
          </a:xfrm>
        </p:spPr>
        <p:txBody>
          <a:bodyPr/>
          <a:lstStyle/>
          <a:p>
            <a:pPr algn="l"/>
            <a:r>
              <a:rPr lang="ru-RU" dirty="0"/>
              <a:t>52</a:t>
            </a:r>
            <a:r>
              <a:rPr lang="cs-CZ" dirty="0"/>
              <a:t>/7 + 52/8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Obě cvičení si slovně projděte.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62997A9-9768-2E47-8030-E6E7B03BD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543018"/>
            <a:ext cx="57912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821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AD0D7-556D-494A-B703-DF0E69EA8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4013"/>
          </a:xfrm>
        </p:spPr>
        <p:txBody>
          <a:bodyPr>
            <a:normAutofit fontScale="90000"/>
          </a:bodyPr>
          <a:lstStyle/>
          <a:p>
            <a:r>
              <a:rPr lang="cs-CZ" dirty="0"/>
              <a:t>6. </a:t>
            </a:r>
            <a:r>
              <a:rPr lang="ru-RU" dirty="0"/>
              <a:t>Иностранные слова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E057F7-9FBE-DD41-9E2F-D7253A7C2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78423"/>
            <a:ext cx="9144000" cy="3557213"/>
          </a:xfrm>
        </p:spPr>
        <p:txBody>
          <a:bodyPr/>
          <a:lstStyle/>
          <a:p>
            <a:pPr algn="l"/>
            <a:r>
              <a:rPr lang="cs-CZ" dirty="0"/>
              <a:t>53/9</a:t>
            </a:r>
          </a:p>
          <a:p>
            <a:pPr algn="l"/>
            <a:r>
              <a:rPr lang="cs-CZ" dirty="0"/>
              <a:t>a) Přiřaďte slova k obrázkům.</a:t>
            </a:r>
          </a:p>
          <a:p>
            <a:pPr algn="l"/>
            <a:r>
              <a:rPr lang="cs-CZ" dirty="0"/>
              <a:t>b) Rozdělte slova v rámečku na 3 skupiny podle toho, jestli pochází z latiny/řečtiny, angličtiny nebo francouzštiny.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668758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LightSeedLeftStep">
      <a:dk1>
        <a:srgbClr val="000000"/>
      </a:dk1>
      <a:lt1>
        <a:srgbClr val="FFFFFF"/>
      </a:lt1>
      <a:dk2>
        <a:srgbClr val="3D3522"/>
      </a:dk2>
      <a:lt2>
        <a:srgbClr val="E8E6E2"/>
      </a:lt2>
      <a:accent1>
        <a:srgbClr val="94A4C5"/>
      </a:accent1>
      <a:accent2>
        <a:srgbClr val="7FAABA"/>
      </a:accent2>
      <a:accent3>
        <a:srgbClr val="82ACA6"/>
      </a:accent3>
      <a:accent4>
        <a:srgbClr val="77AE8F"/>
      </a:accent4>
      <a:accent5>
        <a:srgbClr val="81AD81"/>
      </a:accent5>
      <a:accent6>
        <a:srgbClr val="8AAB75"/>
      </a:accent6>
      <a:hlink>
        <a:srgbClr val="938159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365</Words>
  <Application>Microsoft Macintosh PowerPoint</Application>
  <PresentationFormat>Širokoúhlá obrazovka</PresentationFormat>
  <Paragraphs>44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Sabon Next LT</vt:lpstr>
      <vt:lpstr>Wingdings</vt:lpstr>
      <vt:lpstr>LuminousVTI</vt:lpstr>
      <vt:lpstr>Повторение – мать учения 1</vt:lpstr>
      <vt:lpstr>Úvod</vt:lpstr>
      <vt:lpstr>Prezentace aplikace PowerPoint</vt:lpstr>
      <vt:lpstr>1. Страны, языки</vt:lpstr>
      <vt:lpstr>2. Дни недели</vt:lpstr>
      <vt:lpstr>3. Отчество</vt:lpstr>
      <vt:lpstr>4. Чтение </vt:lpstr>
      <vt:lpstr>5. Цифры</vt:lpstr>
      <vt:lpstr>6. Иностранные слова</vt:lpstr>
      <vt:lpstr>7. Домашнее задание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– мать учения 1</dc:title>
  <dc:creator>Ludmila Rakovská</dc:creator>
  <cp:lastModifiedBy>Ludmila Rakovská</cp:lastModifiedBy>
  <cp:revision>6</cp:revision>
  <dcterms:created xsi:type="dcterms:W3CDTF">2021-11-03T12:13:05Z</dcterms:created>
  <dcterms:modified xsi:type="dcterms:W3CDTF">2021-11-03T13:02:55Z</dcterms:modified>
</cp:coreProperties>
</file>