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88" r:id="rId3"/>
    <p:sldId id="256" r:id="rId4"/>
    <p:sldId id="257" r:id="rId5"/>
    <p:sldId id="258" r:id="rId6"/>
    <p:sldId id="261" r:id="rId7"/>
    <p:sldId id="290" r:id="rId8"/>
    <p:sldId id="292" r:id="rId9"/>
    <p:sldId id="293" r:id="rId10"/>
    <p:sldId id="295" r:id="rId11"/>
    <p:sldId id="296" r:id="rId12"/>
    <p:sldId id="263" r:id="rId13"/>
    <p:sldId id="267" r:id="rId14"/>
    <p:sldId id="281" r:id="rId15"/>
    <p:sldId id="269" r:id="rId16"/>
    <p:sldId id="282" r:id="rId17"/>
    <p:sldId id="272" r:id="rId18"/>
    <p:sldId id="273" r:id="rId19"/>
    <p:sldId id="271" r:id="rId20"/>
    <p:sldId id="298" r:id="rId21"/>
    <p:sldId id="277" r:id="rId22"/>
    <p:sldId id="27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F74DE-86E1-2243-B407-311C8BD1B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F50914-07D6-A249-91C4-EEB7D2CFC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0839BE-36DB-1B4E-82D5-888417D9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BA5A61-C08E-7D4D-83D8-497DCA59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A0492-C891-D64C-AE00-DB596CC2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37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B736B-245C-B649-9451-E1BA028D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434ECF-9A73-AC4B-ACEF-083A85971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542A08-A069-DB41-BB95-5655B9A0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7397A7-0618-8840-8707-0D0273E1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549F0D-C0FA-7545-BF08-AE3EE8D1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3F03C1-BAD5-9449-8D70-C1484F7E1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348E38-B6B3-F249-ADCA-AE24BB077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B8968D-F39F-A14D-AA90-B164B8AC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49E170-35F1-B447-B234-5D2C0776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42CD1-96A3-5044-B294-3C2C881C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74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F18AB-7F5A-CA40-BB1C-1C37A188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40EA6B-24AB-0B4E-8896-68FCAD85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D94F7A-CDAE-B448-A7A1-6307F2DA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1B2C33-430E-964D-A4A1-D7A474A2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2DF08F-E1FE-B843-BCCF-058E052D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85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CC90C-3334-2545-AC36-72A24FBB1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199A35-A1A6-A348-B753-D866C68A5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6A6DD9-B941-E946-999A-AA03EDA0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38B9E1-F49E-9A45-8371-56854E24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F19F78-792B-AF40-9053-8CD339FF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08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7B619-A613-DB49-8980-B03AFFDB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6441E1-27EC-BE47-AF9C-2411EBE0B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96F6E9-A544-F846-B36B-30C747B14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14A0D1-F9D6-2948-92B8-8E8D285A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EE9DED-D44D-0645-9B6B-3390EB31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4ADC03-5918-E843-A803-69DF52C5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76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31012-8D97-BD40-A609-78B7900E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1FEBFA-16A0-1047-A3BE-A7EE03663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66CF61-B957-B745-B366-FD048956A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DEFE8F-847D-D449-BCE6-F6A75C5CC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CC456F-8FF1-BF42-875C-9DD829C50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1B256CC-538A-DA44-A375-B39FAE8D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6A37A2-033B-8A4E-B47E-DE707875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A23B19F-E321-A346-A77D-94B6611A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45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E0C81-8CB6-3242-9DF1-CC7F36BF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CFD7CFE-F87C-1E4D-98B2-8D8D38BC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5573CC-CDCA-B445-A1A6-90A3944D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C9D68B-E7ED-E946-8C20-F8D267A8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43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96D6C8B-5277-CF43-BB69-D8107A3C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E6D469-16E4-FF46-A4FD-F717DB6B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1824A3-86F7-E94E-A2E1-6327A9CE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5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6D4D6-EF1B-B14B-83F4-933C526B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F191AE-7348-7E40-B2EA-807EB2128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24B267-560F-5F40-A112-064A252C6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5E5E70-CB91-2748-AA49-01E16132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6E48E7-BF31-8141-B93E-2709F6CA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49D742-409A-3946-A163-C5E5F945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8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B51A8-E32B-0647-BD3C-0A3D56EC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C395EB-F688-6744-A356-1F345D6BF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9A6D57-02C3-7A4E-8DC7-AA73976F0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FFFCA4-8128-7645-8EC6-9FE9AEAC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1D5B00-F059-3142-B4F0-CE6281060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794C45-42FF-6847-A5BE-DC1B5ACE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87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720FB7B-DB04-624A-B636-E079EB034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A35C15-3F1E-C240-A1F2-55F2773D6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097509-3DF6-4A43-80A9-7832AB37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19541-ECBC-ED4F-86A4-CFF6E934267E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E9F3EB-36D8-F84C-96BA-E8C6BCCA7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5C4B25-3ACC-144A-ACB0-07FADA28B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38C4-329E-F140-BE91-1CF68A874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88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muž, dav&#10;&#10;Popis byl vytvořen automaticky">
            <a:extLst>
              <a:ext uri="{FF2B5EF4-FFF2-40B4-BE49-F238E27FC236}">
                <a16:creationId xmlns:a16="http://schemas.microsoft.com/office/drawing/2014/main" id="{2E6A4D20-2283-4446-B059-68B31D2B4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731" r="-1" b="497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EA69A9-0077-FF4E-82BB-EEA607216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b="1" dirty="0">
                <a:solidFill>
                  <a:srgbClr val="FFFFFF"/>
                </a:solidFill>
                <a:latin typeface="Cambria" panose="02040503050406030204" pitchFamily="18" charset="0"/>
              </a:rPr>
              <a:t>Vývoj křesťanského kultu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E31BD3-470F-F24E-907A-DA3E6F031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RLKA006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58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AFA4C76-D28D-9943-820A-24F8A86C6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26" r="6659" b="1827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1BD62-1D0D-5F4C-A2A0-92ABFCD7E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400" b="1" dirty="0">
                <a:latin typeface="Cambria" panose="02040503050406030204" pitchFamily="18" charset="0"/>
              </a:rPr>
              <a:t>Kult světců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43A77D-516D-6C40-AC49-3FCE1B8DF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>
                <a:latin typeface="Cambria" panose="02040503050406030204" pitchFamily="18" charset="0"/>
              </a:rPr>
              <a:t>Relikvie, poutě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05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365272-4056-744E-B3AB-FED70FFA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Počátky kanonizační procedury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07F81-AE12-FD4E-95E2-33BD8058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cs-CZ" sz="24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Hagios</a:t>
            </a:r>
            <a:r>
              <a:rPr lang="cs-CZ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cs-CZ" sz="24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sanctus</a:t>
            </a:r>
            <a:endParaRPr lang="cs-CZ" sz="24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Nový typ svatosti</a:t>
            </a:r>
          </a:p>
          <a:p>
            <a:pPr lvl="1"/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Antonín, </a:t>
            </a:r>
            <a:r>
              <a:rPr lang="cs-CZ" dirty="0" err="1">
                <a:solidFill>
                  <a:schemeClr val="bg1"/>
                </a:solidFill>
                <a:latin typeface="Cambria" panose="02040503050406030204" pitchFamily="18" charset="0"/>
              </a:rPr>
              <a:t>Pachomius</a:t>
            </a:r>
            <a:r>
              <a:rPr lang="cs-CZ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dirty="0" err="1">
                <a:solidFill>
                  <a:schemeClr val="bg1"/>
                </a:solidFill>
                <a:latin typeface="Cambria" panose="02040503050406030204" pitchFamily="18" charset="0"/>
              </a:rPr>
              <a:t>Athanasius</a:t>
            </a:r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, Ambrož, Jeroným, Augustýn, Jan Zlatoústý</a:t>
            </a:r>
          </a:p>
          <a:p>
            <a:pPr lvl="1"/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Benedikt z </a:t>
            </a:r>
            <a:r>
              <a:rPr lang="cs-CZ" dirty="0" err="1">
                <a:solidFill>
                  <a:schemeClr val="bg1"/>
                </a:solidFill>
                <a:latin typeface="Cambria" panose="02040503050406030204" pitchFamily="18" charset="0"/>
              </a:rPr>
              <a:t>Nursie</a:t>
            </a:r>
            <a:endParaRPr lang="cs-CZ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Innocenc III</a:t>
            </a:r>
          </a:p>
          <a:p>
            <a:r>
              <a:rPr lang="cs-CZ" sz="24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inquisitio</a:t>
            </a:r>
            <a:r>
              <a:rPr lang="cs-CZ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 in </a:t>
            </a:r>
            <a:r>
              <a:rPr lang="cs-CZ" sz="24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partibus</a:t>
            </a:r>
            <a:r>
              <a:rPr lang="cs-CZ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41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&#10;&#10;Popis byl vytvořen automaticky">
            <a:extLst>
              <a:ext uri="{FF2B5EF4-FFF2-40B4-BE49-F238E27FC236}">
                <a16:creationId xmlns:a16="http://schemas.microsoft.com/office/drawing/2014/main" id="{4DE9F9DD-F2E4-6048-B5D7-2E90B884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1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žlutá, staré, komoda&#10;&#10;Popis byl vytvořen automaticky">
            <a:extLst>
              <a:ext uri="{FF2B5EF4-FFF2-40B4-BE49-F238E27FC236}">
                <a16:creationId xmlns:a16="http://schemas.microsoft.com/office/drawing/2014/main" id="{5577BD6D-3B08-4341-B492-B18176E2C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0" r="2" b="21206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Obrázek 6" descr="Obsah obrázku interiér, kontejner, box, staré&#10;&#10;Popis byl vytvořen automaticky">
            <a:extLst>
              <a:ext uri="{FF2B5EF4-FFF2-40B4-BE49-F238E27FC236}">
                <a16:creationId xmlns:a16="http://schemas.microsoft.com/office/drawing/2014/main" id="{310F768E-1E2D-1743-AF34-6A01E186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69" r="-2" b="939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80D454-C3DF-EC44-8422-27FD20227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93" r="1" b="1041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0609A40-2D3C-D34A-8FE4-9B77E4DFF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1" r="-2" b="953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2" descr="Obsah obrázku patro, interiér&#10;&#10;Popis byl vytvořen automaticky">
            <a:extLst>
              <a:ext uri="{FF2B5EF4-FFF2-40B4-BE49-F238E27FC236}">
                <a16:creationId xmlns:a16="http://schemas.microsoft.com/office/drawing/2014/main" id="{0C5E58CF-B84F-2042-BA3C-7C1DB86DE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0" r="1276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červená, mnoho, různé&#10;&#10;Popis byl vytvořen automaticky">
            <a:extLst>
              <a:ext uri="{FF2B5EF4-FFF2-40B4-BE49-F238E27FC236}">
                <a16:creationId xmlns:a16="http://schemas.microsoft.com/office/drawing/2014/main" id="{9560650C-5910-3E40-8690-1CA161F63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5" r="18953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617A6A-B735-5241-8E31-1DF3C8921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7" r="9739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tanečník, exteriér, sport&#10;&#10;Popis byl vytvořen automaticky">
            <a:extLst>
              <a:ext uri="{FF2B5EF4-FFF2-40B4-BE49-F238E27FC236}">
                <a16:creationId xmlns:a16="http://schemas.microsoft.com/office/drawing/2014/main" id="{0C1A29BE-C2FB-134A-967D-2188E3F55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9" b="5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25F72B-DCCB-D248-8E5E-998CC6CCE9D8}"/>
              </a:ext>
            </a:extLst>
          </p:cNvPr>
          <p:cNvSpPr txBox="1"/>
          <p:nvPr/>
        </p:nvSpPr>
        <p:spPr>
          <a:xfrm>
            <a:off x="563880" y="243840"/>
            <a:ext cx="34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latin typeface="Cambria" panose="02040503050406030204" pitchFamily="18" charset="0"/>
              </a:rPr>
              <a:t>Corpus Christi</a:t>
            </a:r>
          </a:p>
        </p:txBody>
      </p:sp>
    </p:spTree>
    <p:extLst>
      <p:ext uri="{BB962C8B-B14F-4D97-AF65-F5344CB8AC3E}">
        <p14:creationId xmlns:p14="http://schemas.microsoft.com/office/powerpoint/2010/main" val="3937143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FC8093B8-160B-6444-8BBB-66091677D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" r="3" b="53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7" name="Obrázek 6" descr="Obsah obrázku text, staré, malování&#10;&#10;Popis byl vytvořen automaticky">
            <a:extLst>
              <a:ext uri="{FF2B5EF4-FFF2-40B4-BE49-F238E27FC236}">
                <a16:creationId xmlns:a16="http://schemas.microsoft.com/office/drawing/2014/main" id="{3BA33AE1-6596-8A49-94C4-02A70936D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8" r="1" b="14974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2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zdobené&#10;&#10;Popis byl vytvořen automaticky">
            <a:extLst>
              <a:ext uri="{FF2B5EF4-FFF2-40B4-BE49-F238E27FC236}">
                <a16:creationId xmlns:a16="http://schemas.microsoft.com/office/drawing/2014/main" id="{748203C7-9C27-4340-9DF8-FF607C2BA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98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3" name="Obrázek 2" descr="Obsah obrázku text, kniha, staré&#10;&#10;Popis byl vytvořen automaticky">
            <a:extLst>
              <a:ext uri="{FF2B5EF4-FFF2-40B4-BE49-F238E27FC236}">
                <a16:creationId xmlns:a16="http://schemas.microsoft.com/office/drawing/2014/main" id="{8FA8685B-2618-CB42-96D3-BE23A6C9B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6047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17468D4C-3D49-FB46-B476-695219611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3" r="13422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9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osoba, exteriér, lidé&#10;&#10;Popis byl vytvořen automaticky">
            <a:extLst>
              <a:ext uri="{FF2B5EF4-FFF2-40B4-BE49-F238E27FC236}">
                <a16:creationId xmlns:a16="http://schemas.microsoft.com/office/drawing/2014/main" id="{7B5E32A0-1717-8A4B-BD41-7A63A7493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0" y="-17144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1AEE53-C8AA-0143-A730-95454A9EB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Pouť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4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ázeňská scéna se svíčkami">
            <a:extLst>
              <a:ext uri="{FF2B5EF4-FFF2-40B4-BE49-F238E27FC236}">
                <a16:creationId xmlns:a16="http://schemas.microsoft.com/office/drawing/2014/main" id="{553441FA-A5DB-4AC4-BD18-A862B4D26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039" b="103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57E148-6866-4C42-868A-6C2F5B71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3700" b="1" dirty="0">
                <a:solidFill>
                  <a:srgbClr val="FFFFFF"/>
                </a:solidFill>
                <a:latin typeface="Cambria" panose="02040503050406030204" pitchFamily="18" charset="0"/>
              </a:rPr>
              <a:t>Význam křesťanského kultu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71CD27-3068-354E-A4DD-528DDA766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2400" b="1" dirty="0">
                <a:solidFill>
                  <a:srgbClr val="FFFFFF"/>
                </a:solidFill>
                <a:latin typeface="Cambria" panose="02040503050406030204" pitchFamily="18" charset="0"/>
              </a:rPr>
              <a:t>Interpretace rituálu</a:t>
            </a:r>
          </a:p>
          <a:p>
            <a:pPr lvl="1"/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Teologická</a:t>
            </a:r>
          </a:p>
          <a:p>
            <a:pPr lvl="1"/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Historicko-religionistická</a:t>
            </a:r>
          </a:p>
          <a:p>
            <a:pPr lvl="1"/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Význam pro praktikující</a:t>
            </a:r>
          </a:p>
          <a:p>
            <a:pPr marL="457200" lvl="1" indent="0">
              <a:buNone/>
            </a:pPr>
            <a:endParaRPr lang="cs-CZ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r>
              <a:rPr lang="cs-CZ" sz="2400" b="1" dirty="0">
                <a:solidFill>
                  <a:srgbClr val="FFFFFF"/>
                </a:solidFill>
                <a:latin typeface="Cambria" panose="02040503050406030204" pitchFamily="18" charset="0"/>
              </a:rPr>
              <a:t>Kult, liturgie, svátost</a:t>
            </a:r>
          </a:p>
          <a:p>
            <a:pPr lvl="1"/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Křest, biřmování, eucharistie, smíření, pomazání nemocných, svěcení, manželství</a:t>
            </a:r>
          </a:p>
          <a:p>
            <a:pPr lvl="1"/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Petr Lombardský, 1150</a:t>
            </a:r>
          </a:p>
          <a:p>
            <a:pPr lvl="1"/>
            <a:endParaRPr lang="cs-CZ" sz="20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12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ED33C6-DC48-EF44-AF70-86408EF6B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6685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staré, kámen&#10;&#10;Popis byl vytvořen automaticky">
            <a:extLst>
              <a:ext uri="{FF2B5EF4-FFF2-40B4-BE49-F238E27FC236}">
                <a16:creationId xmlns:a16="http://schemas.microsoft.com/office/drawing/2014/main" id="{16FA25DA-1EF0-5746-BAC9-427AE134A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4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8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FD0478-D33C-214D-88A1-A08B81DF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Kritika poutí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13E9E-C58D-EC4F-81D3-867AC9D4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Mnišská kritika</a:t>
            </a:r>
          </a:p>
          <a:p>
            <a:pPr lvl="1"/>
            <a:r>
              <a:rPr lang="cs-CZ" sz="2800" dirty="0">
                <a:solidFill>
                  <a:schemeClr val="bg1"/>
                </a:solidFill>
                <a:latin typeface="Cambria" panose="02040503050406030204" pitchFamily="18" charset="0"/>
              </a:rPr>
              <a:t>Bernard z </a:t>
            </a:r>
            <a:r>
              <a:rPr lang="cs-CZ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Clairvaux</a:t>
            </a:r>
            <a:endParaRPr lang="cs-CZ" sz="2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lvl="1"/>
            <a:r>
              <a:rPr lang="cs-CZ" sz="2800" dirty="0">
                <a:solidFill>
                  <a:schemeClr val="bg1"/>
                </a:solidFill>
                <a:latin typeface="Cambria" panose="02040503050406030204" pitchFamily="18" charset="0"/>
              </a:rPr>
              <a:t>Jeroným (vnitřní Jeruzalém)</a:t>
            </a:r>
          </a:p>
          <a:p>
            <a:pPr lvl="1"/>
            <a:r>
              <a:rPr lang="cs-CZ" sz="2800" dirty="0">
                <a:solidFill>
                  <a:schemeClr val="bg1"/>
                </a:solidFill>
                <a:latin typeface="Cambria" panose="02040503050406030204" pitchFamily="18" charset="0"/>
              </a:rPr>
              <a:t>Benediktínská řehole</a:t>
            </a:r>
          </a:p>
          <a:p>
            <a:pPr lvl="1"/>
            <a:endParaRPr lang="cs-CZ" sz="2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Frivolnost a zahálka</a:t>
            </a:r>
          </a:p>
          <a:p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Lolardi</a:t>
            </a:r>
          </a:p>
          <a:p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reformace</a:t>
            </a:r>
          </a:p>
          <a:p>
            <a:pPr lvl="1"/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9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hora, oranžová, raft&#10;&#10;Popis byl vytvořen automaticky">
            <a:extLst>
              <a:ext uri="{FF2B5EF4-FFF2-40B4-BE49-F238E27FC236}">
                <a16:creationId xmlns:a16="http://schemas.microsoft.com/office/drawing/2014/main" id="{2233239B-A388-B54A-9E92-4B889656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6" b="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9" name="Obrázek 8" descr="Obsah obrázku exteriér, strom, příroda, osoba&#10;&#10;Popis byl vytvořen automaticky">
            <a:extLst>
              <a:ext uri="{FF2B5EF4-FFF2-40B4-BE49-F238E27FC236}">
                <a16:creationId xmlns:a16="http://schemas.microsoft.com/office/drawing/2014/main" id="{B22B4364-58F4-B142-9AF9-DD688CBE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8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Obrázek 4" descr="Obsah obrázku obloha, exteriér, budova, dav&#10;&#10;Popis byl vytvořen automaticky">
            <a:extLst>
              <a:ext uri="{FF2B5EF4-FFF2-40B4-BE49-F238E27FC236}">
                <a16:creationId xmlns:a16="http://schemas.microsoft.com/office/drawing/2014/main" id="{A860D780-31B3-424D-ABBB-057CB0A60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5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2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74EB982E-B6F6-564E-811C-3BA1280BF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8" t="23123" r="121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49CFD7-CBAA-694E-8879-F2DA48643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cs-CZ" sz="6600" dirty="0">
                <a:latin typeface="Cambria" panose="02040503050406030204" pitchFamily="18" charset="0"/>
              </a:rPr>
              <a:t>Křest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3750EE-7462-5542-980B-6FD61FE8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cs-CZ" dirty="0">
                <a:latin typeface="Cambria" panose="02040503050406030204" pitchFamily="18" charset="0"/>
              </a:rPr>
              <a:t>Křesťanská iniciace</a:t>
            </a:r>
          </a:p>
        </p:txBody>
      </p:sp>
    </p:spTree>
    <p:extLst>
      <p:ext uri="{BB962C8B-B14F-4D97-AF65-F5344CB8AC3E}">
        <p14:creationId xmlns:p14="http://schemas.microsoft.com/office/powerpoint/2010/main" val="1377355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9468630-22ED-814A-B92D-BFAFC6675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0" r="9090" b="319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F2D841-D51B-EC42-AD3B-33C3DFA3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latin typeface="Cambria" panose="02040503050406030204" pitchFamily="18" charset="0"/>
              </a:rPr>
              <a:t>Rané doklady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35DB6-31DC-3647-8F79-FFB9628D2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530601"/>
            <a:ext cx="4829556" cy="3619311"/>
          </a:xfrm>
        </p:spPr>
        <p:txBody>
          <a:bodyPr anchor="t">
            <a:noAutofit/>
          </a:bodyPr>
          <a:lstStyle/>
          <a:p>
            <a:pPr lvl="0"/>
            <a:r>
              <a:rPr lang="cs-CZ" sz="2000" dirty="0">
                <a:latin typeface="Cambria" panose="02040503050406030204" pitchFamily="18" charset="0"/>
              </a:rPr>
              <a:t>(</a:t>
            </a:r>
            <a:r>
              <a:rPr lang="cs-CZ" sz="2000" dirty="0" err="1">
                <a:latin typeface="Cambria" panose="02040503050406030204" pitchFamily="18" charset="0"/>
              </a:rPr>
              <a:t>Mt</a:t>
            </a:r>
            <a:r>
              <a:rPr lang="cs-CZ" sz="2000" dirty="0">
                <a:latin typeface="Cambria" panose="02040503050406030204" pitchFamily="18" charset="0"/>
              </a:rPr>
              <a:t>. 3:1–17; </a:t>
            </a:r>
            <a:r>
              <a:rPr lang="cs-CZ" sz="2000" dirty="0" err="1">
                <a:latin typeface="Cambria" panose="02040503050406030204" pitchFamily="18" charset="0"/>
              </a:rPr>
              <a:t>Mk</a:t>
            </a:r>
            <a:r>
              <a:rPr lang="cs-CZ" sz="2000" dirty="0">
                <a:latin typeface="Cambria" panose="02040503050406030204" pitchFamily="18" charset="0"/>
              </a:rPr>
              <a:t> 1:2–11; Lukáš 3:1–22) , Skutky (2:38–41 ), Jan (1:15–34) </a:t>
            </a:r>
          </a:p>
          <a:p>
            <a:pPr lvl="0"/>
            <a:r>
              <a:rPr lang="cs-CZ" sz="2000" dirty="0">
                <a:latin typeface="Cambria" panose="02040503050406030204" pitchFamily="18" charset="0"/>
              </a:rPr>
              <a:t>Pavlovy epištoly (1 </a:t>
            </a:r>
            <a:r>
              <a:rPr lang="cs-CZ" sz="2000" dirty="0" err="1">
                <a:latin typeface="Cambria" panose="02040503050406030204" pitchFamily="18" charset="0"/>
              </a:rPr>
              <a:t>Cor</a:t>
            </a:r>
            <a:r>
              <a:rPr lang="cs-CZ" sz="2000" dirty="0">
                <a:latin typeface="Cambria" panose="02040503050406030204" pitchFamily="18" charset="0"/>
              </a:rPr>
              <a:t>. 12:13 )</a:t>
            </a:r>
          </a:p>
          <a:p>
            <a:r>
              <a:rPr lang="cs-CZ" sz="2000" dirty="0">
                <a:latin typeface="Cambria" panose="02040503050406030204" pitchFamily="18" charset="0"/>
              </a:rPr>
              <a:t>Tomášovo evangelium </a:t>
            </a:r>
          </a:p>
          <a:p>
            <a:r>
              <a:rPr lang="cs-CZ" sz="2000" dirty="0" err="1">
                <a:latin typeface="Cambria" panose="02040503050406030204" pitchFamily="18" charset="0"/>
              </a:rPr>
              <a:t>Didache</a:t>
            </a:r>
            <a:endParaRPr lang="cs-CZ" sz="2000" dirty="0">
              <a:latin typeface="Cambria" panose="02040503050406030204" pitchFamily="18" charset="0"/>
            </a:endParaRPr>
          </a:p>
          <a:p>
            <a:pPr lvl="1"/>
            <a:r>
              <a:rPr lang="cs-CZ" sz="1700" dirty="0">
                <a:latin typeface="Cambria" panose="02040503050406030204" pitchFamily="18" charset="0"/>
              </a:rPr>
              <a:t>„Křtěte ve jménu Otce i Syna i Ducha svatého [</a:t>
            </a:r>
            <a:r>
              <a:rPr lang="cs-CZ" sz="1700" dirty="0" err="1">
                <a:latin typeface="Cambria" panose="02040503050406030204" pitchFamily="18" charset="0"/>
              </a:rPr>
              <a:t>Mt</a:t>
            </a:r>
            <a:r>
              <a:rPr lang="cs-CZ" sz="1700" dirty="0">
                <a:latin typeface="Cambria" panose="02040503050406030204" pitchFamily="18" charset="0"/>
              </a:rPr>
              <a:t> 28,19], tekoucí vodou. 2. Pokud ale nemáte tekoucí vodu, křtěte jinou vodou; a pokud nemůžete studenou, tak teplou. 3. Pokud ani to není možné, nalijte vodu na hlavu třikrát „ve jménu Otce i Syna i Ducha svatého“</a:t>
            </a:r>
          </a:p>
        </p:txBody>
      </p:sp>
    </p:spTree>
    <p:extLst>
      <p:ext uri="{BB962C8B-B14F-4D97-AF65-F5344CB8AC3E}">
        <p14:creationId xmlns:p14="http://schemas.microsoft.com/office/powerpoint/2010/main" val="2470579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budova, exteriér, tráva&#10;&#10;Popis byl vytvořen automaticky">
            <a:extLst>
              <a:ext uri="{FF2B5EF4-FFF2-40B4-BE49-F238E27FC236}">
                <a16:creationId xmlns:a16="http://schemas.microsoft.com/office/drawing/2014/main" id="{38B1345D-47DA-904C-83D8-9D5AB9F87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72" r="9090" b="2149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B45470-2685-3342-9859-91EAB68B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latin typeface="Cambria" panose="02040503050406030204" pitchFamily="18" charset="0"/>
              </a:rPr>
              <a:t>4. století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ED7125-A553-D14E-898C-4E2B65CDB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Katechumenát</a:t>
            </a:r>
          </a:p>
          <a:p>
            <a:r>
              <a:rPr lang="cs-CZ" sz="2400" dirty="0">
                <a:latin typeface="Cambria" panose="02040503050406030204" pitchFamily="18" charset="0"/>
              </a:rPr>
              <a:t>Křestní exorcismy</a:t>
            </a:r>
          </a:p>
          <a:p>
            <a:r>
              <a:rPr lang="cs-CZ" sz="2400" i="1" dirty="0" err="1">
                <a:latin typeface="Cambria" panose="02040503050406030204" pitchFamily="18" charset="0"/>
              </a:rPr>
              <a:t>Sponzores</a:t>
            </a:r>
            <a:endParaRPr lang="cs-CZ" sz="2400" i="1" dirty="0">
              <a:latin typeface="Cambria" panose="02040503050406030204" pitchFamily="18" charset="0"/>
            </a:endParaRPr>
          </a:p>
          <a:p>
            <a:r>
              <a:rPr lang="cs-CZ" sz="2400" dirty="0">
                <a:latin typeface="Cambria" panose="02040503050406030204" pitchFamily="18" charset="0"/>
              </a:rPr>
              <a:t>Baptisteria</a:t>
            </a:r>
          </a:p>
          <a:p>
            <a:r>
              <a:rPr lang="cs-CZ" sz="2400" dirty="0">
                <a:latin typeface="Cambria" panose="02040503050406030204" pitchFamily="18" charset="0"/>
              </a:rPr>
              <a:t>Křest dětí</a:t>
            </a:r>
          </a:p>
        </p:txBody>
      </p:sp>
    </p:spTree>
    <p:extLst>
      <p:ext uri="{BB962C8B-B14F-4D97-AF65-F5344CB8AC3E}">
        <p14:creationId xmlns:p14="http://schemas.microsoft.com/office/powerpoint/2010/main" val="407190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hrníček, jídelní nádobí&#10;&#10;Popis byl vytvořen automaticky">
            <a:extLst>
              <a:ext uri="{FF2B5EF4-FFF2-40B4-BE49-F238E27FC236}">
                <a16:creationId xmlns:a16="http://schemas.microsoft.com/office/drawing/2014/main" id="{683A8340-282E-6448-A916-8682880B2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5" r="35829" b="1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9" name="Obrázek 8" descr="Obsah obrázku patro, interiér, nábytek, oltář&#10;&#10;Popis byl vytvořen automaticky">
            <a:extLst>
              <a:ext uri="{FF2B5EF4-FFF2-40B4-BE49-F238E27FC236}">
                <a16:creationId xmlns:a16="http://schemas.microsoft.com/office/drawing/2014/main" id="{DA9E6B8A-2394-114A-8668-491407C8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r="12338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Obrázek 2" descr="Obsah obrázku patro, interiér, toaleta, kámen&#10;&#10;Popis byl vytvořen automaticky">
            <a:extLst>
              <a:ext uri="{FF2B5EF4-FFF2-40B4-BE49-F238E27FC236}">
                <a16:creationId xmlns:a16="http://schemas.microsoft.com/office/drawing/2014/main" id="{253E4D0C-303B-9045-89FB-7F49F83AF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92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Obrázek 4" descr="Obsah obrázku interiér, patro, kuchyňské nádobí, hrnec&#10;&#10;Popis byl vytvořen automaticky">
            <a:extLst>
              <a:ext uri="{FF2B5EF4-FFF2-40B4-BE49-F238E27FC236}">
                <a16:creationId xmlns:a16="http://schemas.microsoft.com/office/drawing/2014/main" id="{9FA4E065-B55C-374D-A115-92461103C4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24" r="3" b="31969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3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9CAB91-5F3F-D940-9129-888CF964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Teologický význam křtu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9EB310-BE1D-B944-A448-1D5CB76B6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pPr lvl="0"/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Odpuštění prvotního hříchu</a:t>
            </a:r>
          </a:p>
          <a:p>
            <a:pPr lvl="0"/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Nový život v Kristu</a:t>
            </a:r>
          </a:p>
          <a:p>
            <a:pPr lvl="0"/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Dokládá Boží slitování</a:t>
            </a:r>
          </a:p>
          <a:p>
            <a:pPr lvl="0"/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Smývá hříchy a otevírá mu cestu ke spáse. </a:t>
            </a:r>
          </a:p>
          <a:p>
            <a:pPr lvl="0"/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Připodobnění k Ježíši sestupujícímu do hrobu a vstávajícímu z mrtvých k novému životu. 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9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světlo&#10;&#10;Popis byl vytvořen automaticky">
            <a:extLst>
              <a:ext uri="{FF2B5EF4-FFF2-40B4-BE49-F238E27FC236}">
                <a16:creationId xmlns:a16="http://schemas.microsoft.com/office/drawing/2014/main" id="{0B78AC21-CBF7-9A44-BB51-AAC32F73F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54" b="50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7A7E33-60FA-EF4B-B2F3-5E074551D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>
                <a:latin typeface="Cambria" panose="02040503050406030204" pitchFamily="18" charset="0"/>
              </a:rPr>
              <a:t>Rituální stolování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0FC5BC-9C88-1949-8FA8-58CEA4070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>
                <a:latin typeface="Cambria" panose="02040503050406030204" pitchFamily="18" charset="0"/>
              </a:rPr>
              <a:t>Eucharistie, agapé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91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5607A1-2D12-B94D-B93B-84329D96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Vývoj a konsolidace od 4. století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31151-69A4-5344-8E05-1B68E64B8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Křesťanská bohoslužba</a:t>
            </a:r>
          </a:p>
          <a:p>
            <a:pPr lvl="1"/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Mše, svatá liturgie</a:t>
            </a:r>
          </a:p>
          <a:p>
            <a:pPr lvl="1"/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Specializované stavby a povolané osoby</a:t>
            </a:r>
          </a:p>
          <a:p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Obětní symbolika eucharistie</a:t>
            </a:r>
          </a:p>
          <a:p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1215 – </a:t>
            </a:r>
            <a:r>
              <a:rPr lang="cs-CZ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transsubstanciační</a:t>
            </a:r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 dogma</a:t>
            </a:r>
          </a:p>
          <a:p>
            <a:r>
              <a:rPr lang="cs-CZ" sz="2400" dirty="0">
                <a:solidFill>
                  <a:schemeClr val="bg1"/>
                </a:solidFill>
                <a:latin typeface="Cambria" panose="02040503050406030204" pitchFamily="18" charset="0"/>
              </a:rPr>
              <a:t>Hostie – od 12. stol.</a:t>
            </a:r>
          </a:p>
        </p:txBody>
      </p:sp>
    </p:spTree>
    <p:extLst>
      <p:ext uri="{BB962C8B-B14F-4D97-AF65-F5344CB8AC3E}">
        <p14:creationId xmlns:p14="http://schemas.microsoft.com/office/powerpoint/2010/main" val="9258479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273</Words>
  <Application>Microsoft Macintosh PowerPoint</Application>
  <PresentationFormat>Širokoúhlá obrazovka</PresentationFormat>
  <Paragraphs>61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Motiv Office</vt:lpstr>
      <vt:lpstr>Vývoj křesťanského kultu</vt:lpstr>
      <vt:lpstr>Význam křesťanského kultu</vt:lpstr>
      <vt:lpstr>Křest</vt:lpstr>
      <vt:lpstr>Rané doklady</vt:lpstr>
      <vt:lpstr>4. století</vt:lpstr>
      <vt:lpstr>Prezentace aplikace PowerPoint</vt:lpstr>
      <vt:lpstr>Teologický význam křtu</vt:lpstr>
      <vt:lpstr>Rituální stolování</vt:lpstr>
      <vt:lpstr>Vývoj a konsolidace od 4. století</vt:lpstr>
      <vt:lpstr>Kult světců</vt:lpstr>
      <vt:lpstr>Počátky kanonizační procedury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Pouť</vt:lpstr>
      <vt:lpstr>Prezentace aplikace PowerPoint</vt:lpstr>
      <vt:lpstr>Kritika poutí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Křest</dc:title>
  <dc:creator>Anna Michalík Kvíčalová</dc:creator>
  <cp:lastModifiedBy>Anna Michalík Kvíčalová</cp:lastModifiedBy>
  <cp:revision>15</cp:revision>
  <dcterms:created xsi:type="dcterms:W3CDTF">2021-04-27T10:44:39Z</dcterms:created>
  <dcterms:modified xsi:type="dcterms:W3CDTF">2021-10-22T13:04:40Z</dcterms:modified>
</cp:coreProperties>
</file>