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70" r:id="rId2"/>
    <p:sldId id="256" r:id="rId3"/>
    <p:sldId id="271" r:id="rId4"/>
    <p:sldId id="259" r:id="rId5"/>
    <p:sldId id="260" r:id="rId6"/>
    <p:sldId id="272" r:id="rId7"/>
    <p:sldId id="273" r:id="rId8"/>
    <p:sldId id="264" r:id="rId9"/>
    <p:sldId id="268" r:id="rId10"/>
    <p:sldId id="258" r:id="rId11"/>
    <p:sldId id="257" r:id="rId12"/>
    <p:sldId id="269" r:id="rId13"/>
    <p:sldId id="266" r:id="rId14"/>
    <p:sldId id="267" r:id="rId15"/>
    <p:sldId id="265" r:id="rId16"/>
  </p:sldIdLst>
  <p:sldSz cx="9144000" cy="6858000" type="screen4x3"/>
  <p:notesSz cx="6858000" cy="9144000"/>
  <p:defaultTextStyle>
    <a:defPPr>
      <a:defRPr lang="eu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>
      <p:cViewPr varScale="1">
        <p:scale>
          <a:sx n="96" d="100"/>
          <a:sy n="96" d="100"/>
        </p:scale>
        <p:origin x="7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F6D4-D4D7-426A-98F7-170A3668379E}" type="datetime1">
              <a:rPr lang="en-US" smtClean="0"/>
              <a:pPr/>
              <a:t>10/19/2020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5D47-465E-4A05-802B-049480555B6D}" type="datetime1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77B2308-3FA9-42BD-94DB-1B3059D44238}" type="datetimeFigureOut">
              <a:rPr lang="eu-ES" smtClean="0"/>
              <a:t>2020/10/19</a:t>
            </a:fld>
            <a:endParaRPr lang="eu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u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B073884-8B14-4D67-9543-60B1466CBA51}" type="slidenum">
              <a:rPr lang="eu-ES" smtClean="0"/>
              <a:t>‹#›</a:t>
            </a:fld>
            <a:endParaRPr lang="eu-E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RCeAGf-4-A" TargetMode="External"/><Relationship Id="rId2" Type="http://schemas.openxmlformats.org/officeDocument/2006/relationships/hyperlink" Target="https://www.youtube.com/watch?v=l_Lh8iw5Sn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6166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LITERATURA VASCA ESCRITA. </a:t>
            </a:r>
            <a:br>
              <a:rPr lang="es-E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es-E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es-E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es-E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S. XVI</a:t>
            </a:r>
            <a:endParaRPr lang="es-E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097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b="1" dirty="0" smtClean="0"/>
              <a:t>Kontrapas - Letra</a:t>
            </a:r>
            <a:endParaRPr lang="eu-ES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739766"/>
              </p:ext>
            </p:extLst>
          </p:nvPr>
        </p:nvGraphicFramePr>
        <p:xfrm>
          <a:off x="457200" y="1600200"/>
          <a:ext cx="8229602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u-ES" dirty="0" smtClean="0"/>
                        <a:t>Euskara jalgi hadi kanpora</a:t>
                      </a:r>
                    </a:p>
                    <a:p>
                      <a:endParaRPr lang="eu-ES" dirty="0" smtClean="0"/>
                    </a:p>
                    <a:p>
                      <a:r>
                        <a:rPr lang="eu-ES" dirty="0" smtClean="0"/>
                        <a:t>Garaziko herria</a:t>
                      </a:r>
                    </a:p>
                    <a:p>
                      <a:r>
                        <a:rPr lang="eu-ES" dirty="0" smtClean="0"/>
                        <a:t>benedika dadila</a:t>
                      </a:r>
                    </a:p>
                    <a:p>
                      <a:r>
                        <a:rPr lang="eu-ES" dirty="0" smtClean="0"/>
                        <a:t>Euskarari eman dio</a:t>
                      </a:r>
                    </a:p>
                    <a:p>
                      <a:r>
                        <a:rPr lang="eu-ES" dirty="0" smtClean="0"/>
                        <a:t>behar duen tornua.</a:t>
                      </a:r>
                    </a:p>
                    <a:p>
                      <a:endParaRPr lang="eu-ES" dirty="0" smtClean="0"/>
                    </a:p>
                    <a:p>
                      <a:r>
                        <a:rPr lang="eu-ES" dirty="0" smtClean="0"/>
                        <a:t>Euskara jalgi hadi plazara!</a:t>
                      </a:r>
                    </a:p>
                    <a:p>
                      <a:endParaRPr lang="eu-ES" dirty="0" smtClean="0"/>
                    </a:p>
                    <a:p>
                      <a:endParaRPr lang="eu-ES" dirty="0" smtClean="0"/>
                    </a:p>
                    <a:p>
                      <a:r>
                        <a:rPr lang="eu-ES" dirty="0" smtClean="0"/>
                        <a:t>Bertze jendek uste zuten</a:t>
                      </a:r>
                    </a:p>
                    <a:p>
                      <a:r>
                        <a:rPr lang="eu-ES" dirty="0" smtClean="0"/>
                        <a:t>ezin eskriba zaitezen</a:t>
                      </a:r>
                    </a:p>
                    <a:p>
                      <a:r>
                        <a:rPr lang="eu-ES" dirty="0" smtClean="0"/>
                        <a:t>orain dute frogatu enganatu zirela.</a:t>
                      </a:r>
                    </a:p>
                    <a:p>
                      <a:endParaRPr lang="eu-ES" dirty="0" smtClean="0"/>
                    </a:p>
                    <a:p>
                      <a:endParaRPr lang="eu-ES" dirty="0" smtClean="0"/>
                    </a:p>
                    <a:p>
                      <a:r>
                        <a:rPr lang="eu-ES" dirty="0" smtClean="0"/>
                        <a:t>Euskara jalgi hadi mundura !</a:t>
                      </a:r>
                      <a:endParaRPr lang="eu-ES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Euskara,</a:t>
                      </a:r>
                      <a:r>
                        <a:rPr lang="es-ES" baseline="0" dirty="0" smtClean="0"/>
                        <a:t> sal afuera</a:t>
                      </a: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endParaRPr lang="es-ES" dirty="0" smtClean="0"/>
                    </a:p>
                    <a:p>
                      <a:r>
                        <a:rPr lang="es-ES" dirty="0" smtClean="0"/>
                        <a:t>La ciudad de Garazi</a:t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bendícelo</a:t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Se lo ha dado al euskera</a:t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el torno que lo necesita.</a:t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¡Euskara,</a:t>
                      </a:r>
                      <a:r>
                        <a:rPr lang="es-ES" baseline="0" dirty="0" smtClean="0"/>
                        <a:t> sal</a:t>
                      </a:r>
                      <a:r>
                        <a:rPr lang="es-ES" dirty="0" smtClean="0"/>
                        <a:t> a la plaza!</a:t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Otras personas pensaban que no te</a:t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no podían escribir</a:t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ahora han visto que fueron engañados.</a:t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/>
                      </a:r>
                      <a:br>
                        <a:rPr lang="es-ES" dirty="0" smtClean="0"/>
                      </a:br>
                      <a:r>
                        <a:rPr lang="es-ES" dirty="0" smtClean="0"/>
                        <a:t>¡Lleva el euskera al mundo!</a:t>
                      </a:r>
                      <a:endParaRPr lang="es-ES" dirty="0"/>
                    </a:p>
                  </a:txBody>
                  <a:tcPr marL="91441" marR="9144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15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u-ES" b="1" dirty="0" smtClean="0"/>
              <a:t>Kontrapas</a:t>
            </a:r>
            <a:endParaRPr lang="eu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u-ES" b="1" dirty="0" smtClean="0"/>
              <a:t>Música de Xabier Lete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39552" y="2636912"/>
            <a:ext cx="82809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u-ES" sz="2400" dirty="0" smtClean="0">
                <a:hlinkClick r:id="rId2"/>
              </a:rPr>
              <a:t>https://www.youtube.com/watch?v=l_Lh8iw5SnM</a:t>
            </a:r>
            <a:endParaRPr lang="eu-ES" sz="2400" dirty="0" smtClean="0"/>
          </a:p>
          <a:p>
            <a:endParaRPr lang="eu-ES" sz="2400" dirty="0"/>
          </a:p>
          <a:p>
            <a:endParaRPr lang="eu-ES" sz="2800" dirty="0" smtClean="0"/>
          </a:p>
          <a:p>
            <a:r>
              <a:rPr lang="eu-E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Sautrela:</a:t>
            </a:r>
          </a:p>
          <a:p>
            <a:endParaRPr lang="eu-ES" sz="2400" dirty="0" smtClean="0"/>
          </a:p>
          <a:p>
            <a:r>
              <a:rPr lang="es-ES" sz="2400" dirty="0">
                <a:hlinkClick r:id="rId3"/>
              </a:rPr>
              <a:t>https://www.youtube.com/watch?v=SRCeAGf-4-</a:t>
            </a:r>
            <a:r>
              <a:rPr lang="es-ES" sz="2400" dirty="0" smtClean="0">
                <a:hlinkClick r:id="rId3"/>
              </a:rPr>
              <a:t>A</a:t>
            </a:r>
            <a:endParaRPr lang="es-ES" sz="2400" dirty="0" smtClean="0"/>
          </a:p>
          <a:p>
            <a:endParaRPr lang="eu-ES" sz="2400" dirty="0" smtClean="0"/>
          </a:p>
          <a:p>
            <a:endParaRPr lang="eu-ES" sz="2400" dirty="0"/>
          </a:p>
        </p:txBody>
      </p:sp>
    </p:spTree>
    <p:extLst>
      <p:ext uri="{BB962C8B-B14F-4D97-AF65-F5344CB8AC3E}">
        <p14:creationId xmlns:p14="http://schemas.microsoft.com/office/powerpoint/2010/main" val="207250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u-ES" dirty="0" err="1" smtClean="0"/>
              <a:t>Ta</a:t>
            </a:r>
            <a:r>
              <a:rPr lang="eu-ES" dirty="0" smtClean="0"/>
              <a:t> ni orain hementxe nago </a:t>
            </a:r>
            <a:r>
              <a:rPr lang="eu-ES" dirty="0" err="1" smtClean="0"/>
              <a:t>Etxeparen</a:t>
            </a:r>
            <a:r>
              <a:rPr lang="eu-ES" dirty="0" smtClean="0"/>
              <a:t> nahi zuena egiten Euskara mundura zabaltzen, kasu honetan Txekiara, eta konkretuki </a:t>
            </a:r>
            <a:r>
              <a:rPr lang="eu-ES" dirty="0" err="1" smtClean="0"/>
              <a:t>Brnora</a:t>
            </a:r>
            <a:r>
              <a:rPr lang="eu-ES" dirty="0" smtClean="0"/>
              <a:t>.</a:t>
            </a:r>
          </a:p>
          <a:p>
            <a:r>
              <a:rPr lang="eu-ES" dirty="0" smtClean="0"/>
              <a:t>Eskerrak eman nahi dizkizuet gure hizkuntza eta gure herriaz, Euskal Herriaz interesatu zaretelako.</a:t>
            </a:r>
          </a:p>
          <a:p>
            <a:pPr algn="ctr"/>
            <a:r>
              <a:rPr lang="eu-ES" dirty="0" smtClean="0"/>
              <a:t>Mila esker, Eskerrik asko, </a:t>
            </a:r>
            <a:r>
              <a:rPr lang="eu-ES" smtClean="0"/>
              <a:t>Esker anitz</a:t>
            </a:r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354222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>
                <a:solidFill>
                  <a:prstClr val="black"/>
                </a:solidFill>
              </a:rPr>
              <a:t>Obra: </a:t>
            </a:r>
            <a:r>
              <a:rPr lang="eu-ES" dirty="0" err="1">
                <a:solidFill>
                  <a:prstClr val="black"/>
                </a:solidFill>
              </a:rPr>
              <a:t>Lingua</a:t>
            </a:r>
            <a:r>
              <a:rPr lang="eu-ES" dirty="0">
                <a:solidFill>
                  <a:prstClr val="black"/>
                </a:solidFill>
              </a:rPr>
              <a:t> </a:t>
            </a:r>
            <a:r>
              <a:rPr lang="eu-ES" dirty="0" err="1">
                <a:solidFill>
                  <a:prstClr val="black"/>
                </a:solidFill>
              </a:rPr>
              <a:t>Vasconum</a:t>
            </a:r>
            <a:r>
              <a:rPr lang="eu-ES" dirty="0">
                <a:solidFill>
                  <a:prstClr val="black"/>
                </a:solidFill>
              </a:rPr>
              <a:t> </a:t>
            </a:r>
            <a:r>
              <a:rPr lang="eu-ES" dirty="0" err="1">
                <a:solidFill>
                  <a:prstClr val="black"/>
                </a:solidFill>
              </a:rPr>
              <a:t>Primitiae</a:t>
            </a:r>
            <a:endParaRPr lang="eu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i="1" dirty="0" smtClean="0"/>
              <a:t>CRÍTICA</a:t>
            </a:r>
            <a:r>
              <a:rPr lang="es-ES" b="1" dirty="0" smtClean="0"/>
              <a:t>:</a:t>
            </a:r>
            <a:endParaRPr lang="es-ES" b="1" dirty="0"/>
          </a:p>
          <a:p>
            <a:r>
              <a:rPr lang="es-ES" i="1" dirty="0"/>
              <a:t>Por parte del Concilio de Trento, cómo manejó los asuntos </a:t>
            </a:r>
            <a:r>
              <a:rPr lang="es-ES" i="1" dirty="0" smtClean="0"/>
              <a:t>amorosos</a:t>
            </a:r>
          </a:p>
          <a:p>
            <a:r>
              <a:rPr lang="es-ES" i="1" dirty="0" smtClean="0"/>
              <a:t>Temas </a:t>
            </a:r>
            <a:r>
              <a:rPr lang="es-ES" i="1" dirty="0"/>
              <a:t>de amor escritos de forma natural, sin </a:t>
            </a:r>
            <a:r>
              <a:rPr lang="es-ES" i="1" dirty="0" smtClean="0"/>
              <a:t>platonismo</a:t>
            </a:r>
            <a:endParaRPr lang="es-ES" i="1" dirty="0"/>
          </a:p>
          <a:p>
            <a:r>
              <a:rPr lang="es-ES" i="1" dirty="0"/>
              <a:t>Los compases y rimas de los versos no eran apropiados para el estilo renacentista.</a:t>
            </a:r>
          </a:p>
          <a:p>
            <a:r>
              <a:rPr lang="es-ES" i="1" dirty="0" err="1" smtClean="0"/>
              <a:t>Oihenart</a:t>
            </a:r>
            <a:r>
              <a:rPr lang="es-ES" i="1" dirty="0" smtClean="0"/>
              <a:t> </a:t>
            </a:r>
            <a:r>
              <a:rPr lang="es-ES" i="1" dirty="0"/>
              <a:t>lo criticó duramente</a:t>
            </a:r>
            <a:endParaRPr lang="eu-ES" i="1" dirty="0"/>
          </a:p>
        </p:txBody>
      </p:sp>
    </p:spTree>
    <p:extLst>
      <p:ext uri="{BB962C8B-B14F-4D97-AF65-F5344CB8AC3E}">
        <p14:creationId xmlns:p14="http://schemas.microsoft.com/office/powerpoint/2010/main" val="363309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u-ES" b="1" dirty="0" smtClean="0"/>
              <a:t>Manuscrito de LAZARRAGA</a:t>
            </a:r>
            <a:endParaRPr lang="eu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Se cree que este manuscrito fue </a:t>
            </a:r>
            <a:r>
              <a:rPr lang="es-ES" b="1" dirty="0"/>
              <a:t>escrito entre 1564 y 1567.</a:t>
            </a:r>
          </a:p>
          <a:p>
            <a:r>
              <a:rPr lang="es-ES" dirty="0" smtClean="0"/>
              <a:t>La </a:t>
            </a:r>
            <a:r>
              <a:rPr lang="es-ES" dirty="0"/>
              <a:t>palabra </a:t>
            </a:r>
            <a:r>
              <a:rPr lang="es-ES" b="1" dirty="0" err="1"/>
              <a:t>Euskal</a:t>
            </a:r>
            <a:r>
              <a:rPr lang="es-ES" b="1" dirty="0"/>
              <a:t> </a:t>
            </a:r>
            <a:r>
              <a:rPr lang="es-ES" b="1" dirty="0" err="1"/>
              <a:t>Herria</a:t>
            </a:r>
            <a:r>
              <a:rPr lang="es-ES" b="1" dirty="0"/>
              <a:t> </a:t>
            </a:r>
            <a:r>
              <a:rPr lang="es-ES" dirty="0"/>
              <a:t>aparece por </a:t>
            </a:r>
            <a:r>
              <a:rPr lang="es-ES" b="1" dirty="0"/>
              <a:t>primera vez </a:t>
            </a:r>
            <a:r>
              <a:rPr lang="es-ES" dirty="0"/>
              <a:t>en su manuscrito</a:t>
            </a:r>
          </a:p>
          <a:p>
            <a:r>
              <a:rPr lang="es-ES" b="1" dirty="0"/>
              <a:t>Este manuscrito fue descubierto en 2004 </a:t>
            </a:r>
            <a:r>
              <a:rPr lang="es-ES" dirty="0"/>
              <a:t>por un anticuario (publicado el 18-02-2004)</a:t>
            </a:r>
          </a:p>
          <a:p>
            <a:r>
              <a:rPr lang="es-ES" dirty="0" smtClean="0"/>
              <a:t>Se </a:t>
            </a:r>
            <a:r>
              <a:rPr lang="es-ES" dirty="0"/>
              <a:t>cree </a:t>
            </a:r>
            <a:r>
              <a:rPr lang="es-ES" dirty="0" smtClean="0"/>
              <a:t>que </a:t>
            </a:r>
            <a:r>
              <a:rPr lang="es-ES" dirty="0" err="1" smtClean="0"/>
              <a:t>Lazarraga</a:t>
            </a:r>
            <a:r>
              <a:rPr lang="es-ES" dirty="0" smtClean="0"/>
              <a:t> </a:t>
            </a:r>
            <a:r>
              <a:rPr lang="es-ES" dirty="0"/>
              <a:t>nació y murió (1550-1605)</a:t>
            </a:r>
          </a:p>
          <a:p>
            <a:r>
              <a:rPr lang="es-ES" b="1" dirty="0"/>
              <a:t>Los </a:t>
            </a:r>
            <a:r>
              <a:rPr lang="es-ES" b="1" dirty="0" err="1"/>
              <a:t>Lazarraga</a:t>
            </a:r>
            <a:r>
              <a:rPr lang="es-ES" b="1" dirty="0"/>
              <a:t> eran de </a:t>
            </a:r>
            <a:r>
              <a:rPr lang="es-ES" b="1" dirty="0" err="1"/>
              <a:t>Oñati</a:t>
            </a:r>
            <a:r>
              <a:rPr lang="es-ES" dirty="0"/>
              <a:t>, pero se asentaron en la llanura alavesa</a:t>
            </a:r>
          </a:p>
          <a:p>
            <a:r>
              <a:rPr lang="es-ES" b="1" dirty="0" smtClean="0"/>
              <a:t>PRIMER TEXTO ESCRITO EN EUSKERA EN HEGOALDE</a:t>
            </a:r>
            <a:endParaRPr lang="eu-ES" b="1" dirty="0"/>
          </a:p>
        </p:txBody>
      </p:sp>
    </p:spTree>
    <p:extLst>
      <p:ext uri="{BB962C8B-B14F-4D97-AF65-F5344CB8AC3E}">
        <p14:creationId xmlns:p14="http://schemas.microsoft.com/office/powerpoint/2010/main" val="152320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es-ES" b="1" dirty="0" smtClean="0"/>
              <a:t>LA IMPORTANCIA DE ESTE MANUSCRITO:</a:t>
            </a:r>
          </a:p>
          <a:p>
            <a:r>
              <a:rPr lang="es-ES" dirty="0" smtClean="0"/>
              <a:t>El término </a:t>
            </a:r>
            <a:r>
              <a:rPr lang="es-ES" b="1" dirty="0" err="1" smtClean="0"/>
              <a:t>Euskal</a:t>
            </a:r>
            <a:r>
              <a:rPr lang="es-ES" b="1" dirty="0" smtClean="0"/>
              <a:t> </a:t>
            </a:r>
            <a:r>
              <a:rPr lang="es-ES" b="1" dirty="0" err="1" smtClean="0"/>
              <a:t>Herria</a:t>
            </a:r>
            <a:r>
              <a:rPr lang="es-ES" b="1" dirty="0" smtClean="0"/>
              <a:t> </a:t>
            </a:r>
            <a:r>
              <a:rPr lang="es-ES" dirty="0"/>
              <a:t>ciudad se menciona </a:t>
            </a:r>
            <a:r>
              <a:rPr lang="es-ES" b="1" dirty="0"/>
              <a:t>tres </a:t>
            </a:r>
            <a:r>
              <a:rPr lang="es-ES" b="1" dirty="0" smtClean="0"/>
              <a:t>veces.</a:t>
            </a:r>
          </a:p>
          <a:p>
            <a:endParaRPr lang="es-ES" b="1" dirty="0" smtClean="0"/>
          </a:p>
          <a:p>
            <a:pPr marL="0" indent="0">
              <a:buNone/>
            </a:pPr>
            <a:r>
              <a:rPr lang="es-ES" i="1" dirty="0" smtClean="0"/>
              <a:t>Confirma que:</a:t>
            </a:r>
          </a:p>
          <a:p>
            <a:pPr marL="0" indent="0">
              <a:buNone/>
            </a:pPr>
            <a:endParaRPr lang="es-ES" i="1" dirty="0" smtClean="0"/>
          </a:p>
          <a:p>
            <a:pPr marL="457200" indent="-457200">
              <a:buFont typeface="+mj-lt"/>
              <a:buAutoNum type="arabicPeriod"/>
            </a:pPr>
            <a:r>
              <a:rPr lang="es-ES" b="1" dirty="0" smtClean="0"/>
              <a:t>Existió </a:t>
            </a:r>
            <a:r>
              <a:rPr lang="es-ES" b="1" dirty="0"/>
              <a:t>el dialecto de Álava</a:t>
            </a:r>
          </a:p>
          <a:p>
            <a:pPr marL="457200" indent="-457200">
              <a:buFont typeface="+mj-lt"/>
              <a:buAutoNum type="arabicPeriod"/>
            </a:pPr>
            <a:r>
              <a:rPr lang="es-ES" b="1" dirty="0" smtClean="0"/>
              <a:t>Hubo </a:t>
            </a:r>
            <a:r>
              <a:rPr lang="es-ES" b="1" dirty="0"/>
              <a:t>más vascos alfabetizados de lo esperado</a:t>
            </a:r>
          </a:p>
          <a:p>
            <a:pPr marL="457200" indent="-457200">
              <a:buFont typeface="+mj-lt"/>
              <a:buAutoNum type="arabicPeriod"/>
            </a:pPr>
            <a:r>
              <a:rPr lang="es-ES" b="1" dirty="0" smtClean="0"/>
              <a:t>la </a:t>
            </a:r>
            <a:r>
              <a:rPr lang="es-ES" b="1" dirty="0"/>
              <a:t>literatura vasca no se alejó mucho de otros movimientos culturales europeos.</a:t>
            </a:r>
            <a:endParaRPr lang="eu-ES" b="1" dirty="0"/>
          </a:p>
        </p:txBody>
      </p:sp>
    </p:spTree>
    <p:extLst>
      <p:ext uri="{BB962C8B-B14F-4D97-AF65-F5344CB8AC3E}">
        <p14:creationId xmlns:p14="http://schemas.microsoft.com/office/powerpoint/2010/main" val="322697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016223"/>
          </a:xfrm>
        </p:spPr>
        <p:txBody>
          <a:bodyPr/>
          <a:lstStyle/>
          <a:p>
            <a:r>
              <a:rPr lang="eu-E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BERNARD ETXEPARE</a:t>
            </a:r>
            <a:endParaRPr lang="eu-E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2376264"/>
          </a:xfrm>
        </p:spPr>
        <p:txBody>
          <a:bodyPr>
            <a:noAutofit/>
          </a:bodyPr>
          <a:lstStyle/>
          <a:p>
            <a:r>
              <a:rPr lang="es-ES" sz="3200" dirty="0"/>
              <a:t>En 1545 el primer libro en euskara, Linguae </a:t>
            </a:r>
            <a:r>
              <a:rPr lang="es-ES" sz="3200" dirty="0" err="1"/>
              <a:t>Vasconum</a:t>
            </a:r>
            <a:r>
              <a:rPr lang="es-ES" sz="3200" dirty="0"/>
              <a:t> </a:t>
            </a:r>
            <a:r>
              <a:rPr lang="es-ES" sz="3200" dirty="0" err="1"/>
              <a:t>primitiae</a:t>
            </a:r>
            <a:r>
              <a:rPr lang="es-ES" sz="3200" dirty="0"/>
              <a:t>, fue publicado por Bernard </a:t>
            </a:r>
            <a:r>
              <a:rPr lang="es-ES" sz="3200" dirty="0" err="1"/>
              <a:t>Etxepare</a:t>
            </a:r>
            <a:r>
              <a:rPr lang="es-ES" sz="3200" dirty="0"/>
              <a:t>, quien expresó por deseo</a:t>
            </a:r>
            <a:r>
              <a:rPr lang="es-ES" sz="3200" dirty="0" smtClean="0"/>
              <a:t>:</a:t>
            </a:r>
            <a:endParaRPr lang="eu-ES" sz="3200" b="1" dirty="0"/>
          </a:p>
          <a:p>
            <a:endParaRPr lang="eu-ES" b="1" dirty="0" smtClean="0"/>
          </a:p>
          <a:p>
            <a:r>
              <a:rPr lang="eu-ES" b="1" dirty="0" smtClean="0"/>
              <a:t>“Euskara jalgi hadi mundura”</a:t>
            </a:r>
          </a:p>
          <a:p>
            <a:r>
              <a:rPr lang="eu-ES" b="1" dirty="0" smtClean="0"/>
              <a:t>“Euskara, sal al mundo”</a:t>
            </a:r>
            <a:endParaRPr lang="eu-ES" b="1" dirty="0"/>
          </a:p>
        </p:txBody>
      </p:sp>
    </p:spTree>
    <p:extLst>
      <p:ext uri="{BB962C8B-B14F-4D97-AF65-F5344CB8AC3E}">
        <p14:creationId xmlns:p14="http://schemas.microsoft.com/office/powerpoint/2010/main" val="289115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ORG_etxepa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26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b="1" dirty="0" err="1" smtClean="0"/>
              <a:t>Linguae</a:t>
            </a:r>
            <a:r>
              <a:rPr lang="eu-ES" b="1" dirty="0" smtClean="0"/>
              <a:t> </a:t>
            </a:r>
            <a:r>
              <a:rPr lang="eu-ES" b="1" dirty="0" err="1" smtClean="0"/>
              <a:t>Vasconum</a:t>
            </a:r>
            <a:r>
              <a:rPr lang="eu-ES" b="1" dirty="0" smtClean="0"/>
              <a:t> </a:t>
            </a:r>
            <a:r>
              <a:rPr lang="eu-ES" b="1" dirty="0" err="1" smtClean="0"/>
              <a:t>Primitiae</a:t>
            </a:r>
            <a:endParaRPr lang="eu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1545 </a:t>
            </a:r>
            <a:r>
              <a:rPr lang="es-ES" dirty="0" smtClean="0"/>
              <a:t>Siglo XVI </a:t>
            </a:r>
          </a:p>
          <a:p>
            <a:r>
              <a:rPr lang="es-ES" dirty="0" smtClean="0"/>
              <a:t>Primer libro escrito </a:t>
            </a:r>
            <a:r>
              <a:rPr lang="es-ES" dirty="0"/>
              <a:t>e impreso en euskera</a:t>
            </a:r>
            <a:br>
              <a:rPr lang="es-ES" dirty="0"/>
            </a:br>
            <a:endParaRPr lang="es-ES" dirty="0" smtClean="0"/>
          </a:p>
          <a:p>
            <a:r>
              <a:rPr lang="es-ES" u="sng" dirty="0" smtClean="0"/>
              <a:t>Los </a:t>
            </a:r>
            <a:r>
              <a:rPr lang="es-ES" u="sng" dirty="0"/>
              <a:t>dos últimos poemas </a:t>
            </a:r>
            <a:r>
              <a:rPr lang="es-ES" dirty="0"/>
              <a:t>de la colección: </a:t>
            </a:r>
            <a:r>
              <a:rPr lang="es-ES" b="1" dirty="0" err="1"/>
              <a:t>Kontrapas</a:t>
            </a:r>
            <a:r>
              <a:rPr lang="es-ES" b="1" dirty="0"/>
              <a:t> y </a:t>
            </a:r>
            <a:r>
              <a:rPr lang="es-ES" b="1" dirty="0" err="1"/>
              <a:t>Sautrela</a:t>
            </a:r>
            <a:r>
              <a:rPr lang="es-ES" b="1" dirty="0"/>
              <a:t>, oda al euskera, </a:t>
            </a:r>
            <a:r>
              <a:rPr lang="es-ES" b="1" dirty="0" smtClean="0"/>
              <a:t>alabanza</a:t>
            </a:r>
          </a:p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Xabier Lete </a:t>
            </a:r>
            <a:r>
              <a:rPr lang="es-ES" dirty="0" smtClean="0"/>
              <a:t>le puso </a:t>
            </a:r>
            <a:r>
              <a:rPr lang="es-ES" dirty="0"/>
              <a:t>música en los 60</a:t>
            </a:r>
            <a:br>
              <a:rPr lang="es-E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5946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dirty="0" err="1" smtClean="0"/>
              <a:t>Bernard</a:t>
            </a:r>
            <a:r>
              <a:rPr lang="eu-ES" dirty="0" smtClean="0"/>
              <a:t> Etxepare</a:t>
            </a:r>
            <a:endParaRPr lang="eu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/>
          </a:p>
          <a:p>
            <a:pPr>
              <a:lnSpc>
                <a:spcPct val="140000"/>
              </a:lnSpc>
            </a:pPr>
            <a:r>
              <a:rPr lang="es-ES" dirty="0"/>
              <a:t>Nació en 1470  (siglo XV</a:t>
            </a:r>
            <a:r>
              <a:rPr lang="es-ES" dirty="0" smtClean="0"/>
              <a:t>)</a:t>
            </a:r>
            <a:endParaRPr lang="es-ES" dirty="0"/>
          </a:p>
          <a:p>
            <a:pPr>
              <a:lnSpc>
                <a:spcPct val="140000"/>
              </a:lnSpc>
            </a:pPr>
            <a:r>
              <a:rPr lang="es-ES" dirty="0"/>
              <a:t>Sacerdote Saint-</a:t>
            </a:r>
            <a:r>
              <a:rPr lang="es-ES" dirty="0" err="1"/>
              <a:t>Mitxel</a:t>
            </a:r>
            <a:r>
              <a:rPr lang="es-ES" dirty="0"/>
              <a:t> le </a:t>
            </a:r>
            <a:r>
              <a:rPr lang="es-ES" dirty="0" err="1"/>
              <a:t>Vieux</a:t>
            </a:r>
            <a:r>
              <a:rPr lang="es-ES" dirty="0"/>
              <a:t>, cerca de Saint-Jean-de-Garazi </a:t>
            </a:r>
            <a:r>
              <a:rPr lang="es-ES" dirty="0" smtClean="0"/>
              <a:t>(</a:t>
            </a:r>
            <a:r>
              <a:rPr lang="es-ES" dirty="0" err="1" smtClean="0"/>
              <a:t>Zuberoa</a:t>
            </a:r>
            <a:r>
              <a:rPr lang="es-ES" dirty="0" smtClean="0"/>
              <a:t>)</a:t>
            </a:r>
          </a:p>
          <a:p>
            <a:pPr>
              <a:lnSpc>
                <a:spcPct val="140000"/>
              </a:lnSpc>
            </a:pPr>
            <a:r>
              <a:rPr lang="es-ES" dirty="0" smtClean="0"/>
              <a:t>Su lengua materna era el euskera</a:t>
            </a:r>
            <a:endParaRPr lang="eu-ES" dirty="0"/>
          </a:p>
          <a:p>
            <a:pPr>
              <a:lnSpc>
                <a:spcPct val="140000"/>
              </a:lnSpc>
            </a:pPr>
            <a:r>
              <a:rPr lang="es-ES" dirty="0" smtClean="0"/>
              <a:t>Se </a:t>
            </a:r>
            <a:r>
              <a:rPr lang="es-ES" dirty="0"/>
              <a:t>cree que pertenece a una familia noble.</a:t>
            </a:r>
          </a:p>
          <a:p>
            <a:endParaRPr lang="eu-ES" dirty="0"/>
          </a:p>
        </p:txBody>
      </p:sp>
    </p:spTree>
    <p:extLst>
      <p:ext uri="{BB962C8B-B14F-4D97-AF65-F5344CB8AC3E}">
        <p14:creationId xmlns:p14="http://schemas.microsoft.com/office/powerpoint/2010/main" val="340653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es-ES" b="1" dirty="0" smtClean="0"/>
              <a:t>Más datos biográficos:</a:t>
            </a:r>
          </a:p>
          <a:p>
            <a:endParaRPr lang="es-ES" dirty="0"/>
          </a:p>
          <a:p>
            <a:r>
              <a:rPr lang="es-ES" dirty="0" smtClean="0"/>
              <a:t>Los </a:t>
            </a:r>
            <a:r>
              <a:rPr lang="es-ES" dirty="0" err="1"/>
              <a:t>Etxepares</a:t>
            </a:r>
            <a:r>
              <a:rPr lang="es-ES" dirty="0"/>
              <a:t> eran Beaumont, partidarios del católico Fernando (Rey de Navarra)</a:t>
            </a:r>
          </a:p>
          <a:p>
            <a:r>
              <a:rPr lang="es-ES" b="1" dirty="0" err="1" smtClean="0"/>
              <a:t>Etxepare</a:t>
            </a:r>
            <a:r>
              <a:rPr lang="es-ES" b="1" dirty="0" smtClean="0"/>
              <a:t> </a:t>
            </a:r>
            <a:r>
              <a:rPr lang="es-ES" b="1" dirty="0"/>
              <a:t>vivió </a:t>
            </a:r>
            <a:r>
              <a:rPr lang="es-ES" b="1" dirty="0" smtClean="0"/>
              <a:t>la conquista de Navarra  </a:t>
            </a:r>
            <a:r>
              <a:rPr lang="es-ES" dirty="0" smtClean="0"/>
              <a:t>(cuando </a:t>
            </a:r>
            <a:r>
              <a:rPr lang="es-ES" dirty="0"/>
              <a:t>Castilla conquistó </a:t>
            </a:r>
            <a:r>
              <a:rPr lang="es-ES" dirty="0" smtClean="0"/>
              <a:t>Navarra)</a:t>
            </a:r>
          </a:p>
          <a:p>
            <a:r>
              <a:rPr lang="es-ES" b="1" dirty="0" smtClean="0"/>
              <a:t>Fue encarcelado por traicionar al rey de </a:t>
            </a:r>
            <a:r>
              <a:rPr lang="es-ES" b="1" dirty="0"/>
              <a:t>Navarra</a:t>
            </a:r>
            <a:r>
              <a:rPr lang="es-ES" dirty="0"/>
              <a:t>. </a:t>
            </a:r>
            <a:r>
              <a:rPr lang="es-ES" dirty="0" err="1"/>
              <a:t>Etxepare</a:t>
            </a:r>
            <a:r>
              <a:rPr lang="es-ES" dirty="0" smtClean="0"/>
              <a:t>, </a:t>
            </a:r>
            <a:r>
              <a:rPr lang="es-ES" b="1" dirty="0"/>
              <a:t>se </a:t>
            </a:r>
            <a:r>
              <a:rPr lang="es-ES" b="1" dirty="0" smtClean="0"/>
              <a:t>involucró a </a:t>
            </a:r>
            <a:r>
              <a:rPr lang="es-ES" b="1" dirty="0"/>
              <a:t>favor de </a:t>
            </a:r>
            <a:r>
              <a:rPr lang="es-ES" b="1" dirty="0" smtClean="0"/>
              <a:t>Castilla</a:t>
            </a:r>
            <a:r>
              <a:rPr lang="es-ES" dirty="0" smtClean="0"/>
              <a:t>.</a:t>
            </a:r>
          </a:p>
          <a:p>
            <a:r>
              <a:rPr lang="es-ES" dirty="0"/>
              <a:t>Conocemos cada detalle de su biografía.</a:t>
            </a:r>
          </a:p>
          <a:p>
            <a:endParaRPr lang="eu-ES" dirty="0"/>
          </a:p>
        </p:txBody>
      </p:sp>
    </p:spTree>
    <p:extLst>
      <p:ext uri="{BB962C8B-B14F-4D97-AF65-F5344CB8AC3E}">
        <p14:creationId xmlns:p14="http://schemas.microsoft.com/office/powerpoint/2010/main" val="36374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Imagen 5" descr="1200px-Navarra_-_Guerra_Civil_(1451-1461)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8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b="1" dirty="0" smtClean="0"/>
              <a:t>Obra: Linguae Vasconum Primitiae</a:t>
            </a:r>
            <a:endParaRPr lang="eu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Impreso en </a:t>
            </a:r>
            <a:r>
              <a:rPr lang="es-ES" b="1" dirty="0" smtClean="0"/>
              <a:t>1545</a:t>
            </a:r>
            <a:endParaRPr lang="es-ES" b="1" dirty="0"/>
          </a:p>
          <a:p>
            <a:r>
              <a:rPr lang="es-ES" dirty="0" smtClean="0"/>
              <a:t>Formado por 15 </a:t>
            </a:r>
            <a:r>
              <a:rPr lang="es-ES" dirty="0"/>
              <a:t>versos</a:t>
            </a:r>
          </a:p>
          <a:p>
            <a:r>
              <a:rPr lang="es-ES" dirty="0"/>
              <a:t>Una introducción </a:t>
            </a:r>
            <a:r>
              <a:rPr lang="es-ES" dirty="0" smtClean="0"/>
              <a:t>de </a:t>
            </a:r>
            <a:r>
              <a:rPr lang="es-ES" dirty="0"/>
              <a:t>cuatro palabras</a:t>
            </a:r>
          </a:p>
          <a:p>
            <a:r>
              <a:rPr lang="es-ES" dirty="0"/>
              <a:t>Temas de las composiciones: 2 religiosos, 10 amorosos, 1 autobiográfico y </a:t>
            </a:r>
            <a:r>
              <a:rPr lang="es-ES" b="1" dirty="0"/>
              <a:t>2 para elogiar el euskera</a:t>
            </a:r>
          </a:p>
          <a:p>
            <a:r>
              <a:rPr lang="es-ES" dirty="0"/>
              <a:t>Fue innovador en sus temas</a:t>
            </a:r>
          </a:p>
          <a:p>
            <a:r>
              <a:rPr lang="es-ES" dirty="0"/>
              <a:t>La técnica del </a:t>
            </a:r>
            <a:r>
              <a:rPr lang="es-ES" dirty="0" smtClean="0"/>
              <a:t>“</a:t>
            </a:r>
            <a:r>
              <a:rPr lang="es-ES" b="1" dirty="0" err="1" smtClean="0"/>
              <a:t>bertsolarismo</a:t>
            </a:r>
            <a:r>
              <a:rPr lang="es-ES" dirty="0" smtClean="0"/>
              <a:t>”</a:t>
            </a:r>
            <a:endParaRPr lang="es-ES" dirty="0"/>
          </a:p>
          <a:p>
            <a:r>
              <a:rPr lang="es-ES" b="1" dirty="0"/>
              <a:t>Escrito para cantar y para que la gente lea</a:t>
            </a:r>
            <a:endParaRPr lang="eu-ES" b="1" dirty="0"/>
          </a:p>
        </p:txBody>
      </p:sp>
    </p:spTree>
    <p:extLst>
      <p:ext uri="{BB962C8B-B14F-4D97-AF65-F5344CB8AC3E}">
        <p14:creationId xmlns:p14="http://schemas.microsoft.com/office/powerpoint/2010/main" val="81758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u-ES" b="1" dirty="0">
                <a:solidFill>
                  <a:prstClr val="black"/>
                </a:solidFill>
              </a:rPr>
              <a:t>Obra: </a:t>
            </a:r>
            <a:r>
              <a:rPr lang="eu-ES" b="1" dirty="0" err="1">
                <a:solidFill>
                  <a:prstClr val="black"/>
                </a:solidFill>
              </a:rPr>
              <a:t>Lingua</a:t>
            </a:r>
            <a:r>
              <a:rPr lang="eu-ES" b="1" dirty="0">
                <a:solidFill>
                  <a:prstClr val="black"/>
                </a:solidFill>
              </a:rPr>
              <a:t> </a:t>
            </a:r>
            <a:r>
              <a:rPr lang="eu-ES" b="1" dirty="0" err="1">
                <a:solidFill>
                  <a:prstClr val="black"/>
                </a:solidFill>
              </a:rPr>
              <a:t>Vasconum</a:t>
            </a:r>
            <a:r>
              <a:rPr lang="eu-ES" b="1" dirty="0">
                <a:solidFill>
                  <a:prstClr val="black"/>
                </a:solidFill>
              </a:rPr>
              <a:t> </a:t>
            </a:r>
            <a:r>
              <a:rPr lang="eu-ES" b="1" dirty="0" err="1">
                <a:solidFill>
                  <a:prstClr val="black"/>
                </a:solidFill>
              </a:rPr>
              <a:t>Primitiae</a:t>
            </a:r>
            <a:endParaRPr lang="eu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 err="1"/>
              <a:t>Etxepare</a:t>
            </a:r>
            <a:r>
              <a:rPr lang="es-ES" b="1" dirty="0"/>
              <a:t> no intentó unir </a:t>
            </a:r>
            <a:r>
              <a:rPr lang="es-ES" b="1" dirty="0" smtClean="0"/>
              <a:t>el euskera</a:t>
            </a:r>
            <a:r>
              <a:rPr lang="es-ES" dirty="0" smtClean="0"/>
              <a:t>, como sí lo hizo </a:t>
            </a:r>
            <a:r>
              <a:rPr lang="es-ES" dirty="0" err="1" smtClean="0"/>
              <a:t>Leizarraga</a:t>
            </a:r>
            <a:r>
              <a:rPr lang="es-ES" dirty="0" smtClean="0"/>
              <a:t> años después.</a:t>
            </a:r>
            <a:endParaRPr lang="es-ES" dirty="0"/>
          </a:p>
          <a:p>
            <a:r>
              <a:rPr lang="es-ES" dirty="0"/>
              <a:t>Su </a:t>
            </a:r>
            <a:r>
              <a:rPr lang="es-ES" b="1" dirty="0" smtClean="0"/>
              <a:t>OBJETIVO </a:t>
            </a:r>
            <a:r>
              <a:rPr lang="es-ES" dirty="0"/>
              <a:t>no era que todo el mundo entendiera el euskera, sino difundir </a:t>
            </a:r>
            <a:r>
              <a:rPr lang="es-ES" b="1" dirty="0"/>
              <a:t>y </a:t>
            </a:r>
            <a:r>
              <a:rPr lang="es-ES" b="1" dirty="0" smtClean="0"/>
              <a:t>DAR A CONOCER EL EUSKERA AL MUNDO</a:t>
            </a:r>
            <a:r>
              <a:rPr lang="es-ES" dirty="0" smtClean="0"/>
              <a:t>. </a:t>
            </a:r>
            <a:r>
              <a:rPr lang="es-ES" dirty="0"/>
              <a:t>Así que escribió en </a:t>
            </a:r>
            <a:r>
              <a:rPr lang="es-ES" b="1" dirty="0"/>
              <a:t>su propio dialecto</a:t>
            </a:r>
          </a:p>
          <a:p>
            <a:r>
              <a:rPr lang="es-ES" dirty="0"/>
              <a:t>Hay errores ortográficos porque se basó en la oralidad.</a:t>
            </a:r>
          </a:p>
          <a:p>
            <a:r>
              <a:rPr lang="es-ES" b="1" dirty="0"/>
              <a:t>No tenía modelo escrito</a:t>
            </a:r>
            <a:r>
              <a:rPr lang="es-ES" dirty="0"/>
              <a:t>, el suyo fue el </a:t>
            </a:r>
            <a:r>
              <a:rPr lang="es-ES" b="1" dirty="0"/>
              <a:t>primer libro escrito en euskera</a:t>
            </a:r>
            <a:r>
              <a:rPr lang="es-ES" dirty="0"/>
              <a:t>.</a:t>
            </a:r>
            <a:r>
              <a:rPr lang="eu-ES" dirty="0" smtClean="0"/>
              <a:t>		</a:t>
            </a:r>
          </a:p>
          <a:p>
            <a:endParaRPr lang="eu-ES" dirty="0"/>
          </a:p>
        </p:txBody>
      </p:sp>
    </p:spTree>
    <p:extLst>
      <p:ext uri="{BB962C8B-B14F-4D97-AF65-F5344CB8AC3E}">
        <p14:creationId xmlns:p14="http://schemas.microsoft.com/office/powerpoint/2010/main" val="196889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Ejecutivo.thmx</Template>
  <TotalTime>0</TotalTime>
  <Words>637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Courier New</vt:lpstr>
      <vt:lpstr>Palatino Linotype</vt:lpstr>
      <vt:lpstr>Ejecutivo</vt:lpstr>
      <vt:lpstr>LITERATURA VASCA ESCRITA.   S. XVI</vt:lpstr>
      <vt:lpstr>BERNARD ETXEPARE</vt:lpstr>
      <vt:lpstr>PowerPoint Presentation</vt:lpstr>
      <vt:lpstr>Linguae Vasconum Primitiae</vt:lpstr>
      <vt:lpstr>Bernard Etxepare</vt:lpstr>
      <vt:lpstr>PowerPoint Presentation</vt:lpstr>
      <vt:lpstr>PowerPoint Presentation</vt:lpstr>
      <vt:lpstr>Obra: Linguae Vasconum Primitiae</vt:lpstr>
      <vt:lpstr>Obra: Lingua Vasconum Primitiae</vt:lpstr>
      <vt:lpstr>Kontrapas - Letra</vt:lpstr>
      <vt:lpstr>Kontrapas</vt:lpstr>
      <vt:lpstr>PowerPoint Presentation</vt:lpstr>
      <vt:lpstr>Obra: Lingua Vasconum Primitiae</vt:lpstr>
      <vt:lpstr>Manuscrito de LAZARRAGA</vt:lpstr>
      <vt:lpstr>PowerPoint Presentation</vt:lpstr>
    </vt:vector>
  </TitlesOfParts>
  <Company>Ejie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Bernard Etxepare</dc:title>
  <dc:creator>Irigoyen Almandoz, Lourdes</dc:creator>
  <cp:lastModifiedBy>Denis Almandoz Irigoyen</cp:lastModifiedBy>
  <cp:revision>24</cp:revision>
  <dcterms:created xsi:type="dcterms:W3CDTF">2018-07-11T11:10:25Z</dcterms:created>
  <dcterms:modified xsi:type="dcterms:W3CDTF">2020-10-19T12:00:33Z</dcterms:modified>
</cp:coreProperties>
</file>