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1" r:id="rId5"/>
    <p:sldId id="262" r:id="rId6"/>
    <p:sldId id="277" r:id="rId7"/>
    <p:sldId id="269" r:id="rId8"/>
    <p:sldId id="270" r:id="rId9"/>
    <p:sldId id="281" r:id="rId10"/>
    <p:sldId id="276" r:id="rId11"/>
    <p:sldId id="265" r:id="rId12"/>
    <p:sldId id="266" r:id="rId13"/>
    <p:sldId id="267" r:id="rId14"/>
    <p:sldId id="268" r:id="rId15"/>
    <p:sldId id="272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1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45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7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20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5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23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1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9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28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90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6201-53AA-4433-A38B-7D16C06F7CF8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AC32-92BC-4B60-A332-12F2F3987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Euskararen jatorria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Origen del euskera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1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910556"/>
            <a:ext cx="5810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139952" y="6165304"/>
            <a:ext cx="28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Aita Barandiaran, 1889-1991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9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>
                <a:solidFill>
                  <a:prstClr val="black"/>
                </a:solidFill>
              </a:rPr>
              <a:t>Migraciones </a:t>
            </a:r>
            <a:r>
              <a:rPr lang="es-ES_tradnl" dirty="0" smtClean="0">
                <a:solidFill>
                  <a:prstClr val="black"/>
                </a:solidFill>
              </a:rPr>
              <a:t>indoeuropeas </a:t>
            </a:r>
            <a:r>
              <a:rPr lang="es-ES_tradnl" dirty="0">
                <a:solidFill>
                  <a:prstClr val="black"/>
                </a:solidFill>
              </a:rPr>
              <a:t>de </a:t>
            </a:r>
            <a:r>
              <a:rPr lang="es-ES_tradnl" dirty="0" smtClean="0">
                <a:solidFill>
                  <a:prstClr val="black"/>
                </a:solidFill>
              </a:rPr>
              <a:t>Oriente Próximo (Edad Hierro) – hace 3000 años </a:t>
            </a:r>
          </a:p>
          <a:p>
            <a:pPr lvl="0"/>
            <a:r>
              <a:rPr lang="es-ES_tradnl" dirty="0" smtClean="0">
                <a:solidFill>
                  <a:prstClr val="black"/>
                </a:solidFill>
              </a:rPr>
              <a:t>Asimilación de su cultura y lengua en Europa</a:t>
            </a:r>
          </a:p>
          <a:p>
            <a:pPr lvl="0"/>
            <a:endParaRPr lang="es-ES_tradnl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0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100" dirty="0" smtClean="0"/>
              <a:t>Primeros indoeuropeos en EH: celtas (siglo XI AC)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:\Users\238192\Downloads\zelten zabalkund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62950" cy="529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Contacto lingüístico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D:\Users\238192\Downloads\zeltierak euskara inguratu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735440" cy="387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6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Contacto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Contacto ≠ misma familia</a:t>
            </a:r>
          </a:p>
          <a:p>
            <a:r>
              <a:rPr lang="es-ES_tradnl" dirty="0" smtClean="0"/>
              <a:t>Topónimos: Deba (río y pueblo)</a:t>
            </a:r>
          </a:p>
          <a:p>
            <a:r>
              <a:rPr lang="es-ES_tradnl" dirty="0" smtClean="0"/>
              <a:t>Préstamos:</a:t>
            </a:r>
          </a:p>
          <a:p>
            <a:pPr lvl="1"/>
            <a:r>
              <a:rPr lang="es-ES_tradnl" dirty="0" smtClean="0"/>
              <a:t>Gezi</a:t>
            </a:r>
          </a:p>
          <a:p>
            <a:pPr lvl="1"/>
            <a:r>
              <a:rPr lang="es-ES_tradnl" dirty="0" smtClean="0"/>
              <a:t>Gori</a:t>
            </a:r>
          </a:p>
          <a:p>
            <a:pPr lvl="1"/>
            <a:r>
              <a:rPr lang="es-ES_tradnl" dirty="0" smtClean="0"/>
              <a:t>Landa</a:t>
            </a:r>
          </a:p>
          <a:p>
            <a:pPr lvl="1"/>
            <a:r>
              <a:rPr lang="es-ES_tradnl" dirty="0" smtClean="0"/>
              <a:t>Maite</a:t>
            </a:r>
          </a:p>
          <a:p>
            <a:pPr lvl="1"/>
            <a:endParaRPr lang="es-ES_tradnl" dirty="0" smtClean="0"/>
          </a:p>
          <a:p>
            <a:pPr lvl="1"/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532181"/>
            <a:ext cx="27146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55" y="4437112"/>
            <a:ext cx="1910934" cy="191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41" y="4869160"/>
            <a:ext cx="2266245" cy="16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Influencia indoeuropeos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Lenguas preindoeuropeas desaparecen</a:t>
            </a:r>
          </a:p>
          <a:p>
            <a:r>
              <a:rPr lang="es-ES_tradnl" dirty="0" smtClean="0"/>
              <a:t>Euskera sobrevive. ¿Por qué?</a:t>
            </a:r>
            <a:endParaRPr lang="cs-CZ" dirty="0"/>
          </a:p>
        </p:txBody>
      </p:sp>
      <p:pic>
        <p:nvPicPr>
          <p:cNvPr id="4" name="obrázek 1" descr="signo interrogacion bilaketarekin bat datozen irudia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11" y="3501008"/>
            <a:ext cx="3052405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9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„E</a:t>
            </a:r>
            <a:r>
              <a:rPr lang="es-ES" dirty="0" smtClean="0"/>
              <a:t>l </a:t>
            </a:r>
            <a:r>
              <a:rPr lang="es-ES" dirty="0"/>
              <a:t>auténtico </a:t>
            </a:r>
            <a:r>
              <a:rPr lang="es-ES" dirty="0" smtClean="0"/>
              <a:t>misterio</a:t>
            </a:r>
            <a:r>
              <a:rPr lang="cs-CZ" dirty="0" smtClean="0"/>
              <a:t>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es-ES" dirty="0" smtClean="0"/>
              <a:t>encierra </a:t>
            </a:r>
            <a:r>
              <a:rPr lang="es-ES" dirty="0"/>
              <a:t>la historia del euskera </a:t>
            </a:r>
            <a:r>
              <a:rPr lang="es-ES" b="1" dirty="0"/>
              <a:t>no</a:t>
            </a:r>
            <a:r>
              <a:rPr lang="es-ES" dirty="0"/>
              <a:t> es el de su </a:t>
            </a:r>
            <a:r>
              <a:rPr lang="es-ES" b="1" dirty="0" smtClean="0"/>
              <a:t>origen</a:t>
            </a:r>
            <a:r>
              <a:rPr lang="es-ES" dirty="0" smtClean="0"/>
              <a:t>,</a:t>
            </a:r>
            <a:r>
              <a:rPr lang="cs-CZ" dirty="0" smtClean="0"/>
              <a:t> </a:t>
            </a:r>
            <a:r>
              <a:rPr lang="es-ES" b="1" dirty="0" smtClean="0"/>
              <a:t>sino</a:t>
            </a:r>
            <a:r>
              <a:rPr lang="es-ES" dirty="0" smtClean="0"/>
              <a:t> </a:t>
            </a:r>
            <a:r>
              <a:rPr lang="es-ES" dirty="0"/>
              <a:t>el de su </a:t>
            </a:r>
            <a:r>
              <a:rPr lang="es-ES" b="1" dirty="0"/>
              <a:t>conservación</a:t>
            </a:r>
            <a:r>
              <a:rPr lang="es-ES" dirty="0"/>
              <a:t> hasta </a:t>
            </a:r>
            <a:r>
              <a:rPr lang="es-ES" dirty="0" smtClean="0"/>
              <a:t>nuestros días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 smtClean="0"/>
              <a:t>Luis </a:t>
            </a:r>
            <a:r>
              <a:rPr lang="cs-CZ" dirty="0" err="1" smtClean="0"/>
              <a:t>Michelena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9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PREGUNTAS SIN RESOLVER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¿De dónde vienen los </a:t>
            </a:r>
            <a:r>
              <a:rPr lang="es-ES_tradnl" dirty="0" err="1"/>
              <a:t>euskaldunes</a:t>
            </a:r>
            <a:r>
              <a:rPr lang="es-ES_tradnl" dirty="0"/>
              <a:t>/vascos?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¿De dónde proviene el euskera?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¿Qué teorías hay acerca del origen del euskera?</a:t>
            </a:r>
          </a:p>
          <a:p>
            <a:pPr marL="514350" indent="-514350">
              <a:buFont typeface="+mj-lt"/>
              <a:buAutoNum type="arabicPeriod"/>
            </a:pPr>
            <a:endParaRPr lang="es-ES_tradnl" dirty="0"/>
          </a:p>
          <a:p>
            <a:pPr marL="514350" indent="-514350">
              <a:buFont typeface="+mj-lt"/>
              <a:buAutoNum type="arabicPeriod"/>
            </a:pPr>
            <a:endParaRPr lang="es-ES_tradnl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2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Users\238192\Downloads\eskema krono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811979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300192" y="116632"/>
            <a:ext cx="72008" cy="6741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3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EUSKARA – origen </a:t>
            </a:r>
            <a:r>
              <a:rPr lang="es-ES_tradnl" dirty="0" smtClean="0"/>
              <a:t>n</a:t>
            </a:r>
            <a:r>
              <a:rPr lang="es-ES_tradnl" dirty="0" smtClean="0"/>
              <a:t>eolítico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Herramientas de </a:t>
            </a:r>
            <a:r>
              <a:rPr lang="es-ES_tradnl" b="1" dirty="0" smtClean="0"/>
              <a:t>piedra</a:t>
            </a:r>
            <a:r>
              <a:rPr lang="es-ES_tradnl" dirty="0" smtClean="0"/>
              <a:t> más sofisticadas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Teoria</a:t>
            </a:r>
            <a:r>
              <a:rPr lang="es-ES_tradnl" dirty="0" smtClean="0"/>
              <a:t>: palabras raíz ‘aitz’ = piedra</a:t>
            </a:r>
          </a:p>
          <a:p>
            <a:pPr lvl="1"/>
            <a:r>
              <a:rPr lang="es-ES_tradnl" b="1" dirty="0" smtClean="0"/>
              <a:t>Aiz</a:t>
            </a:r>
            <a:r>
              <a:rPr lang="es-ES_tradnl" dirty="0" smtClean="0"/>
              <a:t>kora</a:t>
            </a:r>
          </a:p>
          <a:p>
            <a:pPr lvl="1"/>
            <a:r>
              <a:rPr lang="es-ES_tradnl" dirty="0" smtClean="0"/>
              <a:t>Gur</a:t>
            </a:r>
            <a:r>
              <a:rPr lang="es-ES_tradnl" b="1" dirty="0" smtClean="0"/>
              <a:t>aiz</a:t>
            </a:r>
            <a:r>
              <a:rPr lang="es-ES_tradnl" dirty="0" smtClean="0"/>
              <a:t>e</a:t>
            </a:r>
          </a:p>
          <a:p>
            <a:pPr lvl="1"/>
            <a:r>
              <a:rPr lang="es-ES_tradnl" b="1" dirty="0" smtClean="0"/>
              <a:t>Aiz</a:t>
            </a:r>
            <a:r>
              <a:rPr lang="es-ES_tradnl" dirty="0" smtClean="0"/>
              <a:t>toa</a:t>
            </a:r>
          </a:p>
          <a:p>
            <a:pPr lvl="1"/>
            <a:r>
              <a:rPr lang="es-ES_tradnl" b="1" dirty="0" smtClean="0"/>
              <a:t>Aitz</a:t>
            </a:r>
            <a:r>
              <a:rPr lang="es-ES_tradnl" dirty="0" smtClean="0"/>
              <a:t>urra</a:t>
            </a:r>
          </a:p>
          <a:p>
            <a:pPr lvl="1"/>
            <a:endParaRPr lang="es-ES_trad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31" y="4564484"/>
            <a:ext cx="806441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84" y="2766169"/>
            <a:ext cx="2405693" cy="179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43" y="4823661"/>
            <a:ext cx="3048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78275"/>
            <a:ext cx="1244799" cy="208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10925"/>
            <a:ext cx="1630175" cy="344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85951" y="4365104"/>
            <a:ext cx="45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ym typeface="Wingdings"/>
              </a:rPr>
              <a:t>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Otras raíces de palabras que se creen que son antiguas:</a:t>
            </a:r>
          </a:p>
          <a:p>
            <a:pPr lvl="1"/>
            <a:r>
              <a:rPr lang="es-ES_tradnl" dirty="0" smtClean="0"/>
              <a:t>Hatz</a:t>
            </a:r>
          </a:p>
          <a:p>
            <a:pPr lvl="1"/>
            <a:r>
              <a:rPr lang="es-ES_tradnl" dirty="0" smtClean="0"/>
              <a:t>Oin</a:t>
            </a:r>
          </a:p>
          <a:p>
            <a:pPr lvl="1"/>
            <a:r>
              <a:rPr lang="es-ES_tradnl" dirty="0" smtClean="0"/>
              <a:t>Buru</a:t>
            </a:r>
          </a:p>
          <a:p>
            <a:pPr lvl="1"/>
            <a:r>
              <a:rPr lang="es-ES_tradnl" dirty="0" smtClean="0"/>
              <a:t>Ahuntz</a:t>
            </a:r>
          </a:p>
          <a:p>
            <a:pPr lvl="1"/>
            <a:r>
              <a:rPr lang="es-ES_tradnl" dirty="0" smtClean="0"/>
              <a:t>Zaldi</a:t>
            </a:r>
          </a:p>
          <a:p>
            <a:pPr lvl="1"/>
            <a:r>
              <a:rPr lang="es-ES_tradnl" dirty="0" smtClean="0"/>
              <a:t>Ardi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42" y="2307890"/>
            <a:ext cx="978330" cy="110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87" y="2307890"/>
            <a:ext cx="1727460" cy="112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89" y="2307890"/>
            <a:ext cx="1575619" cy="15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39" y="3670814"/>
            <a:ext cx="2304123" cy="154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10" y="5057999"/>
            <a:ext cx="1866397" cy="152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2586907" cy="206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42" y="2460290"/>
            <a:ext cx="978330" cy="110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¿De dónde viene el euskera?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Multitud de intentos de emparentar el euskera</a:t>
            </a:r>
          </a:p>
          <a:p>
            <a:pPr lvl="1"/>
            <a:r>
              <a:rPr lang="es-ES_tradnl" b="1" dirty="0" smtClean="0"/>
              <a:t>Idiomas fino-húngaras</a:t>
            </a:r>
          </a:p>
          <a:p>
            <a:pPr lvl="1"/>
            <a:r>
              <a:rPr lang="es-ES_tradnl" b="1" dirty="0" smtClean="0"/>
              <a:t>Caucásicos</a:t>
            </a:r>
          </a:p>
          <a:p>
            <a:pPr lvl="1"/>
            <a:r>
              <a:rPr lang="es-ES_tradnl" b="1" dirty="0" smtClean="0"/>
              <a:t>Na-dene </a:t>
            </a:r>
          </a:p>
          <a:p>
            <a:pPr lvl="1"/>
            <a:r>
              <a:rPr lang="es-ES_tradnl" b="1" dirty="0" smtClean="0"/>
              <a:t>Hamito</a:t>
            </a:r>
          </a:p>
          <a:p>
            <a:pPr lvl="1"/>
            <a:r>
              <a:rPr lang="es-ES_tradnl" b="1" dirty="0"/>
              <a:t>I</a:t>
            </a:r>
            <a:r>
              <a:rPr lang="es-ES_tradnl" b="1" dirty="0" smtClean="0"/>
              <a:t>bero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35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Idiomas preindoeuropeos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 descr="D:\Users\238192\Downloads\ibero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57049" cy="5201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Teoría</a:t>
            </a:r>
            <a:r>
              <a:rPr lang="es-ES_tradnl" dirty="0" smtClean="0"/>
              <a:t>: Wilhelm von Humboldt (1767-1835)</a:t>
            </a:r>
          </a:p>
          <a:p>
            <a:r>
              <a:rPr lang="es-ES_tradnl" dirty="0" smtClean="0"/>
              <a:t>Euskera – íbero</a:t>
            </a:r>
          </a:p>
          <a:p>
            <a:r>
              <a:rPr lang="es-ES_tradnl" dirty="0" smtClean="0"/>
              <a:t>Similitudes:</a:t>
            </a:r>
          </a:p>
          <a:p>
            <a:pPr lvl="1"/>
            <a:r>
              <a:rPr lang="es-ES_tradnl" dirty="0" smtClean="0"/>
              <a:t>Bihos-bihotz</a:t>
            </a:r>
          </a:p>
          <a:p>
            <a:pPr lvl="1"/>
            <a:r>
              <a:rPr lang="es-ES_tradnl" dirty="0" smtClean="0"/>
              <a:t>Hisca-neska</a:t>
            </a:r>
          </a:p>
          <a:p>
            <a:pPr lvl="1"/>
            <a:r>
              <a:rPr lang="es-ES_tradnl" dirty="0" smtClean="0"/>
              <a:t>Ildun-ilun</a:t>
            </a:r>
          </a:p>
          <a:p>
            <a:pPr marL="457200" lvl="1" indent="0">
              <a:buNone/>
            </a:pP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29" y="2751012"/>
            <a:ext cx="1425756" cy="10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80" y="2931131"/>
            <a:ext cx="1256917" cy="177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84" y="4050691"/>
            <a:ext cx="2343157" cy="13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8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Aita Barandiaran: </a:t>
            </a:r>
            <a:r>
              <a:rPr lang="es-ES_tradnl" i="1" dirty="0" smtClean="0"/>
              <a:t>“Gu ez gara inongoak”</a:t>
            </a:r>
          </a:p>
          <a:p>
            <a:pPr marL="0" indent="0">
              <a:buNone/>
            </a:pPr>
            <a:r>
              <a:rPr lang="es-ES_tradnl" dirty="0" smtClean="0"/>
              <a:t>			“No somos de ninguna parte”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K. Mitxelena: </a:t>
            </a:r>
            <a:r>
              <a:rPr lang="es-ES_tradnl" i="1" dirty="0" smtClean="0"/>
              <a:t>“Euskara ez du inork hona ekarri”</a:t>
            </a:r>
          </a:p>
          <a:p>
            <a:pPr marL="0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	     “Nadie ha traído el euskera aquí”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8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systému Office</vt:lpstr>
      <vt:lpstr>Euskararen jatorria</vt:lpstr>
      <vt:lpstr>PREGUNTAS SIN RESOLVER</vt:lpstr>
      <vt:lpstr>PowerPoint Presentation</vt:lpstr>
      <vt:lpstr>EUSKARA – origen neolítico</vt:lpstr>
      <vt:lpstr>PowerPoint Presentation</vt:lpstr>
      <vt:lpstr>¿De dónde viene el euskera?</vt:lpstr>
      <vt:lpstr>Idiomas preindoeuropeos</vt:lpstr>
      <vt:lpstr>PowerPoint Presentation</vt:lpstr>
      <vt:lpstr>PowerPoint Presentation</vt:lpstr>
      <vt:lpstr>PowerPoint Presentation</vt:lpstr>
      <vt:lpstr>PowerPoint Presentation</vt:lpstr>
      <vt:lpstr>Primeros indoeuropeos en EH: celtas (siglo XI AC) </vt:lpstr>
      <vt:lpstr>Contacto lingüístico</vt:lpstr>
      <vt:lpstr>Contacto</vt:lpstr>
      <vt:lpstr>Influencia indoeuropeos</vt:lpstr>
      <vt:lpstr>PowerPoint Presentation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Euskararen jatorria</dc:title>
  <dc:creator>Garazi Urkiola Gamarra</dc:creator>
  <cp:lastModifiedBy>Denis Almandoz Irigoyen</cp:lastModifiedBy>
  <cp:revision>44</cp:revision>
  <dcterms:created xsi:type="dcterms:W3CDTF">2015-09-18T13:12:10Z</dcterms:created>
  <dcterms:modified xsi:type="dcterms:W3CDTF">2021-09-27T11:57:14Z</dcterms:modified>
</cp:coreProperties>
</file>