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7" r:id="rId7"/>
    <p:sldId id="261" r:id="rId8"/>
    <p:sldId id="278" r:id="rId9"/>
    <p:sldId id="262" r:id="rId10"/>
    <p:sldId id="263" r:id="rId11"/>
    <p:sldId id="264" r:id="rId12"/>
    <p:sldId id="281" r:id="rId13"/>
    <p:sldId id="269" r:id="rId14"/>
    <p:sldId id="270" r:id="rId15"/>
    <p:sldId id="279" r:id="rId16"/>
    <p:sldId id="280" r:id="rId17"/>
    <p:sldId id="265" r:id="rId18"/>
    <p:sldId id="273" r:id="rId19"/>
    <p:sldId id="274" r:id="rId20"/>
    <p:sldId id="275" r:id="rId21"/>
    <p:sldId id="277" r:id="rId22"/>
    <p:sldId id="276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96DE08-041D-44FF-AC11-C7D4F99A1AFE}" v="2" dt="2021-11-17T14:43:26.9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70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uzana Rákociová" userId="98cb0b8fb9b50273" providerId="LiveId" clId="{0E96DE08-041D-44FF-AC11-C7D4F99A1AFE}"/>
    <pc:docChg chg="modSld">
      <pc:chgData name="Zuzana Rákociová" userId="98cb0b8fb9b50273" providerId="LiveId" clId="{0E96DE08-041D-44FF-AC11-C7D4F99A1AFE}" dt="2021-11-17T14:43:26.978" v="1" actId="20577"/>
      <pc:docMkLst>
        <pc:docMk/>
      </pc:docMkLst>
      <pc:sldChg chg="modSp">
        <pc:chgData name="Zuzana Rákociová" userId="98cb0b8fb9b50273" providerId="LiveId" clId="{0E96DE08-041D-44FF-AC11-C7D4F99A1AFE}" dt="2021-11-17T14:43:26.978" v="1" actId="20577"/>
        <pc:sldMkLst>
          <pc:docMk/>
          <pc:sldMk cId="1481411325" sldId="256"/>
        </pc:sldMkLst>
        <pc:spChg chg="mod">
          <ac:chgData name="Zuzana Rákociová" userId="98cb0b8fb9b50273" providerId="LiveId" clId="{0E96DE08-041D-44FF-AC11-C7D4F99A1AFE}" dt="2021-11-17T14:43:26.978" v="1" actId="20577"/>
          <ac:spMkLst>
            <pc:docMk/>
            <pc:sldMk cId="1481411325" sldId="256"/>
            <ac:spMk id="2" creationId="{4E1B45F0-935A-4D64-9002-D51C88A876C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6A529-8753-4124-A9E2-C2F26F5514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FFD905-4E5C-4FF7-8128-FDC6F547E9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8E4689-4D79-48D4-AFAF-B388D39A1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DA82-7F93-40B9-8C56-A2394DB763F5}" type="datetimeFigureOut">
              <a:rPr lang="cs-CZ" smtClean="0"/>
              <a:t>17.11.2021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18E03-0138-466E-A5EB-CB482654F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50EF4-D4E2-4449-9DF6-69E872E16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BBF9-7511-4EDC-8923-C01883D8A3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1589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413E4-ED6F-4D2A-8F8A-F8CAF79A5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09E07F-103D-4B2C-BA62-1C258C09C9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84348-C1F3-4CD3-81B6-BA6CE2F0A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DA82-7F93-40B9-8C56-A2394DB763F5}" type="datetimeFigureOut">
              <a:rPr lang="cs-CZ" smtClean="0"/>
              <a:t>17.11.2021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DB452-F069-4C4B-80CF-29EF0AE53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00D2C-CFFC-4458-A19B-37710661F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BBF9-7511-4EDC-8923-C01883D8A3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1304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602AEA-7621-405C-9861-0B79DE0D82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5764FD-C786-4597-917D-A71E0424D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A742C-749F-4BF2-AEC3-04F7CDB97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DA82-7F93-40B9-8C56-A2394DB763F5}" type="datetimeFigureOut">
              <a:rPr lang="cs-CZ" smtClean="0"/>
              <a:t>17.11.2021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80631-4962-4E02-AD71-732ACF9CA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C4E47-F7AB-4CDC-8D50-5058C60BD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BBF9-7511-4EDC-8923-C01883D8A3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544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9147D-3A70-455D-B913-BF2949894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ADB09-1860-4C58-8808-35C5D1CD4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61943-A60E-4EFB-BAEB-31DB51D4A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DA82-7F93-40B9-8C56-A2394DB763F5}" type="datetimeFigureOut">
              <a:rPr lang="cs-CZ" smtClean="0"/>
              <a:t>17.11.2021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A47BE9-3EAE-4EE1-8A7E-70485313F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5F4B6-3F81-49B9-BF20-DC1EE1CBF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BBF9-7511-4EDC-8923-C01883D8A3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7144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BA08A-AEEA-4188-8B6E-91942A5F6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881B7A-7F81-4503-9D87-06F04FD92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778DAE-711F-4F9E-A5B8-2674E846F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DA82-7F93-40B9-8C56-A2394DB763F5}" type="datetimeFigureOut">
              <a:rPr lang="cs-CZ" smtClean="0"/>
              <a:t>17.11.2021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ED75F-300B-4CD2-B8E4-6A6858BC5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4B093-BFF5-46AD-BE44-E13132F8F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BBF9-7511-4EDC-8923-C01883D8A3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307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BF60B-E9E5-4CD9-AD80-5A727F236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B4A56-6C80-47AA-B4FB-FD24F1D5F4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1D950C-D6D3-4309-901D-DD2F4ABC9A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D85A17-C780-4CAD-8A9D-F5A894134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DA82-7F93-40B9-8C56-A2394DB763F5}" type="datetimeFigureOut">
              <a:rPr lang="cs-CZ" smtClean="0"/>
              <a:t>17.11.2021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634566-0DF9-4118-8159-2462E3EEA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7244F9-9BC8-4D3F-94B1-19B119598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BBF9-7511-4EDC-8923-C01883D8A3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4134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B6F39-FB2A-47F2-8CBD-61E953CB9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EBE985-CB17-4C80-A606-9CF4196CE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F21ADF-6F21-4582-B99F-C6A7A77C4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C66A1B-B484-4660-979F-F63F7652AF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9A9BB5-C082-4EBB-9007-6FA2F05F55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ED9FEA-6158-454D-889C-36E9C43C3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DA82-7F93-40B9-8C56-A2394DB763F5}" type="datetimeFigureOut">
              <a:rPr lang="cs-CZ" smtClean="0"/>
              <a:t>17.11.2021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603521-4C67-4C1A-9717-894B60B9D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89BF74-B7FA-4155-961C-085BEE9A8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BBF9-7511-4EDC-8923-C01883D8A3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3884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DAD6D-B147-4888-8E8F-C9028D5E1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B366A-BEA7-4199-802A-A1723E551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DA82-7F93-40B9-8C56-A2394DB763F5}" type="datetimeFigureOut">
              <a:rPr lang="cs-CZ" smtClean="0"/>
              <a:t>17.11.2021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A03D65-40F7-44CA-82ED-58FDCA680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03BAD2-4FF8-4D6B-979B-B661F3750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BBF9-7511-4EDC-8923-C01883D8A3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9999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76849D-0D3A-4DE5-8C47-14BA94DA4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DA82-7F93-40B9-8C56-A2394DB763F5}" type="datetimeFigureOut">
              <a:rPr lang="cs-CZ" smtClean="0"/>
              <a:t>17.11.2021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F08A81-6EF5-4CB1-8A47-0EB74DFF5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21B619-54BF-4665-A69C-DE78846D6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BBF9-7511-4EDC-8923-C01883D8A3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9887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766DB-6305-492B-82A2-52321E858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C2C1C-9C03-4555-AEFD-C039DCAFF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773FDD-FC0A-41E4-A6EC-D67E83803B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38510E-4570-4149-ACDE-816AB04DD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DA82-7F93-40B9-8C56-A2394DB763F5}" type="datetimeFigureOut">
              <a:rPr lang="cs-CZ" smtClean="0"/>
              <a:t>17.11.2021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2252BE-CA45-4513-8C6E-86797114B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931689-23A6-4707-8604-A1BF02111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BBF9-7511-4EDC-8923-C01883D8A3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8841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3F8C4-E98C-4C5D-92DF-F23B9E1E9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8A4EA8-AE15-4E52-91D3-38B4157518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A03B7C-5C90-4A9B-A7F3-A99208F18B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7AABCA-FCDA-441C-A919-006A2660D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DA82-7F93-40B9-8C56-A2394DB763F5}" type="datetimeFigureOut">
              <a:rPr lang="cs-CZ" smtClean="0"/>
              <a:t>17.11.2021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2A0859-1349-4336-818D-A4C43751C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C19631-0DF1-4527-9C3E-801403EAF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BBF9-7511-4EDC-8923-C01883D8A3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7693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62D33C-D417-4895-9139-AC20269B9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0DF6F6-C5C3-423A-B843-FEE0C9E5F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33D53-D42B-4D6C-801C-AE08EACB94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3DA82-7F93-40B9-8C56-A2394DB763F5}" type="datetimeFigureOut">
              <a:rPr lang="cs-CZ" smtClean="0"/>
              <a:t>17.11.2021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A6F37-EA52-408D-B7EE-480E58CAA4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55CDB7-92FC-4BF9-AFB8-649100D8E6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8BBF9-7511-4EDC-8923-C01883D8A3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9433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rquivos.rtp.pt/conteudos/maluda/" TargetMode="External"/><Relationship Id="rId2" Type="http://schemas.openxmlformats.org/officeDocument/2006/relationships/hyperlink" Target="https://www.youtube.com/watch?v=ygo1z4vFQYk&amp;ab_channel=Bahari1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icion%C3%A1rio_Houaiss_da_L%C3%ADngua_Portuguesa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3WGttZdksg&amp;ab_channel=BestofPortugueseMusic" TargetMode="External"/><Relationship Id="rId7" Type="http://schemas.openxmlformats.org/officeDocument/2006/relationships/hyperlink" Target="https://www.youtube.com/watch?v=G5MF3vRdG6k&amp;ab_channel=Antena3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0wOh5mdfoUk&amp;ab_channel=stereossauro" TargetMode="External"/><Relationship Id="rId5" Type="http://schemas.openxmlformats.org/officeDocument/2006/relationships/hyperlink" Target="https://www.youtube.com/watch?v=V42ix2CtZ8Y&amp;ab_channel=RickyFitts" TargetMode="External"/><Relationship Id="rId4" Type="http://schemas.openxmlformats.org/officeDocument/2006/relationships/hyperlink" Target="https://www.youtube.com/watch?v=TP4BnfUm0eI&amp;ab_channel=rodvr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text&#10;&#10;Automaticky generovaný popis">
            <a:extLst>
              <a:ext uri="{FF2B5EF4-FFF2-40B4-BE49-F238E27FC236}">
                <a16:creationId xmlns:a16="http://schemas.microsoft.com/office/drawing/2014/main" id="{12646FDC-2452-48D5-94FF-BB0A520EE9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6" r="1" b="1"/>
          <a:stretch/>
        </p:blipFill>
        <p:spPr>
          <a:xfrm>
            <a:off x="20" y="584909"/>
            <a:ext cx="5718616" cy="5509675"/>
          </a:xfrm>
          <a:custGeom>
            <a:avLst/>
            <a:gdLst/>
            <a:ahLst/>
            <a:cxnLst/>
            <a:rect l="l" t="t" r="r" b="b"/>
            <a:pathLst>
              <a:path w="5718636" h="5509675">
                <a:moveTo>
                  <a:pt x="0" y="0"/>
                </a:moveTo>
                <a:lnTo>
                  <a:pt x="2672821" y="0"/>
                </a:lnTo>
                <a:lnTo>
                  <a:pt x="2673116" y="639"/>
                </a:lnTo>
                <a:lnTo>
                  <a:pt x="3175662" y="639"/>
                </a:lnTo>
                <a:lnTo>
                  <a:pt x="5718636" y="5509675"/>
                </a:lnTo>
                <a:lnTo>
                  <a:pt x="502842" y="5509675"/>
                </a:lnTo>
                <a:lnTo>
                  <a:pt x="502842" y="5509036"/>
                </a:lnTo>
                <a:lnTo>
                  <a:pt x="0" y="5509036"/>
                </a:lnTo>
                <a:close/>
              </a:path>
            </a:pathLst>
          </a:cu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7CDB40A-75BB-4498-A20B-59C3984A3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2619" y="585526"/>
            <a:ext cx="8349381" cy="5509038"/>
          </a:xfrm>
          <a:custGeom>
            <a:avLst/>
            <a:gdLst>
              <a:gd name="connsiteX0" fmla="*/ 0 w 8349381"/>
              <a:gd name="connsiteY0" fmla="*/ 0 h 5509038"/>
              <a:gd name="connsiteX1" fmla="*/ 8349381 w 8349381"/>
              <a:gd name="connsiteY1" fmla="*/ 0 h 5509038"/>
              <a:gd name="connsiteX2" fmla="*/ 5806407 w 8349381"/>
              <a:gd name="connsiteY2" fmla="*/ 5509038 h 5509038"/>
              <a:gd name="connsiteX3" fmla="*/ 0 w 8349381"/>
              <a:gd name="connsiteY3" fmla="*/ 5509038 h 550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49381" h="5509038">
                <a:moveTo>
                  <a:pt x="0" y="0"/>
                </a:moveTo>
                <a:lnTo>
                  <a:pt x="8349381" y="0"/>
                </a:lnTo>
                <a:lnTo>
                  <a:pt x="5806407" y="5509038"/>
                </a:lnTo>
                <a:lnTo>
                  <a:pt x="0" y="5509038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3C8018-9DCC-4567-A964-D4FD5C3726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3747" y="3356717"/>
            <a:ext cx="5370576" cy="911117"/>
          </a:xfrm>
        </p:spPr>
        <p:txBody>
          <a:bodyPr>
            <a:normAutofit/>
          </a:bodyPr>
          <a:lstStyle/>
          <a:p>
            <a:pPr algn="l"/>
            <a:r>
              <a:rPr lang="sk-SK" sz="32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HÁ, HÁ, HÁ</a:t>
            </a:r>
            <a:endParaRPr lang="cs-CZ" sz="3200" dirty="0">
              <a:solidFill>
                <a:srgbClr val="FFFFFF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1B45F0-935A-4D64-9002-D51C88A876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3747" y="1408814"/>
            <a:ext cx="5683102" cy="2235277"/>
          </a:xfrm>
        </p:spPr>
        <p:txBody>
          <a:bodyPr>
            <a:noAutofit/>
          </a:bodyPr>
          <a:lstStyle/>
          <a:p>
            <a:pPr algn="l"/>
            <a:r>
              <a:rPr lang="sk-SK" sz="13800">
                <a:solidFill>
                  <a:srgbClr val="FFFFFF"/>
                </a:solidFill>
                <a:latin typeface="Baskerville Old Face" panose="02020602080505020303" pitchFamily="18" charset="0"/>
              </a:rPr>
              <a:t>Aula 6</a:t>
            </a:r>
            <a:endParaRPr lang="cs-CZ" sz="13800" dirty="0">
              <a:solidFill>
                <a:srgbClr val="FFFFFF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41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ED3FC-F573-438F-A586-44B358BA5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pt-PT" sz="2800">
                <a:latin typeface="Baskerville Old Face" panose="02020602080505020303" pitchFamily="18" charset="0"/>
              </a:rPr>
              <a:t>O que estás a fazer agora?</a:t>
            </a:r>
            <a:br>
              <a:rPr lang="sk-SK" sz="2800">
                <a:latin typeface="Baskerville Old Face" panose="02020602080505020303" pitchFamily="18" charset="0"/>
              </a:rPr>
            </a:br>
            <a:br>
              <a:rPr lang="sk-SK" sz="2800">
                <a:latin typeface="Baskerville Old Face" panose="02020602080505020303" pitchFamily="18" charset="0"/>
              </a:rPr>
            </a:br>
            <a:r>
              <a:rPr lang="sk-SK" sz="2800" err="1">
                <a:latin typeface="Baskerville Old Face" panose="02020602080505020303" pitchFamily="18" charset="0"/>
              </a:rPr>
              <a:t>Estar</a:t>
            </a:r>
            <a:r>
              <a:rPr lang="sk-SK" sz="2800">
                <a:latin typeface="Baskerville Old Face" panose="02020602080505020303" pitchFamily="18" charset="0"/>
              </a:rPr>
              <a:t> </a:t>
            </a:r>
            <a:r>
              <a:rPr lang="sk-SK" sz="2800">
                <a:highlight>
                  <a:srgbClr val="FFFF00"/>
                </a:highlight>
                <a:latin typeface="Baskerville Old Face" panose="02020602080505020303" pitchFamily="18" charset="0"/>
              </a:rPr>
              <a:t>a</a:t>
            </a:r>
            <a:r>
              <a:rPr lang="sk-SK" sz="2800">
                <a:latin typeface="Baskerville Old Face" panose="02020602080505020303" pitchFamily="18" charset="0"/>
              </a:rPr>
              <a:t> + </a:t>
            </a:r>
            <a:r>
              <a:rPr lang="sk-SK" sz="2800" err="1">
                <a:latin typeface="Baskerville Old Face" panose="02020602080505020303" pitchFamily="18" charset="0"/>
              </a:rPr>
              <a:t>infinitivo</a:t>
            </a:r>
            <a:endParaRPr lang="cs-CZ" sz="280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32B40-1DD0-411F-B552-A5A086B29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endParaRPr lang="pt-PT" sz="2000" dirty="0">
              <a:latin typeface="Baskerville Old Face" panose="02020602080505020303" pitchFamily="18" charset="0"/>
            </a:endParaRPr>
          </a:p>
          <a:p>
            <a:endParaRPr lang="pt-PT" sz="2000" dirty="0">
              <a:latin typeface="Baskerville Old Face" panose="02020602080505020303" pitchFamily="18" charset="0"/>
            </a:endParaRPr>
          </a:p>
          <a:p>
            <a:endParaRPr lang="pt-PT" sz="2000" dirty="0">
              <a:latin typeface="Baskerville Old Face" panose="02020602080505020303" pitchFamily="18" charset="0"/>
            </a:endParaRPr>
          </a:p>
          <a:p>
            <a:endParaRPr lang="pt-PT" sz="2000" dirty="0">
              <a:latin typeface="Baskerville Old Face" panose="02020602080505020303" pitchFamily="18" charset="0"/>
            </a:endParaRPr>
          </a:p>
          <a:p>
            <a:endParaRPr lang="pt-PT" sz="2000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pt-PT" sz="2000" dirty="0">
              <a:latin typeface="Baskerville Old Face" panose="02020602080505020303" pitchFamily="18" charset="0"/>
            </a:endParaRPr>
          </a:p>
          <a:p>
            <a:r>
              <a:rPr lang="pt-PT" sz="2000" dirty="0">
                <a:latin typeface="Baskerville Old Face" panose="02020602080505020303" pitchFamily="18" charset="0"/>
              </a:rPr>
              <a:t>Estou a...</a:t>
            </a:r>
          </a:p>
          <a:p>
            <a:r>
              <a:rPr lang="pt-PT" sz="2000" dirty="0">
                <a:latin typeface="Baskerville Old Face" panose="02020602080505020303" pitchFamily="18" charset="0"/>
              </a:rPr>
              <a:t>O que estão a </a:t>
            </a:r>
            <a:r>
              <a:rPr lang="sk-SK" sz="2000" dirty="0">
                <a:latin typeface="Baskerville Old Face" panose="02020602080505020303" pitchFamily="18" charset="0"/>
              </a:rPr>
              <a:t>ver</a:t>
            </a:r>
            <a:r>
              <a:rPr lang="pt-PT" sz="2000" dirty="0">
                <a:latin typeface="Baskerville Old Face" panose="02020602080505020303" pitchFamily="18" charset="0"/>
              </a:rPr>
              <a:t> </a:t>
            </a:r>
            <a:r>
              <a:rPr lang="sk-SK" sz="2000" dirty="0">
                <a:latin typeface="Baskerville Old Face" panose="02020602080505020303" pitchFamily="18" charset="0"/>
              </a:rPr>
              <a:t>na </a:t>
            </a:r>
            <a:r>
              <a:rPr lang="sk-SK" sz="2000" dirty="0" err="1">
                <a:latin typeface="Baskerville Old Face" panose="02020602080505020303" pitchFamily="18" charset="0"/>
              </a:rPr>
              <a:t>imagem</a:t>
            </a:r>
            <a:r>
              <a:rPr lang="pt-PT" sz="2000" dirty="0">
                <a:latin typeface="Baskerville Old Face" panose="02020602080505020303" pitchFamily="18" charset="0"/>
              </a:rPr>
              <a:t>?</a:t>
            </a:r>
          </a:p>
          <a:p>
            <a:r>
              <a:rPr lang="sk-SK" sz="2000" dirty="0">
                <a:latin typeface="Baskerville Old Face" panose="02020602080505020303" pitchFamily="18" charset="0"/>
              </a:rPr>
              <a:t>O </a:t>
            </a:r>
            <a:r>
              <a:rPr lang="sk-SK" sz="2000" dirty="0" err="1">
                <a:latin typeface="Baskerville Old Face" panose="02020602080505020303" pitchFamily="18" charset="0"/>
              </a:rPr>
              <a:t>que</a:t>
            </a:r>
            <a:r>
              <a:rPr lang="sk-SK" sz="2000" dirty="0">
                <a:latin typeface="Baskerville Old Face" panose="02020602080505020303" pitchFamily="18" charset="0"/>
              </a:rPr>
              <a:t> </a:t>
            </a:r>
            <a:r>
              <a:rPr lang="sk-SK" sz="2000" dirty="0" err="1">
                <a:latin typeface="Baskerville Old Face" panose="02020602080505020303" pitchFamily="18" charset="0"/>
              </a:rPr>
              <a:t>est</a:t>
            </a:r>
            <a:r>
              <a:rPr lang="pt-PT" sz="2000" dirty="0">
                <a:latin typeface="Baskerville Old Face" panose="02020602080505020303" pitchFamily="18" charset="0"/>
              </a:rPr>
              <a:t>á a fazer o teu colega agora?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8F142583-DACC-4E78-B67C-3615968325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0" r="8607" b="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896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ok 8">
            <a:extLst>
              <a:ext uri="{FF2B5EF4-FFF2-40B4-BE49-F238E27FC236}">
                <a16:creationId xmlns:a16="http://schemas.microsoft.com/office/drawing/2014/main" id="{B62BDA13-535A-49BE-9DCD-DAC661564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5430" y="2314807"/>
            <a:ext cx="6788260" cy="234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276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83636-E077-4B67-AF01-2F9BF7005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latin typeface="Baskerville Old Face" panose="02020602080505020303" pitchFamily="18" charset="0"/>
              </a:rPr>
              <a:t>Exercícios:</a:t>
            </a:r>
            <a:endParaRPr lang="cs-CZ" dirty="0">
              <a:latin typeface="Baskerville Old Face" panose="02020602080505020303" pitchFamily="18" charset="0"/>
            </a:endParaRP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5549FB68-D348-493E-8D9E-ED8018DC4C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2" t="63433" r="45769" b="6464"/>
          <a:stretch/>
        </p:blipFill>
        <p:spPr>
          <a:xfrm>
            <a:off x="1244411" y="1086852"/>
            <a:ext cx="9703177" cy="4684295"/>
          </a:xfrm>
        </p:spPr>
      </p:pic>
    </p:spTree>
    <p:extLst>
      <p:ext uri="{BB962C8B-B14F-4D97-AF65-F5344CB8AC3E}">
        <p14:creationId xmlns:p14="http://schemas.microsoft.com/office/powerpoint/2010/main" val="4077541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C6D23A2B-F0A5-4C30-931B-F5CF3DDF7C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670558"/>
            <a:ext cx="10905066" cy="351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472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4C4F4-861D-4ACF-BC87-C19930F75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>
            <a:normAutofit/>
          </a:bodyPr>
          <a:lstStyle/>
          <a:p>
            <a:r>
              <a:rPr lang="sk-SK" sz="3700">
                <a:latin typeface="Baskerville Old Face" panose="02020602080505020303" pitchFamily="18" charset="0"/>
              </a:rPr>
              <a:t>OS VERBOS IRREGULARES</a:t>
            </a:r>
            <a:r>
              <a:rPr lang="pt-PT" sz="3700">
                <a:latin typeface="Baskerville Old Face" panose="02020602080505020303" pitchFamily="18" charset="0"/>
              </a:rPr>
              <a:t>:</a:t>
            </a:r>
            <a:endParaRPr lang="cs-CZ" sz="370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2E707-DC24-4F14-860E-4286814BE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29" y="2443315"/>
            <a:ext cx="3667037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1800" dirty="0">
                <a:latin typeface="Baskerville Old Face" panose="02020602080505020303" pitchFamily="18" charset="0"/>
              </a:rPr>
              <a:t>ESTAR: </a:t>
            </a:r>
            <a:r>
              <a:rPr lang="sk-SK" sz="1800" dirty="0" err="1">
                <a:latin typeface="Baskerville Old Face" panose="02020602080505020303" pitchFamily="18" charset="0"/>
              </a:rPr>
              <a:t>estou</a:t>
            </a:r>
            <a:r>
              <a:rPr lang="sk-SK" sz="1800" dirty="0">
                <a:latin typeface="Baskerville Old Face" panose="02020602080505020303" pitchFamily="18" charset="0"/>
              </a:rPr>
              <a:t>, </a:t>
            </a:r>
            <a:r>
              <a:rPr lang="sk-SK" sz="1800" dirty="0" err="1">
                <a:latin typeface="Baskerville Old Face" panose="02020602080505020303" pitchFamily="18" charset="0"/>
              </a:rPr>
              <a:t>estás</a:t>
            </a:r>
            <a:r>
              <a:rPr lang="sk-SK" sz="1800" dirty="0">
                <a:latin typeface="Baskerville Old Face" panose="02020602080505020303" pitchFamily="18" charset="0"/>
              </a:rPr>
              <a:t>, </a:t>
            </a:r>
            <a:r>
              <a:rPr lang="sk-SK" sz="1800" dirty="0" err="1">
                <a:latin typeface="Baskerville Old Face" panose="02020602080505020303" pitchFamily="18" charset="0"/>
              </a:rPr>
              <a:t>está</a:t>
            </a:r>
            <a:r>
              <a:rPr lang="sk-SK" sz="1800" dirty="0">
                <a:latin typeface="Baskerville Old Face" panose="02020602080505020303" pitchFamily="18" charset="0"/>
              </a:rPr>
              <a:t>, </a:t>
            </a:r>
            <a:r>
              <a:rPr lang="sk-SK" sz="1800" dirty="0" err="1">
                <a:latin typeface="Baskerville Old Face" panose="02020602080505020303" pitchFamily="18" charset="0"/>
              </a:rPr>
              <a:t>estamos</a:t>
            </a:r>
            <a:r>
              <a:rPr lang="sk-SK" sz="1800" dirty="0">
                <a:latin typeface="Baskerville Old Face" panose="02020602080505020303" pitchFamily="18" charset="0"/>
              </a:rPr>
              <a:t>, </a:t>
            </a:r>
            <a:r>
              <a:rPr lang="sk-SK" sz="1800" dirty="0" err="1">
                <a:latin typeface="Baskerville Old Face" panose="02020602080505020303" pitchFamily="18" charset="0"/>
              </a:rPr>
              <a:t>est</a:t>
            </a:r>
            <a:r>
              <a:rPr lang="pt-PT" sz="1800" dirty="0" err="1">
                <a:latin typeface="Baskerville Old Face" panose="02020602080505020303" pitchFamily="18" charset="0"/>
              </a:rPr>
              <a:t>ão</a:t>
            </a:r>
            <a:endParaRPr lang="sk-SK" sz="1800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pt-PT" sz="1800" dirty="0">
                <a:latin typeface="Baskerville Old Face" panose="02020602080505020303" pitchFamily="18" charset="0"/>
              </a:rPr>
              <a:t>Uma frase: ...</a:t>
            </a:r>
            <a:endParaRPr lang="sk-SK" sz="1800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sk-SK" sz="1800" dirty="0">
                <a:latin typeface="Baskerville Old Face" panose="02020602080505020303" pitchFamily="18" charset="0"/>
              </a:rPr>
              <a:t>SER</a:t>
            </a:r>
            <a:r>
              <a:rPr lang="pt-PT" sz="1800" dirty="0">
                <a:latin typeface="Baskerville Old Face" panose="02020602080505020303" pitchFamily="18" charset="0"/>
              </a:rPr>
              <a:t>: sou, és, é, somos, são</a:t>
            </a:r>
          </a:p>
          <a:p>
            <a:pPr marL="0" indent="0">
              <a:buNone/>
            </a:pPr>
            <a:r>
              <a:rPr lang="pt-PT" sz="1800" dirty="0">
                <a:latin typeface="Baskerville Old Face" panose="02020602080505020303" pitchFamily="18" charset="0"/>
              </a:rPr>
              <a:t>Uma frase: ...</a:t>
            </a:r>
            <a:endParaRPr lang="sk-SK" sz="1800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sk-SK" sz="1800" dirty="0">
                <a:latin typeface="Baskerville Old Face" panose="02020602080505020303" pitchFamily="18" charset="0"/>
              </a:rPr>
              <a:t>TER</a:t>
            </a:r>
            <a:r>
              <a:rPr lang="pt-PT" sz="1800" dirty="0">
                <a:latin typeface="Baskerville Old Face" panose="02020602080505020303" pitchFamily="18" charset="0"/>
              </a:rPr>
              <a:t>: tenho, tens, tem, temos, têm</a:t>
            </a:r>
            <a:endParaRPr lang="sk-SK" sz="1800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pt-PT" sz="1800" dirty="0">
                <a:latin typeface="Baskerville Old Face" panose="02020602080505020303" pitchFamily="18" charset="0"/>
              </a:rPr>
              <a:t>Uma frase: ...</a:t>
            </a:r>
            <a:endParaRPr lang="sk-SK" sz="1800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sk-SK" sz="1800" dirty="0">
                <a:latin typeface="Baskerville Old Face" panose="02020602080505020303" pitchFamily="18" charset="0"/>
              </a:rPr>
              <a:t>HAVER</a:t>
            </a:r>
            <a:r>
              <a:rPr lang="pt-PT" sz="1800" dirty="0">
                <a:latin typeface="Baskerville Old Face" panose="02020602080505020303" pitchFamily="18" charset="0"/>
              </a:rPr>
              <a:t>: há</a:t>
            </a:r>
          </a:p>
          <a:p>
            <a:pPr marL="0" indent="0">
              <a:buNone/>
            </a:pPr>
            <a:r>
              <a:rPr lang="pt-PT" sz="1800" dirty="0">
                <a:latin typeface="Baskerville Old Face" panose="02020602080505020303" pitchFamily="18" charset="0"/>
              </a:rPr>
              <a:t>Uma frase: ...</a:t>
            </a:r>
            <a:endParaRPr lang="cs-CZ" sz="1800" dirty="0">
              <a:latin typeface="Baskerville Old Face" panose="02020602080505020303" pitchFamily="18" charset="0"/>
            </a:endParaRPr>
          </a:p>
        </p:txBody>
      </p:sp>
      <p:pic>
        <p:nvPicPr>
          <p:cNvPr id="14" name="Zástupný objekt pre obsah 12" descr="Obrázok, na ktorom je text&#10;&#10;Automaticky generovaný popis">
            <a:extLst>
              <a:ext uri="{FF2B5EF4-FFF2-40B4-BE49-F238E27FC236}">
                <a16:creationId xmlns:a16="http://schemas.microsoft.com/office/drawing/2014/main" id="{593AF046-CCAF-4E89-924B-A3645E7686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" r="-1" b="-1"/>
          <a:stretch/>
        </p:blipFill>
        <p:spPr>
          <a:xfrm>
            <a:off x="4636008" y="640082"/>
            <a:ext cx="6916329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07206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B0AA9C75-F710-43A5-BABB-7CB812199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24C4F4-861D-4ACF-BC87-C19930F75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11" y="1202943"/>
            <a:ext cx="5982969" cy="2450519"/>
          </a:xfrm>
        </p:spPr>
        <p:txBody>
          <a:bodyPr anchor="b">
            <a:normAutofit/>
          </a:bodyPr>
          <a:lstStyle/>
          <a:p>
            <a:r>
              <a:rPr lang="pt-PT" sz="6000" dirty="0">
                <a:latin typeface="Baskerville Old Face" panose="02020602080505020303" pitchFamily="18" charset="0"/>
              </a:rPr>
              <a:t>OS </a:t>
            </a:r>
            <a:r>
              <a:rPr lang="sk-SK" sz="6000" dirty="0">
                <a:latin typeface="Baskerville Old Face" panose="02020602080505020303" pitchFamily="18" charset="0"/>
              </a:rPr>
              <a:t>VERBOS REGULARES</a:t>
            </a:r>
            <a:r>
              <a:rPr lang="pt-PT" sz="4800" dirty="0">
                <a:latin typeface="Baskerville Old Face" panose="02020602080505020303" pitchFamily="18" charset="0"/>
              </a:rPr>
              <a:t>:</a:t>
            </a:r>
            <a:endParaRPr lang="cs-CZ" sz="4800" dirty="0">
              <a:latin typeface="Baskerville Old Face" panose="02020602080505020303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EA80E20-333E-43EB-9EE7-32945EE27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95" y="4201277"/>
            <a:ext cx="11399520" cy="2108908"/>
          </a:xfrm>
          <a:prstGeom prst="rect">
            <a:avLst/>
          </a:prstGeom>
        </p:spPr>
      </p:pic>
      <p:pic>
        <p:nvPicPr>
          <p:cNvPr id="15" name="Obrázok 14" descr="Obrázok, na ktorom je žltý, budova, okno&#10;&#10;Automaticky generovaný popis">
            <a:extLst>
              <a:ext uri="{FF2B5EF4-FFF2-40B4-BE49-F238E27FC236}">
                <a16:creationId xmlns:a16="http://schemas.microsoft.com/office/drawing/2014/main" id="{C9C16CF3-0E49-4C80-AE70-C668494D65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95" y="190122"/>
            <a:ext cx="5512016" cy="357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532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26D4A3-7CFD-407B-A75B-AD26729A1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/>
          <a:lstStyle/>
          <a:p>
            <a:r>
              <a:rPr lang="pt-PT" dirty="0">
                <a:latin typeface="Baskerville Old Face" panose="02020602080505020303" pitchFamily="18" charset="0"/>
              </a:rPr>
              <a:t>Verbos regulares, exemplos</a:t>
            </a:r>
            <a:endParaRPr lang="sk-SK" dirty="0">
              <a:latin typeface="Baskerville Old Face" panose="02020602080505020303" pitchFamily="18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DDEFC1C-70E9-4D10-AF52-7A3E7035E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0"/>
            <a:ext cx="10515600" cy="3052763"/>
          </a:xfrm>
        </p:spPr>
        <p:txBody>
          <a:bodyPr>
            <a:normAutofit lnSpcReduction="10000"/>
          </a:bodyPr>
          <a:lstStyle/>
          <a:p>
            <a:r>
              <a:rPr lang="pt-BR" dirty="0"/>
              <a:t>-AR: amar, gostar de, detestar, falar, conversar, pesquisar, contemplar, achar, pensar, contar, olhar, almoçar, jantar, perguntar, …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-ER: Beber, comer, receber, conhecer, perceber, compreender, entender, oferecer, morrer, viver, responder, … </a:t>
            </a:r>
          </a:p>
          <a:p>
            <a:endParaRPr lang="pt-BR" dirty="0"/>
          </a:p>
          <a:p>
            <a:r>
              <a:rPr lang="pt-BR" dirty="0"/>
              <a:t>• -IR: Partir, abrir, permitir, dirigir, incluir, </a:t>
            </a:r>
            <a:r>
              <a:rPr lang="sk-SK" dirty="0" err="1"/>
              <a:t>existir</a:t>
            </a:r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4F11B767-C5F4-473B-9F29-7F3618C90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682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552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2" name="Rectangle 72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49E1C81-C964-45A8-95BE-5311CD62B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pt-PT" sz="4000" dirty="0">
                <a:latin typeface="Baskerville Old Face" panose="02020602080505020303" pitchFamily="18" charset="0"/>
              </a:rPr>
              <a:t>Todas as pinturas são da pintora Maluda </a:t>
            </a:r>
            <a:r>
              <a:rPr lang="sk-SK" sz="16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(1934 — 1999)</a:t>
            </a:r>
            <a:endParaRPr lang="sk-SK" sz="4000" dirty="0">
              <a:latin typeface="Baskerville Old Face" panose="02020602080505020303" pitchFamily="18" charset="0"/>
            </a:endParaRPr>
          </a:p>
        </p:txBody>
      </p:sp>
      <p:sp>
        <p:nvSpPr>
          <p:cNvPr id="1033" name="Content Placeholder 1029">
            <a:extLst>
              <a:ext uri="{FF2B5EF4-FFF2-40B4-BE49-F238E27FC236}">
                <a16:creationId xmlns:a16="http://schemas.microsoft.com/office/drawing/2014/main" id="{54A66F58-2043-403D-86E3-018CC2352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52774" cy="4303464"/>
          </a:xfrm>
        </p:spPr>
        <p:txBody>
          <a:bodyPr>
            <a:normAutofit/>
          </a:bodyPr>
          <a:lstStyle/>
          <a:p>
            <a:r>
              <a:rPr lang="en-US" sz="2000" dirty="0">
                <a:hlinkClick r:id="rId2"/>
              </a:rPr>
              <a:t>https://www.youtube.com/watch?v=ygo1z4vFQYk&amp;ab_channel=Bahari10</a:t>
            </a:r>
            <a:endParaRPr lang="en-US" sz="2000" dirty="0"/>
          </a:p>
          <a:p>
            <a:r>
              <a:rPr lang="en-US" sz="2000" dirty="0">
                <a:hlinkClick r:id="rId3"/>
              </a:rPr>
              <a:t>https://arquivos.rtp.pt/conteudos/maluda/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1026" name="Picture 2" descr="maluda">
            <a:extLst>
              <a:ext uri="{FF2B5EF4-FFF2-40B4-BE49-F238E27FC236}">
                <a16:creationId xmlns:a16="http://schemas.microsoft.com/office/drawing/2014/main" id="{478212FD-0415-4409-BFCF-C9E588EC84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8" r="2" b="2"/>
          <a:stretch/>
        </p:blipFill>
        <p:spPr bwMode="auto">
          <a:xfrm>
            <a:off x="5183500" y="1904282"/>
            <a:ext cx="6170299" cy="42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569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D601EF-546E-4938-990A-4D3904E7F8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E51D40-E54C-4988-8EC8-E0840DB1B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80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O FADO </a:t>
            </a:r>
          </a:p>
        </p:txBody>
      </p:sp>
    </p:spTree>
    <p:extLst>
      <p:ext uri="{BB962C8B-B14F-4D97-AF65-F5344CB8AC3E}">
        <p14:creationId xmlns:p14="http://schemas.microsoft.com/office/powerpoint/2010/main" val="5723156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F0D29FDB-8893-4FC2-8141-4DDE993142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/>
          <a:stretch/>
        </p:blipFill>
        <p:spPr>
          <a:xfrm>
            <a:off x="20" y="-183725"/>
            <a:ext cx="12191980" cy="69454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88CD11-55C0-49A1-8C47-A58733289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6716"/>
            <a:ext cx="10515600" cy="1632284"/>
          </a:xfrm>
        </p:spPr>
        <p:txBody>
          <a:bodyPr>
            <a:noAutofit/>
          </a:bodyPr>
          <a:lstStyle/>
          <a:p>
            <a:r>
              <a:rPr lang="pt-PT" sz="96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3F de Portugal</a:t>
            </a:r>
            <a:endParaRPr lang="cs-CZ" sz="9600" dirty="0">
              <a:solidFill>
                <a:srgbClr val="FFFFFF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B698B-4550-4486-A08D-89337B648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04673"/>
            <a:ext cx="10515600" cy="2872289"/>
          </a:xfrm>
        </p:spPr>
        <p:txBody>
          <a:bodyPr>
            <a:normAutofit/>
          </a:bodyPr>
          <a:lstStyle/>
          <a:p>
            <a:pPr lvl="1"/>
            <a:r>
              <a:rPr lang="pt-PT" sz="54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FADO</a:t>
            </a:r>
          </a:p>
          <a:p>
            <a:pPr lvl="1"/>
            <a:r>
              <a:rPr lang="pt-PT" sz="54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FUTEBOL</a:t>
            </a:r>
          </a:p>
          <a:p>
            <a:pPr lvl="1"/>
            <a:r>
              <a:rPr lang="pt-PT" sz="54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FÁTIMA</a:t>
            </a:r>
            <a:endParaRPr lang="cs-CZ" sz="5400" dirty="0">
              <a:solidFill>
                <a:srgbClr val="FFFFFF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4330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60D013-F52F-4464-96D4-6F2E31ED01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7896ED-C99E-49C6-A584-E2911EAE8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PT">
                <a:solidFill>
                  <a:srgbClr val="FFFFFF"/>
                </a:solidFill>
                <a:latin typeface="Baskerville Old Face" panose="02020602080505020303" pitchFamily="18" charset="0"/>
              </a:rPr>
              <a:t>SAUDADE</a:t>
            </a:r>
            <a:endParaRPr lang="cs-CZ">
              <a:solidFill>
                <a:srgbClr val="FFFFFF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A9F62-3A3B-4206-9BAA-652B463DF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 i="1" dirty="0">
                <a:solidFill>
                  <a:srgbClr val="FFFFFF"/>
                </a:solidFill>
                <a:effectLst/>
                <a:latin typeface="Baskerville Old Face" panose="02020602080505020303" pitchFamily="18" charset="0"/>
              </a:rPr>
              <a:t>"A somewhat melancholic feeling of incompleteness. It is related to thinking back on situations of privation due to the absence of someone or something, to move away from a place or thing, or to the absence of a set of particular and desirable experiences and pleasures once lived.“ </a:t>
            </a:r>
          </a:p>
          <a:p>
            <a:pPr marL="0" indent="0">
              <a:buNone/>
            </a:pPr>
            <a:r>
              <a:rPr lang="pt-BR" sz="1800" b="0" dirty="0">
                <a:solidFill>
                  <a:srgbClr val="FFFFFF"/>
                </a:solidFill>
                <a:effectLst/>
                <a:latin typeface="Baskerville Old Face" panose="02020602080505020303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Dicionário Houaiss da Língua Portuguesa</a:t>
            </a:r>
            <a:endParaRPr lang="en-US" sz="1800" i="1" dirty="0">
              <a:solidFill>
                <a:srgbClr val="FFFFFF"/>
              </a:solidFill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pt-PT" i="1" dirty="0">
              <a:solidFill>
                <a:srgbClr val="FFFFFF"/>
              </a:solidFill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cs-CZ" i="1" dirty="0">
              <a:solidFill>
                <a:srgbClr val="FFFFFF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5445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DCFC6-3FE6-42AB-A0C1-E4ABB6566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Content Placeholder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FAF9047E-44F0-4CDE-9E66-9A95F66FDA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22" t="19992" r="72" b="4907"/>
          <a:stretch/>
        </p:blipFill>
        <p:spPr>
          <a:xfrm>
            <a:off x="2814320" y="0"/>
            <a:ext cx="7031036" cy="6873240"/>
          </a:xfrm>
        </p:spPr>
      </p:pic>
    </p:spTree>
    <p:extLst>
      <p:ext uri="{BB962C8B-B14F-4D97-AF65-F5344CB8AC3E}">
        <p14:creationId xmlns:p14="http://schemas.microsoft.com/office/powerpoint/2010/main" val="34376010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38A2C2-BBBD-437C-BA00-E81B854292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837ACE-028F-45CE-A8A4-E89D94236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PT">
                <a:solidFill>
                  <a:srgbClr val="FFFFFF"/>
                </a:solidFill>
                <a:latin typeface="Baskerville Old Face" panose="02020602080505020303" pitchFamily="18" charset="0"/>
              </a:rPr>
              <a:t>TIPOS</a:t>
            </a:r>
            <a:endParaRPr lang="cs-CZ">
              <a:solidFill>
                <a:srgbClr val="FFFFFF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77FF4-64E8-4F60-8938-DA27672A2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pt-PT" sz="22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FADO UNIVERSITÁRIO (Fado de Coimbra)</a:t>
            </a:r>
          </a:p>
          <a:p>
            <a:pPr marL="0" indent="0">
              <a:buNone/>
            </a:pPr>
            <a:r>
              <a:rPr lang="pt-PT" sz="2200" dirty="0">
                <a:solidFill>
                  <a:srgbClr val="FFFFFF"/>
                </a:solidFill>
                <a:latin typeface="Baskerville Old Face" panose="02020602080505020303" pitchFamily="18" charset="0"/>
                <a:hlinkClick r:id="rId3"/>
              </a:rPr>
              <a:t>https://www.youtube.com/watch?v=f3WGttZdksg&amp;ab_channel=BestofPortugueseMusic</a:t>
            </a:r>
            <a:r>
              <a:rPr lang="pt-PT" sz="22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 </a:t>
            </a:r>
          </a:p>
          <a:p>
            <a:r>
              <a:rPr lang="pt-PT" sz="22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FADO CLÁSSICO (Fado de Lisboa)</a:t>
            </a:r>
          </a:p>
          <a:p>
            <a:pPr marL="0" indent="0">
              <a:buNone/>
            </a:pPr>
            <a:r>
              <a:rPr lang="pt-PT" sz="2200" dirty="0">
                <a:solidFill>
                  <a:srgbClr val="FFFFFF"/>
                </a:solidFill>
                <a:latin typeface="Baskerville Old Face" panose="02020602080505020303" pitchFamily="18" charset="0"/>
                <a:hlinkClick r:id="rId4"/>
              </a:rPr>
              <a:t>https://www.youtube.com/watch?v=TP4BnfUm0eI&amp;ab_channel=rodvr</a:t>
            </a:r>
            <a:r>
              <a:rPr lang="pt-PT" sz="22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 </a:t>
            </a:r>
          </a:p>
          <a:p>
            <a:r>
              <a:rPr lang="pt-PT" sz="22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FADO MODERNO</a:t>
            </a:r>
          </a:p>
          <a:p>
            <a:pPr marL="0" indent="0">
              <a:buNone/>
            </a:pPr>
            <a:r>
              <a:rPr lang="pt-PT" sz="2200" dirty="0">
                <a:solidFill>
                  <a:srgbClr val="FFFFFF"/>
                </a:solidFill>
                <a:latin typeface="Baskerville Old Face" panose="02020602080505020303" pitchFamily="18" charset="0"/>
                <a:hlinkClick r:id="rId5"/>
              </a:rPr>
              <a:t>https://www.youtube.com/watch?v=V42ix2CtZ8Y&amp;ab_channel=RickyFitts</a:t>
            </a:r>
            <a:r>
              <a:rPr lang="pt-PT" sz="22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 </a:t>
            </a:r>
          </a:p>
          <a:p>
            <a:r>
              <a:rPr lang="pt-PT" sz="22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FADO «PÓS-MODERNO»</a:t>
            </a:r>
          </a:p>
          <a:p>
            <a:pPr marL="0" indent="0">
              <a:buNone/>
            </a:pPr>
            <a:r>
              <a:rPr lang="cs-CZ" sz="2200" dirty="0">
                <a:solidFill>
                  <a:srgbClr val="FFFFFF"/>
                </a:solidFill>
                <a:latin typeface="Baskerville Old Face" panose="02020602080505020303" pitchFamily="18" charset="0"/>
                <a:hlinkClick r:id="rId6"/>
              </a:rPr>
              <a:t>https://www.youtube.com/watch?v=0wOh5mdfoUk&amp;ab_channel=stereossauro</a:t>
            </a:r>
            <a:endParaRPr lang="pt-PT" sz="2200" dirty="0">
              <a:solidFill>
                <a:srgbClr val="FFFFFF"/>
              </a:solidFill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pt-PT" sz="2200" dirty="0">
                <a:solidFill>
                  <a:srgbClr val="FFFFFF"/>
                </a:solidFill>
                <a:latin typeface="Baskerville Old Face" panose="02020602080505020303" pitchFamily="18" charset="0"/>
                <a:hlinkClick r:id="rId7"/>
              </a:rPr>
              <a:t>https://www.youtube.com/watch?v=G5MF3vRdG6k&amp;ab_channel=Antena3</a:t>
            </a:r>
            <a:r>
              <a:rPr lang="pt-PT" sz="22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 </a:t>
            </a:r>
          </a:p>
          <a:p>
            <a:pPr marL="0" indent="0">
              <a:buNone/>
            </a:pPr>
            <a:endParaRPr lang="pt-PT" sz="22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cs-CZ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391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38A2C2-BBBD-437C-BA00-E81B854292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837ACE-028F-45CE-A8A4-E89D94236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PT" dirty="0">
                <a:solidFill>
                  <a:srgbClr val="FFFFFF"/>
                </a:solidFill>
                <a:latin typeface="Baskerville Old Face" panose="02020602080505020303" pitchFamily="18" charset="0"/>
              </a:rPr>
              <a:t>A GUITARRA PORTUGUESA</a:t>
            </a:r>
            <a:endParaRPr lang="cs-CZ" dirty="0">
              <a:solidFill>
                <a:srgbClr val="FFFFFF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77FF4-64E8-4F60-8938-DA27672A2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PT" sz="22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cs-CZ" sz="2200"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3E0289-F0AB-485D-BC9A-DF551E59F5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26431"/>
            <a:ext cx="7359316" cy="438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2008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99269-771B-4814-BF14-BF722E5CC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4C032-7967-4C42-8E36-2EDD565BB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6153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696C5F-12D5-4E54-8F54-7F63EB296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pt-PT">
                <a:solidFill>
                  <a:schemeClr val="bg1"/>
                </a:solidFill>
                <a:latin typeface="Baskerville Old Face" panose="02020602080505020303" pitchFamily="18" charset="0"/>
              </a:rPr>
              <a:t>As perguntas:</a:t>
            </a:r>
            <a:endParaRPr lang="cs-CZ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E35B83-1EC3-4F87-9D54-D86346335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7636" y="1957388"/>
            <a:ext cx="10396728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5425F-997A-4BA5-9B5A-AEABDB7C4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9173"/>
            <a:ext cx="10515600" cy="3659988"/>
          </a:xfrm>
        </p:spPr>
        <p:txBody>
          <a:bodyPr>
            <a:normAutofit/>
          </a:bodyPr>
          <a:lstStyle/>
          <a:p>
            <a:r>
              <a:rPr lang="pt-PT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Quem fala?</a:t>
            </a:r>
            <a:endParaRPr lang="sk-SK" sz="24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  <a:p>
            <a:r>
              <a:rPr lang="sk-SK" sz="24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Sobre</a:t>
            </a:r>
            <a:r>
              <a:rPr lang="sk-SK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o </a:t>
            </a:r>
            <a:r>
              <a:rPr lang="sk-SK" sz="24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que</a:t>
            </a:r>
            <a:r>
              <a:rPr lang="sk-SK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sk-SK" sz="24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se</a:t>
            </a:r>
            <a:r>
              <a:rPr lang="sk-SK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sk-SK" sz="24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fala</a:t>
            </a:r>
            <a:r>
              <a:rPr lang="sk-SK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no </a:t>
            </a:r>
            <a:r>
              <a:rPr lang="sk-SK" sz="24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diálogo</a:t>
            </a:r>
            <a:r>
              <a:rPr lang="pt-PT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?</a:t>
            </a:r>
          </a:p>
          <a:p>
            <a:r>
              <a:rPr lang="pt-PT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Quais línguas é que</a:t>
            </a:r>
            <a:r>
              <a:rPr lang="sk-SK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pt-PT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eles falam?</a:t>
            </a:r>
          </a:p>
          <a:p>
            <a:endParaRPr lang="cs-C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242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16BF5-4326-4BD7-9933-B9B0C6216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73EE7599-DB65-48AC-BE33-3522ED3B5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03" y="-127000"/>
            <a:ext cx="11676994" cy="7112000"/>
          </a:xfrm>
        </p:spPr>
      </p:pic>
    </p:spTree>
    <p:extLst>
      <p:ext uri="{BB962C8B-B14F-4D97-AF65-F5344CB8AC3E}">
        <p14:creationId xmlns:p14="http://schemas.microsoft.com/office/powerpoint/2010/main" val="1824176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16BF5-4326-4BD7-9933-B9B0C6216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73EE7599-DB65-48AC-BE33-3522ED3B5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51" t="19524" r="-456"/>
          <a:stretch/>
        </p:blipFill>
        <p:spPr>
          <a:xfrm>
            <a:off x="2842109" y="116305"/>
            <a:ext cx="6507781" cy="6625389"/>
          </a:xfr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96FD946C-502D-4ED7-9441-F07625EE8D4D}"/>
              </a:ext>
            </a:extLst>
          </p:cNvPr>
          <p:cNvSpPr/>
          <p:nvPr/>
        </p:nvSpPr>
        <p:spPr>
          <a:xfrm>
            <a:off x="940526" y="4572000"/>
            <a:ext cx="2181497" cy="4963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9866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24C4F4-861D-4ACF-BC87-C19930F75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31825"/>
            <a:ext cx="10567737" cy="1341354"/>
          </a:xfrm>
        </p:spPr>
        <p:txBody>
          <a:bodyPr>
            <a:normAutofit/>
          </a:bodyPr>
          <a:lstStyle/>
          <a:p>
            <a:r>
              <a:rPr lang="pt-PT" dirty="0">
                <a:solidFill>
                  <a:schemeClr val="bg1"/>
                </a:solidFill>
                <a:latin typeface="Baskerville Old Face" panose="02020602080505020303" pitchFamily="18" charset="0"/>
              </a:rPr>
              <a:t>HÁ e outros significados</a:t>
            </a:r>
            <a:endParaRPr lang="cs-CZ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E35B83-1EC3-4F87-9D54-D86346335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7636" y="1957388"/>
            <a:ext cx="10396728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2E707-DC24-4F14-860E-4286814BE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9173"/>
            <a:ext cx="10515600" cy="36599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PT" sz="3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Há muito tempo que... </a:t>
            </a:r>
          </a:p>
          <a:p>
            <a:pPr marL="0" indent="0">
              <a:buNone/>
            </a:pPr>
            <a:endParaRPr lang="pt-PT" sz="32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pt-PT" sz="3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Há muito para fazer. Há muito para admirar. (</a:t>
            </a:r>
            <a:r>
              <a:rPr lang="pt-PT" sz="32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There</a:t>
            </a:r>
            <a:r>
              <a:rPr lang="pt-PT" sz="3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pt-PT" sz="32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is</a:t>
            </a:r>
            <a:r>
              <a:rPr lang="pt-PT" sz="3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a </a:t>
            </a:r>
            <a:r>
              <a:rPr lang="pt-PT" sz="32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lot</a:t>
            </a:r>
            <a:r>
              <a:rPr lang="pt-PT" sz="3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to…)</a:t>
            </a:r>
          </a:p>
          <a:p>
            <a:pPr marL="0" indent="0">
              <a:buNone/>
            </a:pPr>
            <a:endParaRPr lang="pt-PT" sz="32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pt-PT" sz="3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Há alguém que me pode </a:t>
            </a:r>
            <a:r>
              <a:rPr lang="pt-PT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ajudar</a:t>
            </a:r>
            <a:r>
              <a:rPr lang="pt-PT" sz="3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? Há pessoas que falam alto demais</a:t>
            </a:r>
            <a:r>
              <a:rPr lang="sk-SK" sz="3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.</a:t>
            </a:r>
            <a:r>
              <a:rPr lang="pt-PT" sz="3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(no sentido de «existir», Is </a:t>
            </a:r>
            <a:r>
              <a:rPr lang="pt-PT" sz="32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there</a:t>
            </a:r>
            <a:r>
              <a:rPr lang="pt-PT" sz="3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..., </a:t>
            </a:r>
            <a:r>
              <a:rPr lang="pt-PT" sz="32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There</a:t>
            </a:r>
            <a:r>
              <a:rPr lang="pt-PT" sz="3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pt-PT" sz="32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is</a:t>
            </a:r>
            <a:r>
              <a:rPr lang="pt-PT" sz="3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/</a:t>
            </a:r>
            <a:r>
              <a:rPr lang="pt-PT" sz="32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there</a:t>
            </a:r>
            <a:r>
              <a:rPr lang="pt-PT" sz="3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are)</a:t>
            </a:r>
          </a:p>
          <a:p>
            <a:pPr marL="0" indent="0">
              <a:buNone/>
            </a:pPr>
            <a:endParaRPr lang="pt-PT" sz="20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pt-PT" sz="20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cs-CZ" sz="20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13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4C4F4-861D-4ACF-BC87-C19930F75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>
            <a:normAutofit/>
          </a:bodyPr>
          <a:lstStyle/>
          <a:p>
            <a:r>
              <a:rPr lang="pt-PT" sz="5400" dirty="0">
                <a:latin typeface="Baskerville Old Face" panose="02020602080505020303" pitchFamily="18" charset="0"/>
              </a:rPr>
              <a:t>Exemplos:</a:t>
            </a:r>
            <a:endParaRPr lang="cs-CZ" sz="5400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2E707-DC24-4F14-860E-4286814BE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PT" sz="2000" dirty="0">
                <a:latin typeface="Baskerville Old Face" panose="02020602080505020303" pitchFamily="18" charset="0"/>
              </a:rPr>
              <a:t>Há quanto tempo que está em Brno?</a:t>
            </a:r>
          </a:p>
          <a:p>
            <a:pPr marL="0" indent="0">
              <a:buNone/>
            </a:pPr>
            <a:r>
              <a:rPr lang="pt-PT" sz="2000" dirty="0">
                <a:latin typeface="Baskerville Old Face" panose="02020602080505020303" pitchFamily="18" charset="0"/>
              </a:rPr>
              <a:t>Há quanto tempo que estuda na Universidade de </a:t>
            </a:r>
            <a:r>
              <a:rPr lang="pt-PT" sz="2000" dirty="0" err="1">
                <a:latin typeface="Baskerville Old Face" panose="02020602080505020303" pitchFamily="18" charset="0"/>
              </a:rPr>
              <a:t>Masaryk</a:t>
            </a:r>
            <a:r>
              <a:rPr lang="pt-PT" sz="2000" dirty="0">
                <a:latin typeface="Baskerville Old Face" panose="02020602080505020303" pitchFamily="18" charset="0"/>
              </a:rPr>
              <a:t>?</a:t>
            </a:r>
          </a:p>
          <a:p>
            <a:pPr marL="0" indent="0">
              <a:buNone/>
            </a:pPr>
            <a:r>
              <a:rPr lang="pt-PT" sz="2000" dirty="0">
                <a:latin typeface="Baskerville Old Face" panose="02020602080505020303" pitchFamily="18" charset="0"/>
              </a:rPr>
              <a:t>Há quanto tempo que </a:t>
            </a:r>
            <a:r>
              <a:rPr lang="sk-SK" sz="2000" dirty="0" err="1">
                <a:latin typeface="Baskerville Old Face" panose="02020602080505020303" pitchFamily="18" charset="0"/>
              </a:rPr>
              <a:t>estuda</a:t>
            </a:r>
            <a:r>
              <a:rPr lang="pt-PT" sz="2000" dirty="0">
                <a:latin typeface="Baskerville Old Face" panose="02020602080505020303" pitchFamily="18" charset="0"/>
              </a:rPr>
              <a:t> inglês?</a:t>
            </a:r>
          </a:p>
          <a:p>
            <a:pPr marL="0" indent="0">
              <a:buNone/>
            </a:pPr>
            <a:endParaRPr lang="pt-PT" sz="2000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pt-PT" sz="2000" dirty="0">
                <a:latin typeface="Baskerville Old Face" panose="02020602080505020303" pitchFamily="18" charset="0"/>
              </a:rPr>
              <a:t>Estou em Brno há oito anos. Moro na República Checa há uns meses. (...)</a:t>
            </a:r>
          </a:p>
          <a:p>
            <a:pPr marL="0" indent="0">
              <a:buNone/>
            </a:pPr>
            <a:endParaRPr lang="pt-PT" sz="2000" dirty="0">
              <a:latin typeface="Baskerville Old Face" panose="02020602080505020303" pitchFamily="18" charset="0"/>
            </a:endParaRPr>
          </a:p>
          <a:p>
            <a:pPr>
              <a:buFontTx/>
              <a:buChar char="-"/>
            </a:pPr>
            <a:r>
              <a:rPr lang="pt-PT" sz="2000" dirty="0">
                <a:latin typeface="Baskerville Old Face" panose="02020602080505020303" pitchFamily="18" charset="0"/>
              </a:rPr>
              <a:t>Um dia, uma semana, um mês, um ano, uma década, um século...</a:t>
            </a:r>
          </a:p>
          <a:p>
            <a:pPr>
              <a:buFontTx/>
              <a:buChar char="-"/>
            </a:pPr>
            <a:r>
              <a:rPr lang="pt-PT" sz="2000" dirty="0">
                <a:latin typeface="Baskerville Old Face" panose="02020602080505020303" pitchFamily="18" charset="0"/>
              </a:rPr>
              <a:t>Uns dias, umas semanas, uns meses, uns anos, umas décadas, uns séculos... </a:t>
            </a:r>
            <a:endParaRPr lang="cs-CZ" sz="2000" dirty="0">
              <a:latin typeface="Baskerville Old Face" panose="02020602080505020303" pitchFamily="18" charset="0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2EAAB8B4-56D9-4379-8D61-1E0B47283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" r="215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56183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110BA6D-ADAE-40C7-B708-133F04B3C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Números cardinais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0E3AB36A-8B32-4BE9-A6F0-F81F66294B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7951" y="274320"/>
            <a:ext cx="7496354" cy="639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757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BCD73EC0-E516-46B6-B53B-CCDE957FAE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0" r="46474" b="57888"/>
          <a:stretch/>
        </p:blipFill>
        <p:spPr>
          <a:xfrm>
            <a:off x="1931288" y="643466"/>
            <a:ext cx="8329423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498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1623</TotalTime>
  <Words>570</Words>
  <Application>Microsoft Office PowerPoint</Application>
  <PresentationFormat>Širokouhlá</PresentationFormat>
  <Paragraphs>72</Paragraphs>
  <Slides>22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22</vt:i4>
      </vt:variant>
    </vt:vector>
  </HeadingPairs>
  <TitlesOfParts>
    <vt:vector size="28" baseType="lpstr">
      <vt:lpstr>Arial</vt:lpstr>
      <vt:lpstr>Arial</vt:lpstr>
      <vt:lpstr>Baskerville Old Face</vt:lpstr>
      <vt:lpstr>Calibri</vt:lpstr>
      <vt:lpstr>Calibri Light</vt:lpstr>
      <vt:lpstr>Office Theme</vt:lpstr>
      <vt:lpstr>Aula 6</vt:lpstr>
      <vt:lpstr>Prezentácia programu PowerPoint</vt:lpstr>
      <vt:lpstr>As perguntas:</vt:lpstr>
      <vt:lpstr>Prezentácia programu PowerPoint</vt:lpstr>
      <vt:lpstr>Prezentácia programu PowerPoint</vt:lpstr>
      <vt:lpstr>HÁ e outros significados</vt:lpstr>
      <vt:lpstr>Exemplos:</vt:lpstr>
      <vt:lpstr>Números cardinais</vt:lpstr>
      <vt:lpstr>Prezentácia programu PowerPoint</vt:lpstr>
      <vt:lpstr>O que estás a fazer agora?  Estar a + infinitivo</vt:lpstr>
      <vt:lpstr>Exercícios:</vt:lpstr>
      <vt:lpstr>Prezentácia programu PowerPoint</vt:lpstr>
      <vt:lpstr>OS VERBOS IRREGULARES:</vt:lpstr>
      <vt:lpstr>OS VERBOS REGULARES:</vt:lpstr>
      <vt:lpstr>Verbos regulares, exemplos</vt:lpstr>
      <vt:lpstr>Todas as pinturas são da pintora Maluda (1934 — 1999)</vt:lpstr>
      <vt:lpstr>O FADO </vt:lpstr>
      <vt:lpstr>3F de Portugal</vt:lpstr>
      <vt:lpstr>SAUDADE</vt:lpstr>
      <vt:lpstr>TIPOS</vt:lpstr>
      <vt:lpstr>A GUITARRA PORTUGUESA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7</dc:title>
  <dc:creator>Zuzana Rákociová</dc:creator>
  <cp:lastModifiedBy>Zuzana Rákociová</cp:lastModifiedBy>
  <cp:revision>5</cp:revision>
  <dcterms:created xsi:type="dcterms:W3CDTF">2020-11-30T18:48:21Z</dcterms:created>
  <dcterms:modified xsi:type="dcterms:W3CDTF">2021-11-17T14:43:33Z</dcterms:modified>
</cp:coreProperties>
</file>