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1" r:id="rId8"/>
    <p:sldId id="278" r:id="rId9"/>
    <p:sldId id="262" r:id="rId10"/>
    <p:sldId id="263" r:id="rId11"/>
    <p:sldId id="264" r:id="rId12"/>
    <p:sldId id="281" r:id="rId13"/>
    <p:sldId id="270" r:id="rId14"/>
    <p:sldId id="279" r:id="rId15"/>
    <p:sldId id="282" r:id="rId16"/>
    <p:sldId id="284" r:id="rId17"/>
    <p:sldId id="283" r:id="rId18"/>
    <p:sldId id="285" r:id="rId19"/>
    <p:sldId id="269" r:id="rId20"/>
    <p:sldId id="286" r:id="rId21"/>
    <p:sldId id="287" r:id="rId22"/>
    <p:sldId id="288" r:id="rId23"/>
    <p:sldId id="289" r:id="rId24"/>
    <p:sldId id="280" r:id="rId25"/>
    <p:sldId id="265" r:id="rId26"/>
    <p:sldId id="273" r:id="rId27"/>
    <p:sldId id="274" r:id="rId28"/>
    <p:sldId id="275" r:id="rId29"/>
    <p:sldId id="277" r:id="rId30"/>
    <p:sldId id="276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6DE08-041D-44FF-AC11-C7D4F99A1AFE}" v="2" dt="2021-11-17T14:43:26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A529-8753-4124-A9E2-C2F26F551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FD905-4E5C-4FF7-8128-FDC6F547E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4689-4D79-48D4-AFAF-B388D39A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18E03-0138-466E-A5EB-CB482654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50EF4-D4E2-4449-9DF6-69E872E1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13E4-ED6F-4D2A-8F8A-F8CAF79A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9E07F-103D-4B2C-BA62-1C258C09C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84348-C1F3-4CD3-81B6-BA6CE2F0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DB452-F069-4C4B-80CF-29EF0AE5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00D2C-CFFC-4458-A19B-37710661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30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02AEA-7621-405C-9861-0B79DE0D8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764FD-C786-4597-917D-A71E0424D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A742C-749F-4BF2-AEC3-04F7CDB9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80631-4962-4E02-AD71-732ACF9C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C4E47-F7AB-4CDC-8D50-5058C60B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4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147D-3A70-455D-B913-BF294989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ADB09-1860-4C58-8808-35C5D1CD4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61943-A60E-4EFB-BAEB-31DB51D4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47BE9-3EAE-4EE1-8A7E-70485313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5F4B6-3F81-49B9-BF20-DC1EE1CB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4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A08A-AEEA-4188-8B6E-91942A5F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81B7A-7F81-4503-9D87-06F04FD92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78DAE-711F-4F9E-A5B8-2674E846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ED75F-300B-4CD2-B8E4-6A6858BC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4B093-BFF5-46AD-BE44-E13132F8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07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F60B-E9E5-4CD9-AD80-5A727F23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4A56-6C80-47AA-B4FB-FD24F1D5F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D950C-D6D3-4309-901D-DD2F4ABC9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85A17-C780-4CAD-8A9D-F5A8941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34566-0DF9-4118-8159-2462E3EE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244F9-9BC8-4D3F-94B1-19B11959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13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6F39-FB2A-47F2-8CBD-61E953CB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BE985-CB17-4C80-A606-9CF4196CE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21ADF-6F21-4582-B99F-C6A7A77C4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66A1B-B484-4660-979F-F63F7652A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A9BB5-C082-4EBB-9007-6FA2F05F5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D9FEA-6158-454D-889C-36E9C43C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03521-4C67-4C1A-9717-894B60B9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9BF74-B7FA-4155-961C-085BEE9A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8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AD6D-B147-4888-8E8F-C9028D5E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B366A-BEA7-4199-802A-A1723E55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03D65-40F7-44CA-82ED-58FDCA68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3BAD2-4FF8-4D6B-979B-B661F375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99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6849D-0D3A-4DE5-8C47-14BA94DA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08A81-6EF5-4CB1-8A47-0EB74DFF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1B619-54BF-4665-A69C-DE78846D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88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66DB-6305-492B-82A2-52321E85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2C1C-9C03-4555-AEFD-C039DCAFF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73FDD-FC0A-41E4-A6EC-D67E83803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8510E-4570-4149-ACDE-816AB04D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252BE-CA45-4513-8C6E-86797114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31689-23A6-4707-8604-A1BF0211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84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F8C4-E98C-4C5D-92DF-F23B9E1E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A4EA8-AE15-4E52-91D3-38B415751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03B7C-5C90-4A9B-A7F3-A99208F18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AABCA-FCDA-441C-A919-006A2660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A0859-1349-4336-818D-A4C43751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19631-0DF1-4527-9C3E-801403EA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69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62D33C-D417-4895-9139-AC20269B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DF6F6-C5C3-423A-B843-FEE0C9E5F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33D53-D42B-4D6C-801C-AE08EACB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DA82-7F93-40B9-8C56-A2394DB763F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A6F37-EA52-408D-B7EE-480E58CAA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5CDB7-92FC-4BF9-AFB8-649100D8E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BBF9-7511-4EDC-8923-C01883D8A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43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quivos.rtp.pt/conteudos/maluda/" TargetMode="External"/><Relationship Id="rId2" Type="http://schemas.openxmlformats.org/officeDocument/2006/relationships/hyperlink" Target="https://www.youtube.com/watch?v=ygo1z4vFQYk&amp;ab_channel=Bahari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cion%C3%A1rio_Houaiss_da_L%C3%ADngua_Portuguesa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3WGttZdksg&amp;ab_channel=BestofPortugueseMusic" TargetMode="External"/><Relationship Id="rId7" Type="http://schemas.openxmlformats.org/officeDocument/2006/relationships/hyperlink" Target="https://www.youtube.com/watch?v=G5MF3vRdG6k&amp;ab_channel=Antena3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wOh5mdfoUk&amp;ab_channel=stereossauro" TargetMode="External"/><Relationship Id="rId5" Type="http://schemas.openxmlformats.org/officeDocument/2006/relationships/hyperlink" Target="https://www.youtube.com/watch?v=V42ix2CtZ8Y&amp;ab_channel=RickyFitts" TargetMode="External"/><Relationship Id="rId4" Type="http://schemas.openxmlformats.org/officeDocument/2006/relationships/hyperlink" Target="https://www.youtube.com/watch?v=TP4BnfUm0eI&amp;ab_channel=rodv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12646FDC-2452-48D5-94FF-BB0A520EE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r="1" b="1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C8018-9DCC-4567-A964-D4FD5C372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3747" y="3356717"/>
            <a:ext cx="5370576" cy="911117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3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HÁ, HÁ, HÁ</a:t>
            </a:r>
            <a:r>
              <a:rPr lang="pt-PT" sz="3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+ Novos verbos regulares e irregulares</a:t>
            </a:r>
            <a:endParaRPr lang="cs-CZ" sz="3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B45F0-935A-4D64-9002-D51C88A87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Autofit/>
          </a:bodyPr>
          <a:lstStyle/>
          <a:p>
            <a:pPr algn="l"/>
            <a:r>
              <a:rPr lang="sk-SK" sz="115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Aula 6</a:t>
            </a:r>
            <a:r>
              <a:rPr lang="pt-PT" sz="115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+7</a:t>
            </a:r>
            <a:endParaRPr lang="cs-CZ" sz="115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D3FC-F573-438F-A586-44B358BA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t-PT" sz="2800">
                <a:latin typeface="Baskerville Old Face" panose="02020602080505020303" pitchFamily="18" charset="0"/>
              </a:rPr>
              <a:t>O que estás a fazer agora?</a:t>
            </a:r>
            <a:br>
              <a:rPr lang="sk-SK" sz="2800">
                <a:latin typeface="Baskerville Old Face" panose="02020602080505020303" pitchFamily="18" charset="0"/>
              </a:rPr>
            </a:br>
            <a:br>
              <a:rPr lang="sk-SK" sz="2800">
                <a:latin typeface="Baskerville Old Face" panose="02020602080505020303" pitchFamily="18" charset="0"/>
              </a:rPr>
            </a:br>
            <a:r>
              <a:rPr lang="sk-SK" sz="2800" err="1">
                <a:latin typeface="Baskerville Old Face" panose="02020602080505020303" pitchFamily="18" charset="0"/>
              </a:rPr>
              <a:t>Estar</a:t>
            </a:r>
            <a:r>
              <a:rPr lang="sk-SK" sz="2800">
                <a:latin typeface="Baskerville Old Face" panose="02020602080505020303" pitchFamily="18" charset="0"/>
              </a:rPr>
              <a:t> </a:t>
            </a:r>
            <a:r>
              <a:rPr lang="sk-SK" sz="2800">
                <a:highlight>
                  <a:srgbClr val="FFFF00"/>
                </a:highlight>
                <a:latin typeface="Baskerville Old Face" panose="02020602080505020303" pitchFamily="18" charset="0"/>
              </a:rPr>
              <a:t>a</a:t>
            </a:r>
            <a:r>
              <a:rPr lang="sk-SK" sz="2800">
                <a:latin typeface="Baskerville Old Face" panose="02020602080505020303" pitchFamily="18" charset="0"/>
              </a:rPr>
              <a:t> + </a:t>
            </a:r>
            <a:r>
              <a:rPr lang="sk-SK" sz="2800" err="1">
                <a:latin typeface="Baskerville Old Face" panose="02020602080505020303" pitchFamily="18" charset="0"/>
              </a:rPr>
              <a:t>infinitivo</a:t>
            </a:r>
            <a:endParaRPr lang="cs-CZ" sz="280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32B40-1DD0-411F-B552-A5A086B29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pt-PT" sz="2000" dirty="0">
              <a:latin typeface="Baskerville Old Face" panose="02020602080505020303" pitchFamily="18" charset="0"/>
            </a:endParaRPr>
          </a:p>
          <a:p>
            <a:endParaRPr lang="pt-PT" sz="2000" dirty="0">
              <a:latin typeface="Baskerville Old Face" panose="02020602080505020303" pitchFamily="18" charset="0"/>
            </a:endParaRPr>
          </a:p>
          <a:p>
            <a:endParaRPr lang="pt-PT" sz="2000" dirty="0">
              <a:latin typeface="Baskerville Old Face" panose="02020602080505020303" pitchFamily="18" charset="0"/>
            </a:endParaRPr>
          </a:p>
          <a:p>
            <a:endParaRPr lang="pt-PT" sz="2000" dirty="0">
              <a:latin typeface="Baskerville Old Face" panose="02020602080505020303" pitchFamily="18" charset="0"/>
            </a:endParaRPr>
          </a:p>
          <a:p>
            <a:endParaRPr lang="pt-PT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sz="2000" dirty="0">
              <a:latin typeface="Baskerville Old Face" panose="02020602080505020303" pitchFamily="18" charset="0"/>
            </a:endParaRPr>
          </a:p>
          <a:p>
            <a:r>
              <a:rPr lang="pt-PT" sz="2000" dirty="0">
                <a:latin typeface="Baskerville Old Face" panose="02020602080505020303" pitchFamily="18" charset="0"/>
              </a:rPr>
              <a:t>Estou a...</a:t>
            </a:r>
          </a:p>
          <a:p>
            <a:r>
              <a:rPr lang="pt-PT" sz="2000" dirty="0">
                <a:latin typeface="Baskerville Old Face" panose="02020602080505020303" pitchFamily="18" charset="0"/>
              </a:rPr>
              <a:t>O que estão a </a:t>
            </a:r>
            <a:r>
              <a:rPr lang="sk-SK" sz="2000" dirty="0">
                <a:latin typeface="Baskerville Old Face" panose="02020602080505020303" pitchFamily="18" charset="0"/>
              </a:rPr>
              <a:t>ver</a:t>
            </a:r>
            <a:r>
              <a:rPr lang="pt-PT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>
                <a:latin typeface="Baskerville Old Face" panose="02020602080505020303" pitchFamily="18" charset="0"/>
              </a:rPr>
              <a:t>na </a:t>
            </a:r>
            <a:r>
              <a:rPr lang="sk-SK" sz="2000" dirty="0" err="1">
                <a:latin typeface="Baskerville Old Face" panose="02020602080505020303" pitchFamily="18" charset="0"/>
              </a:rPr>
              <a:t>imagem</a:t>
            </a:r>
            <a:r>
              <a:rPr lang="pt-PT" sz="2000" dirty="0">
                <a:latin typeface="Baskerville Old Face" panose="02020602080505020303" pitchFamily="18" charset="0"/>
              </a:rPr>
              <a:t>?</a:t>
            </a:r>
          </a:p>
          <a:p>
            <a:r>
              <a:rPr lang="sk-SK" sz="2000" dirty="0">
                <a:latin typeface="Baskerville Old Face" panose="02020602080505020303" pitchFamily="18" charset="0"/>
              </a:rPr>
              <a:t>O </a:t>
            </a:r>
            <a:r>
              <a:rPr lang="sk-SK" sz="2000" dirty="0" err="1">
                <a:latin typeface="Baskerville Old Face" panose="02020602080505020303" pitchFamily="18" charset="0"/>
              </a:rPr>
              <a:t>que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est</a:t>
            </a:r>
            <a:r>
              <a:rPr lang="pt-PT" sz="2000" dirty="0">
                <a:latin typeface="Baskerville Old Face" panose="02020602080505020303" pitchFamily="18" charset="0"/>
              </a:rPr>
              <a:t>á a fazer o teu colega agora?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F142583-DACC-4E78-B67C-361596832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607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9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ok 8">
            <a:extLst>
              <a:ext uri="{FF2B5EF4-FFF2-40B4-BE49-F238E27FC236}">
                <a16:creationId xmlns:a16="http://schemas.microsoft.com/office/drawing/2014/main" id="{B62BDA13-535A-49BE-9DCD-DAC66156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430" y="2314807"/>
            <a:ext cx="6788260" cy="23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3636-E077-4B67-AF01-2F9BF700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Baskerville Old Face" panose="02020602080505020303" pitchFamily="18" charset="0"/>
              </a:rPr>
              <a:t>Exercícios: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549FB68-D348-493E-8D9E-ED8018DC4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63433" r="45769" b="6464"/>
          <a:stretch/>
        </p:blipFill>
        <p:spPr>
          <a:xfrm>
            <a:off x="1244411" y="1086852"/>
            <a:ext cx="9703177" cy="4684295"/>
          </a:xfrm>
        </p:spPr>
      </p:pic>
    </p:spTree>
    <p:extLst>
      <p:ext uri="{BB962C8B-B14F-4D97-AF65-F5344CB8AC3E}">
        <p14:creationId xmlns:p14="http://schemas.microsoft.com/office/powerpoint/2010/main" val="407754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6D23A2B-F0A5-4C30-931B-F5CF3DDF7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67" y="1670559"/>
            <a:ext cx="10905066" cy="35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0AA9C75-F710-43A5-BABB-7CB812199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4C4F4-861D-4ACF-BC87-C19930F7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11" y="1202943"/>
            <a:ext cx="5982969" cy="2450519"/>
          </a:xfrm>
        </p:spPr>
        <p:txBody>
          <a:bodyPr anchor="b">
            <a:normAutofit/>
          </a:bodyPr>
          <a:lstStyle/>
          <a:p>
            <a:r>
              <a:rPr lang="pt-PT" sz="6000" dirty="0">
                <a:latin typeface="Baskerville Old Face" panose="02020602080505020303" pitchFamily="18" charset="0"/>
              </a:rPr>
              <a:t>OS </a:t>
            </a:r>
            <a:r>
              <a:rPr lang="sk-SK" sz="6000" dirty="0">
                <a:latin typeface="Baskerville Old Face" panose="02020602080505020303" pitchFamily="18" charset="0"/>
              </a:rPr>
              <a:t>VERBOS REGULARES</a:t>
            </a:r>
            <a:r>
              <a:rPr lang="pt-PT" sz="4800" dirty="0">
                <a:latin typeface="Baskerville Old Face" panose="02020602080505020303" pitchFamily="18" charset="0"/>
              </a:rPr>
              <a:t>:</a:t>
            </a:r>
            <a:endParaRPr lang="cs-CZ" sz="480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A80E20-333E-43EB-9EE7-32945EE2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" y="4201277"/>
            <a:ext cx="11399520" cy="2108908"/>
          </a:xfrm>
          <a:prstGeom prst="rect">
            <a:avLst/>
          </a:prstGeom>
        </p:spPr>
      </p:pic>
      <p:pic>
        <p:nvPicPr>
          <p:cNvPr id="15" name="Obrázok 14" descr="Obrázok, na ktorom je žltý, budova, okno&#10;&#10;Automaticky generovaný popis">
            <a:extLst>
              <a:ext uri="{FF2B5EF4-FFF2-40B4-BE49-F238E27FC236}">
                <a16:creationId xmlns:a16="http://schemas.microsoft.com/office/drawing/2014/main" id="{C9C16CF3-0E49-4C80-AE70-C668494D6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5" y="190122"/>
            <a:ext cx="5512016" cy="35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6D4A3-7CFD-407B-A75B-AD26729A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pt-PT" dirty="0">
                <a:latin typeface="Baskerville Old Face" panose="02020602080505020303" pitchFamily="18" charset="0"/>
              </a:rPr>
              <a:t>Verbos regulares, exemplos</a:t>
            </a:r>
            <a:endParaRPr lang="sk-SK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DEFC1C-70E9-4D10-AF52-7A3E7035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30527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-AR: amar, gostar de, detestar, falar, conversar, pesquisar, contemplar, achar, pensar, contar, olhar, almoçar, jantar, perguntar,</a:t>
            </a:r>
            <a:r>
              <a:rPr lang="sk-SK" dirty="0"/>
              <a:t> </a:t>
            </a:r>
            <a:r>
              <a:rPr lang="sk-SK" dirty="0" err="1"/>
              <a:t>costumar</a:t>
            </a:r>
            <a:r>
              <a:rPr lang="pt-BR" dirty="0"/>
              <a:t> …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-ER: Beber, comer, receber, conhecer, perceber, compreender, entender, oferecer, morrer, viver, responder, … </a:t>
            </a:r>
          </a:p>
          <a:p>
            <a:endParaRPr lang="pt-BR" dirty="0"/>
          </a:p>
          <a:p>
            <a:r>
              <a:rPr lang="pt-BR" dirty="0"/>
              <a:t>• -IR: Partir, abrir, permitir, dirigir, incluir, </a:t>
            </a:r>
            <a:r>
              <a:rPr lang="sk-SK" dirty="0" err="1"/>
              <a:t>existir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F11B767-C5F4-473B-9F29-7F3618C90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5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jekt pre obsah 4" descr="Obrázok, na ktorom je osoba, stena, vnútri, skupina&#10;&#10;Automaticky generovaný popis">
            <a:extLst>
              <a:ext uri="{FF2B5EF4-FFF2-40B4-BE49-F238E27FC236}">
                <a16:creationId xmlns:a16="http://schemas.microsoft.com/office/drawing/2014/main" id="{7CC8A3BE-A3DD-45A6-A099-14296BF41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3E8E5478-E849-4D97-8009-17CF49DA1361}"/>
              </a:ext>
            </a:extLst>
          </p:cNvPr>
          <p:cNvSpPr txBox="1"/>
          <p:nvPr/>
        </p:nvSpPr>
        <p:spPr>
          <a:xfrm>
            <a:off x="7424530" y="606287"/>
            <a:ext cx="466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O </a:t>
            </a:r>
            <a:r>
              <a:rPr lang="sk-SK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que</a:t>
            </a:r>
            <a:r>
              <a:rPr lang="sk-SK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est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ão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 fazer as personagens na foto?</a:t>
            </a:r>
            <a:endParaRPr lang="sk-SK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0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D988819-293B-459F-9499-ABA81DD08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21280" y="23776"/>
            <a:ext cx="6901128" cy="6763104"/>
          </a:xfrm>
          <a:prstGeom prst="rect">
            <a:avLst/>
          </a:prstGeom>
        </p:spPr>
      </p:pic>
      <p:pic>
        <p:nvPicPr>
          <p:cNvPr id="6" name="13_Stopa_13">
            <a:hlinkClick r:id="" action="ppaction://media"/>
            <a:extLst>
              <a:ext uri="{FF2B5EF4-FFF2-40B4-BE49-F238E27FC236}">
                <a16:creationId xmlns:a16="http://schemas.microsoft.com/office/drawing/2014/main" id="{29F38345-D97B-4CD3-ADE4-773306465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4320" y="302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A4905F-BEEC-4B02-8B70-FADD7D38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Verbo TER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 descr="Obrázok, na ktorom je budova, vonkajšie, modré, okno&#10;&#10;Automaticky generovaný popis">
            <a:extLst>
              <a:ext uri="{FF2B5EF4-FFF2-40B4-BE49-F238E27FC236}">
                <a16:creationId xmlns:a16="http://schemas.microsoft.com/office/drawing/2014/main" id="{D66464B6-69ED-4F27-9CA7-55DE838A2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577445"/>
            <a:ext cx="5455917" cy="369638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21AC1FF-EA02-4601-A919-A9FE3190D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16837" y="2596836"/>
            <a:ext cx="5632174" cy="1934524"/>
          </a:xfrm>
          <a:prstGeom prst="rect">
            <a:avLst/>
          </a:prstGeom>
        </p:spPr>
      </p:pic>
      <p:pic>
        <p:nvPicPr>
          <p:cNvPr id="8" name="14_Stopa_14">
            <a:hlinkClick r:id="" action="ppaction://media"/>
            <a:extLst>
              <a:ext uri="{FF2B5EF4-FFF2-40B4-BE49-F238E27FC236}">
                <a16:creationId xmlns:a16="http://schemas.microsoft.com/office/drawing/2014/main" id="{C29B4A65-BC3F-4149-94EF-11D2C7DB1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4960" y="1050086"/>
            <a:ext cx="406400" cy="40640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4B842D6-ECCD-430A-9EA6-B84640EF4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003" y="4805680"/>
            <a:ext cx="5564768" cy="10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95CD2F-A450-47A9-8BC6-9D8C36DD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endParaRPr lang="sk-SK" sz="40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158FE4-F9B1-4650-9D74-8E1D1E0C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sk-SK" sz="200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0B0298E-E7BE-4ED7-8B83-7A490B79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8" y="2102498"/>
            <a:ext cx="10515595" cy="29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C4F4-861D-4ACF-BC87-C19930F7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sk-SK" sz="3700">
                <a:latin typeface="Baskerville Old Face" panose="02020602080505020303" pitchFamily="18" charset="0"/>
              </a:rPr>
              <a:t>OS VERBOS IRREGULARES</a:t>
            </a:r>
            <a:r>
              <a:rPr lang="pt-PT" sz="3700">
                <a:latin typeface="Baskerville Old Face" panose="02020602080505020303" pitchFamily="18" charset="0"/>
              </a:rPr>
              <a:t>:</a:t>
            </a:r>
            <a:endParaRPr lang="cs-CZ" sz="370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E707-DC24-4F14-860E-4286814B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443315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>
                <a:latin typeface="Baskerville Old Face" panose="02020602080505020303" pitchFamily="18" charset="0"/>
              </a:rPr>
              <a:t>ESTAR: </a:t>
            </a:r>
            <a:r>
              <a:rPr lang="sk-SK" sz="1800" dirty="0" err="1">
                <a:latin typeface="Baskerville Old Face" panose="02020602080505020303" pitchFamily="18" charset="0"/>
              </a:rPr>
              <a:t>estou</a:t>
            </a:r>
            <a:r>
              <a:rPr lang="sk-SK" sz="1800" dirty="0">
                <a:latin typeface="Baskerville Old Face" panose="02020602080505020303" pitchFamily="18" charset="0"/>
              </a:rPr>
              <a:t>, </a:t>
            </a:r>
            <a:r>
              <a:rPr lang="sk-SK" sz="1800" dirty="0" err="1">
                <a:latin typeface="Baskerville Old Face" panose="02020602080505020303" pitchFamily="18" charset="0"/>
              </a:rPr>
              <a:t>estás</a:t>
            </a:r>
            <a:r>
              <a:rPr lang="sk-SK" sz="1800" dirty="0">
                <a:latin typeface="Baskerville Old Face" panose="02020602080505020303" pitchFamily="18" charset="0"/>
              </a:rPr>
              <a:t>, </a:t>
            </a:r>
            <a:r>
              <a:rPr lang="sk-SK" sz="1800" dirty="0" err="1">
                <a:latin typeface="Baskerville Old Face" panose="02020602080505020303" pitchFamily="18" charset="0"/>
              </a:rPr>
              <a:t>está</a:t>
            </a:r>
            <a:r>
              <a:rPr lang="sk-SK" sz="1800" dirty="0">
                <a:latin typeface="Baskerville Old Face" panose="02020602080505020303" pitchFamily="18" charset="0"/>
              </a:rPr>
              <a:t>, </a:t>
            </a:r>
            <a:r>
              <a:rPr lang="sk-SK" sz="1800" dirty="0" err="1">
                <a:latin typeface="Baskerville Old Face" panose="02020602080505020303" pitchFamily="18" charset="0"/>
              </a:rPr>
              <a:t>estamos</a:t>
            </a:r>
            <a:r>
              <a:rPr lang="sk-SK" sz="1800" dirty="0">
                <a:latin typeface="Baskerville Old Face" panose="02020602080505020303" pitchFamily="18" charset="0"/>
              </a:rPr>
              <a:t>, </a:t>
            </a:r>
            <a:r>
              <a:rPr lang="sk-SK" sz="1800" dirty="0" err="1">
                <a:latin typeface="Baskerville Old Face" panose="02020602080505020303" pitchFamily="18" charset="0"/>
              </a:rPr>
              <a:t>est</a:t>
            </a:r>
            <a:r>
              <a:rPr lang="pt-PT" sz="1800" dirty="0" err="1">
                <a:latin typeface="Baskerville Old Face" panose="02020602080505020303" pitchFamily="18" charset="0"/>
              </a:rPr>
              <a:t>ão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1800" dirty="0">
                <a:latin typeface="Baskerville Old Face" panose="02020602080505020303" pitchFamily="18" charset="0"/>
              </a:rPr>
              <a:t>Uma frase: ...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sz="1800" dirty="0">
                <a:latin typeface="Baskerville Old Face" panose="02020602080505020303" pitchFamily="18" charset="0"/>
              </a:rPr>
              <a:t>SER</a:t>
            </a:r>
            <a:r>
              <a:rPr lang="pt-PT" sz="1800" dirty="0">
                <a:latin typeface="Baskerville Old Face" panose="02020602080505020303" pitchFamily="18" charset="0"/>
              </a:rPr>
              <a:t>: sou, és, é, somos, são</a:t>
            </a:r>
          </a:p>
          <a:p>
            <a:pPr marL="0" indent="0">
              <a:buNone/>
            </a:pPr>
            <a:r>
              <a:rPr lang="pt-PT" sz="1800" dirty="0">
                <a:latin typeface="Baskerville Old Face" panose="02020602080505020303" pitchFamily="18" charset="0"/>
              </a:rPr>
              <a:t>Uma frase: ...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sz="1800" dirty="0">
                <a:latin typeface="Baskerville Old Face" panose="02020602080505020303" pitchFamily="18" charset="0"/>
              </a:rPr>
              <a:t>TER</a:t>
            </a:r>
            <a:r>
              <a:rPr lang="pt-PT" sz="1800" dirty="0">
                <a:latin typeface="Baskerville Old Face" panose="02020602080505020303" pitchFamily="18" charset="0"/>
              </a:rPr>
              <a:t>: tenho, tens, tem, temos, têm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1800" dirty="0">
                <a:latin typeface="Baskerville Old Face" panose="02020602080505020303" pitchFamily="18" charset="0"/>
              </a:rPr>
              <a:t>Uma frase: ...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sz="1800" dirty="0">
                <a:latin typeface="Baskerville Old Face" panose="02020602080505020303" pitchFamily="18" charset="0"/>
              </a:rPr>
              <a:t>HAVER</a:t>
            </a:r>
            <a:r>
              <a:rPr lang="pt-PT" sz="1800" dirty="0">
                <a:latin typeface="Baskerville Old Face" panose="02020602080505020303" pitchFamily="18" charset="0"/>
              </a:rPr>
              <a:t>: há</a:t>
            </a:r>
          </a:p>
          <a:p>
            <a:pPr marL="0" indent="0">
              <a:buNone/>
            </a:pPr>
            <a:r>
              <a:rPr lang="pt-PT" sz="1800" dirty="0">
                <a:latin typeface="Baskerville Old Face" panose="02020602080505020303" pitchFamily="18" charset="0"/>
              </a:rPr>
              <a:t>Uma frase: ...</a:t>
            </a:r>
            <a:endParaRPr lang="cs-CZ" sz="1800" dirty="0">
              <a:latin typeface="Baskerville Old Face" panose="02020602080505020303" pitchFamily="18" charset="0"/>
            </a:endParaRPr>
          </a:p>
        </p:txBody>
      </p:sp>
      <p:pic>
        <p:nvPicPr>
          <p:cNvPr id="14" name="Zástupný objekt pre obsah 12" descr="Obrázok, na ktorom je text&#10;&#10;Automaticky generovaný popis">
            <a:extLst>
              <a:ext uri="{FF2B5EF4-FFF2-40B4-BE49-F238E27FC236}">
                <a16:creationId xmlns:a16="http://schemas.microsoft.com/office/drawing/2014/main" id="{593AF046-CCAF-4E89-924B-A3645E768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r="-1" b="-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720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CFC6-3FE6-42AB-A0C1-E4ABB656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AF9047E-44F0-4CDE-9E66-9A95F66FD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2" t="19992" r="72" b="4907"/>
          <a:stretch/>
        </p:blipFill>
        <p:spPr>
          <a:xfrm>
            <a:off x="2814320" y="0"/>
            <a:ext cx="7031036" cy="6873240"/>
          </a:xfrm>
        </p:spPr>
      </p:pic>
    </p:spTree>
    <p:extLst>
      <p:ext uri="{BB962C8B-B14F-4D97-AF65-F5344CB8AC3E}">
        <p14:creationId xmlns:p14="http://schemas.microsoft.com/office/powerpoint/2010/main" val="343760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CC0A29-30EF-4F7E-859B-239B0BCA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1" y="479990"/>
            <a:ext cx="4187187" cy="1325563"/>
          </a:xfrm>
        </p:spPr>
        <p:txBody>
          <a:bodyPr>
            <a:normAutofit/>
          </a:bodyPr>
          <a:lstStyle/>
          <a:p>
            <a:pPr algn="r"/>
            <a:r>
              <a:rPr lang="pt-PT" sz="36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Privlast</a:t>
            </a:r>
            <a:r>
              <a:rPr lang="sk-SK" sz="36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ňovací</a:t>
            </a:r>
            <a:r>
              <a:rPr lang="sk-SK" sz="3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sk-SK" sz="36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zájmena</a:t>
            </a:r>
            <a:endParaRPr lang="sk-SK" sz="36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2F5E504C-27C7-4B0D-AEBF-3B635F9F3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3625" y="239994"/>
            <a:ext cx="5897428" cy="1805553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F97AF22-F303-49FD-B702-3E1EBDBE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142" y="3171442"/>
            <a:ext cx="10595911" cy="25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11E8DB7-3D66-480A-B13C-A7787A28D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708" y="643466"/>
            <a:ext cx="924658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3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7C5A6-F9CB-4B71-8216-BC42B58D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29315705-0273-4A7A-A22E-3A77F87C8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654" y="3429000"/>
            <a:ext cx="9638514" cy="2047461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1BAEDB8-136B-419A-979D-4B0D0CD80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24" y="1107089"/>
            <a:ext cx="9212751" cy="23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1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C6CB0B-FDED-433C-9D10-C5172ED7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3FF58DD0-290A-4B99-8599-1F4F21F61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461" y="1643295"/>
            <a:ext cx="10905066" cy="35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15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9E1C81-C964-45A8-95BE-5311CD62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pt-PT" sz="4000" dirty="0">
                <a:latin typeface="Baskerville Old Face" panose="02020602080505020303" pitchFamily="18" charset="0"/>
              </a:rPr>
              <a:t>Todas as pinturas são da pintora Maluda </a:t>
            </a:r>
            <a:r>
              <a:rPr lang="sk-SK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(1934 — 1999)</a:t>
            </a:r>
            <a:endParaRPr lang="sk-SK" sz="4000" dirty="0">
              <a:latin typeface="Baskerville Old Face" panose="02020602080505020303" pitchFamily="18" charset="0"/>
            </a:endParaRPr>
          </a:p>
        </p:txBody>
      </p:sp>
      <p:sp>
        <p:nvSpPr>
          <p:cNvPr id="1033" name="Content Placeholder 1029">
            <a:extLst>
              <a:ext uri="{FF2B5EF4-FFF2-40B4-BE49-F238E27FC236}">
                <a16:creationId xmlns:a16="http://schemas.microsoft.com/office/drawing/2014/main" id="{54A66F58-2043-403D-86E3-018CC2352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https://www.youtube.com/watch?v=ygo1z4vFQYk&amp;ab_channel=Bahari10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https://arquivos.rtp.pt/conteudos/maluda/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maluda">
            <a:extLst>
              <a:ext uri="{FF2B5EF4-FFF2-40B4-BE49-F238E27FC236}">
                <a16:creationId xmlns:a16="http://schemas.microsoft.com/office/drawing/2014/main" id="{478212FD-0415-4409-BFCF-C9E588EC8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8" r="2" b="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69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D601EF-546E-4938-990A-4D3904E7F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E51D40-E54C-4988-8EC8-E0840DB1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FADO </a:t>
            </a:r>
          </a:p>
        </p:txBody>
      </p:sp>
    </p:spTree>
    <p:extLst>
      <p:ext uri="{BB962C8B-B14F-4D97-AF65-F5344CB8AC3E}">
        <p14:creationId xmlns:p14="http://schemas.microsoft.com/office/powerpoint/2010/main" val="57231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0D29FDB-8893-4FC2-8141-4DDE9931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>
          <a:xfrm>
            <a:off x="20" y="-183725"/>
            <a:ext cx="12191980" cy="6945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8CD11-55C0-49A1-8C47-A5873328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6716"/>
            <a:ext cx="10515600" cy="1632284"/>
          </a:xfrm>
        </p:spPr>
        <p:txBody>
          <a:bodyPr>
            <a:noAutofit/>
          </a:bodyPr>
          <a:lstStyle/>
          <a:p>
            <a:r>
              <a:rPr lang="pt-PT" sz="9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3F de Portugal</a:t>
            </a:r>
            <a:endParaRPr lang="cs-CZ" sz="96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698B-4550-4486-A08D-89337B64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4673"/>
            <a:ext cx="10515600" cy="2872289"/>
          </a:xfrm>
        </p:spPr>
        <p:txBody>
          <a:bodyPr>
            <a:normAutofit/>
          </a:bodyPr>
          <a:lstStyle/>
          <a:p>
            <a:pPr lvl="1"/>
            <a:r>
              <a:rPr lang="pt-PT" sz="5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FADO</a:t>
            </a:r>
          </a:p>
          <a:p>
            <a:pPr lvl="1"/>
            <a:r>
              <a:rPr lang="pt-PT" sz="5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FUTEBOL</a:t>
            </a:r>
          </a:p>
          <a:p>
            <a:pPr lvl="1"/>
            <a:r>
              <a:rPr lang="pt-PT" sz="5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FÁTIMA</a:t>
            </a:r>
            <a:endParaRPr lang="cs-CZ" sz="54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3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0D013-F52F-4464-96D4-6F2E31ED0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7896ED-C99E-49C6-A584-E2911EAE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  <a:latin typeface="Baskerville Old Face" panose="02020602080505020303" pitchFamily="18" charset="0"/>
              </a:rPr>
              <a:t>SAUDADE</a:t>
            </a:r>
            <a:endParaRPr lang="cs-CZ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9F62-3A3B-4206-9BAA-652B463DF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1" dirty="0">
                <a:solidFill>
                  <a:srgbClr val="FFFFFF"/>
                </a:solidFill>
                <a:effectLst/>
                <a:latin typeface="Baskerville Old Face" panose="02020602080505020303" pitchFamily="18" charset="0"/>
              </a:rPr>
              <a:t>"A somewhat melancholic feeling of incompleteness. It is related to thinking back on situations of privation due to the absence of someone or something, to move away from a place or thing, or to the absence of a set of particular and desirable experiences and pleasures once lived.“ </a:t>
            </a:r>
          </a:p>
          <a:p>
            <a:pPr marL="0" indent="0">
              <a:buNone/>
            </a:pPr>
            <a:r>
              <a:rPr lang="pt-BR" sz="1800" b="0" dirty="0">
                <a:solidFill>
                  <a:srgbClr val="FFFFFF"/>
                </a:solidFill>
                <a:effectLst/>
                <a:latin typeface="Baskerville Old Face" panose="020206020805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Dicionário Houaiss da Língua Portuguesa</a:t>
            </a:r>
            <a:endParaRPr lang="en-US" sz="1800" i="1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i="1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cs-CZ" i="1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4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8A2C2-BBBD-437C-BA00-E81B85429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37ACE-028F-45CE-A8A4-E89D9423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  <a:latin typeface="Baskerville Old Face" panose="02020602080505020303" pitchFamily="18" charset="0"/>
              </a:rPr>
              <a:t>TIPOS</a:t>
            </a:r>
            <a:endParaRPr lang="cs-CZ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77FF4-64E8-4F60-8938-DA27672A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FADO UNIVERSITÁRIO (Fado de Coimbra)</a:t>
            </a:r>
          </a:p>
          <a:p>
            <a:pPr marL="0" indent="0">
              <a:buNone/>
            </a:pP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  <a:hlinkClick r:id="rId3"/>
              </a:rPr>
              <a:t>https://www.youtube.com/watch?v=f3WGttZdksg&amp;ab_channel=BestofPortugueseMusic</a:t>
            </a: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FADO CLÁSSICO (Fado de Lisboa)</a:t>
            </a:r>
          </a:p>
          <a:p>
            <a:pPr marL="0" indent="0">
              <a:buNone/>
            </a:pP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  <a:hlinkClick r:id="rId4"/>
              </a:rPr>
              <a:t>https://www.youtube.com/watch?v=TP4BnfUm0eI&amp;ab_channel=rodvr</a:t>
            </a: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FADO MODERNO</a:t>
            </a:r>
          </a:p>
          <a:p>
            <a:pPr marL="0" indent="0">
              <a:buNone/>
            </a:pP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  <a:hlinkClick r:id="rId5"/>
              </a:rPr>
              <a:t>https://www.youtube.com/watch?v=V42ix2CtZ8Y&amp;ab_channel=RickyFitts</a:t>
            </a: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FADO «PÓS-MODERNO»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FFFFFF"/>
                </a:solidFill>
                <a:latin typeface="Baskerville Old Face" panose="02020602080505020303" pitchFamily="18" charset="0"/>
                <a:hlinkClick r:id="rId6"/>
              </a:rPr>
              <a:t>https://www.youtube.com/watch?v=0wOh5mdfoUk&amp;ab_channel=stereossauro</a:t>
            </a:r>
            <a:endParaRPr lang="pt-PT" sz="2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  <a:hlinkClick r:id="rId7"/>
              </a:rPr>
              <a:t>https://www.youtube.com/watch?v=G5MF3vRdG6k&amp;ab_channel=Antena3</a:t>
            </a:r>
            <a:r>
              <a:rPr lang="pt-PT" sz="2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  <a:p>
            <a:pPr marL="0" indent="0">
              <a:buNone/>
            </a:pPr>
            <a:endParaRPr lang="pt-PT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3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8A2C2-BBBD-437C-BA00-E81B85429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37ACE-028F-45CE-A8A4-E89D9423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A GUITARRA PORTUGUESA</a:t>
            </a:r>
            <a:endParaRPr lang="cs-CZ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77FF4-64E8-4F60-8938-DA27672A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2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E0289-F0AB-485D-BC9A-DF551E59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6431"/>
            <a:ext cx="7359316" cy="43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0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96C5F-12D5-4E54-8F54-7F63EB29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chemeClr val="bg1"/>
                </a:solidFill>
                <a:latin typeface="Baskerville Old Face" panose="02020602080505020303" pitchFamily="18" charset="0"/>
              </a:rPr>
              <a:t>As perguntas:</a:t>
            </a:r>
            <a:endParaRPr lang="cs-CZ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5425F-997A-4BA5-9B5A-AEABDB7C4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Quem fala?</a:t>
            </a:r>
            <a:endParaRPr lang="sk-SK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sk-SK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Sobre</a:t>
            </a:r>
            <a:r>
              <a:rPr lang="sk-SK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o </a:t>
            </a:r>
            <a:r>
              <a:rPr lang="sk-SK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que</a:t>
            </a:r>
            <a:r>
              <a:rPr lang="sk-SK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se</a:t>
            </a:r>
            <a:r>
              <a:rPr lang="sk-SK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fala</a:t>
            </a:r>
            <a:r>
              <a:rPr lang="sk-SK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no </a:t>
            </a:r>
            <a:r>
              <a:rPr lang="sk-SK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diálogo</a:t>
            </a:r>
            <a:r>
              <a:rPr lang="pt-PT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?</a:t>
            </a:r>
          </a:p>
          <a:p>
            <a:r>
              <a:rPr lang="pt-PT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Quais línguas é que</a:t>
            </a:r>
            <a:r>
              <a:rPr lang="sk-SK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PT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eles falam?</a:t>
            </a: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42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9269-771B-4814-BF14-BF722E5C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4C032-7967-4C42-8E36-2EDD565BB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15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6BF5-4326-4BD7-9933-B9B0C621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3EE7599-DB65-48AC-BE33-3522ED3B5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3" y="-127000"/>
            <a:ext cx="11676994" cy="7112000"/>
          </a:xfrm>
        </p:spPr>
      </p:pic>
    </p:spTree>
    <p:extLst>
      <p:ext uri="{BB962C8B-B14F-4D97-AF65-F5344CB8AC3E}">
        <p14:creationId xmlns:p14="http://schemas.microsoft.com/office/powerpoint/2010/main" val="182417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6BF5-4326-4BD7-9933-B9B0C621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3EE7599-DB65-48AC-BE33-3522ED3B5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1" t="19524" r="-456"/>
          <a:stretch/>
        </p:blipFill>
        <p:spPr>
          <a:xfrm>
            <a:off x="2842109" y="116305"/>
            <a:ext cx="6507781" cy="6625389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6FD946C-502D-4ED7-9441-F07625EE8D4D}"/>
              </a:ext>
            </a:extLst>
          </p:cNvPr>
          <p:cNvSpPr/>
          <p:nvPr/>
        </p:nvSpPr>
        <p:spPr>
          <a:xfrm>
            <a:off x="940526" y="4572000"/>
            <a:ext cx="2181497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86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4C4F4-861D-4ACF-BC87-C19930F7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1825"/>
            <a:ext cx="10567737" cy="1341354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  <a:latin typeface="Baskerville Old Face" panose="02020602080505020303" pitchFamily="18" charset="0"/>
              </a:rPr>
              <a:t>HÁ e outros significados</a:t>
            </a:r>
            <a:endParaRPr lang="cs-CZ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E707-DC24-4F14-860E-4286814B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Há muito tempo que... </a:t>
            </a:r>
          </a:p>
          <a:p>
            <a:pPr marL="0" indent="0">
              <a:buNone/>
            </a:pPr>
            <a:endParaRPr lang="pt-PT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Há muito para fazer. Há muito para admirar. (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There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is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 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lot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to…)</a:t>
            </a:r>
          </a:p>
          <a:p>
            <a:pPr marL="0" indent="0">
              <a:buNone/>
            </a:pPr>
            <a:endParaRPr lang="pt-PT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Há alguém que me pode </a:t>
            </a:r>
            <a:r>
              <a:rPr lang="pt-PT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ajudar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? Há pessoas que falam alto demais</a:t>
            </a:r>
            <a:r>
              <a:rPr lang="sk-SK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(no sentido de «existir», Is 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there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..., 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There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is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/</a:t>
            </a:r>
            <a:r>
              <a:rPr lang="pt-PT" sz="3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there</a:t>
            </a:r>
            <a:r>
              <a:rPr lang="pt-P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are)</a:t>
            </a:r>
          </a:p>
          <a:p>
            <a:pPr marL="0" indent="0">
              <a:buNone/>
            </a:pPr>
            <a:endParaRPr lang="pt-PT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C4F4-861D-4ACF-BC87-C19930F7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pt-PT" sz="5400" dirty="0">
                <a:latin typeface="Baskerville Old Face" panose="02020602080505020303" pitchFamily="18" charset="0"/>
              </a:rPr>
              <a:t>Exemplos:</a:t>
            </a:r>
            <a:endParaRPr lang="cs-CZ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E707-DC24-4F14-860E-4286814B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dirty="0">
                <a:latin typeface="Baskerville Old Face" panose="02020602080505020303" pitchFamily="18" charset="0"/>
              </a:rPr>
              <a:t>Há quanto tempo que está em Brno?</a:t>
            </a:r>
          </a:p>
          <a:p>
            <a:pPr marL="0" indent="0">
              <a:buNone/>
            </a:pPr>
            <a:r>
              <a:rPr lang="pt-PT" sz="2000" dirty="0">
                <a:latin typeface="Baskerville Old Face" panose="02020602080505020303" pitchFamily="18" charset="0"/>
              </a:rPr>
              <a:t>Há quanto tempo que estuda na Universidade de </a:t>
            </a:r>
            <a:r>
              <a:rPr lang="pt-PT" sz="2000" dirty="0" err="1">
                <a:latin typeface="Baskerville Old Face" panose="02020602080505020303" pitchFamily="18" charset="0"/>
              </a:rPr>
              <a:t>Masaryk</a:t>
            </a:r>
            <a:r>
              <a:rPr lang="pt-PT" sz="2000" dirty="0">
                <a:latin typeface="Baskerville Old Face" panose="02020602080505020303" pitchFamily="18" charset="0"/>
              </a:rPr>
              <a:t>?</a:t>
            </a:r>
          </a:p>
          <a:p>
            <a:pPr marL="0" indent="0">
              <a:buNone/>
            </a:pPr>
            <a:r>
              <a:rPr lang="pt-PT" sz="2000" dirty="0">
                <a:latin typeface="Baskerville Old Face" panose="02020602080505020303" pitchFamily="18" charset="0"/>
              </a:rPr>
              <a:t>Há quanto tempo que </a:t>
            </a:r>
            <a:r>
              <a:rPr lang="sk-SK" sz="2000" dirty="0" err="1">
                <a:latin typeface="Baskerville Old Face" panose="02020602080505020303" pitchFamily="18" charset="0"/>
              </a:rPr>
              <a:t>estuda</a:t>
            </a:r>
            <a:r>
              <a:rPr lang="pt-PT" sz="2000" dirty="0">
                <a:latin typeface="Baskerville Old Face" panose="02020602080505020303" pitchFamily="18" charset="0"/>
              </a:rPr>
              <a:t> inglês?</a:t>
            </a:r>
          </a:p>
          <a:p>
            <a:pPr marL="0" indent="0">
              <a:buNone/>
            </a:pPr>
            <a:endParaRPr lang="pt-PT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2000" dirty="0">
                <a:latin typeface="Baskerville Old Face" panose="02020602080505020303" pitchFamily="18" charset="0"/>
              </a:rPr>
              <a:t>Estou em Brno há oito anos. Moro na República Checa há uns meses. (...)</a:t>
            </a:r>
          </a:p>
          <a:p>
            <a:pPr marL="0" indent="0">
              <a:buNone/>
            </a:pPr>
            <a:endParaRPr lang="pt-PT" sz="2000" dirty="0">
              <a:latin typeface="Baskerville Old Face" panose="02020602080505020303" pitchFamily="18" charset="0"/>
            </a:endParaRPr>
          </a:p>
          <a:p>
            <a:pPr>
              <a:buFontTx/>
              <a:buChar char="-"/>
            </a:pPr>
            <a:r>
              <a:rPr lang="pt-PT" sz="2000" dirty="0">
                <a:latin typeface="Baskerville Old Face" panose="02020602080505020303" pitchFamily="18" charset="0"/>
              </a:rPr>
              <a:t>Um dia, uma semana, um mês, um ano, uma década, um século...</a:t>
            </a:r>
          </a:p>
          <a:p>
            <a:pPr>
              <a:buFontTx/>
              <a:buChar char="-"/>
            </a:pPr>
            <a:r>
              <a:rPr lang="pt-PT" sz="2000" dirty="0">
                <a:latin typeface="Baskerville Old Face" panose="02020602080505020303" pitchFamily="18" charset="0"/>
              </a:rPr>
              <a:t>Uns dias, umas semanas, uns meses, uns anos, umas décadas, uns séculos... </a:t>
            </a:r>
            <a:endParaRPr lang="cs-CZ" sz="2000" dirty="0">
              <a:latin typeface="Baskerville Old Face" panose="02020602080505020303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EAAB8B4-56D9-4379-8D61-1E0B47283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r="21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618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10BA6D-ADAE-40C7-B708-133F04B3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Números cardinais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E3AB36A-8B32-4BE9-A6F0-F81F66294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951" y="274320"/>
            <a:ext cx="7496354" cy="6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CD73EC0-E516-46B6-B53B-CCDE957FA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46474" b="57888"/>
          <a:stretch/>
        </p:blipFill>
        <p:spPr>
          <a:xfrm>
            <a:off x="1931288" y="643466"/>
            <a:ext cx="832942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594</Words>
  <Application>Microsoft Office PowerPoint</Application>
  <PresentationFormat>Širokouhlá</PresentationFormat>
  <Paragraphs>75</Paragraphs>
  <Slides>30</Slides>
  <Notes>0</Notes>
  <HiddenSlides>0</HiddenSlides>
  <MMClips>2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7" baseType="lpstr">
      <vt:lpstr>Arial</vt:lpstr>
      <vt:lpstr>Arial</vt:lpstr>
      <vt:lpstr>Baskerville Old Face</vt:lpstr>
      <vt:lpstr>Calibri</vt:lpstr>
      <vt:lpstr>Calibri Light</vt:lpstr>
      <vt:lpstr>Tw Cen MT</vt:lpstr>
      <vt:lpstr>Office Theme</vt:lpstr>
      <vt:lpstr>Aula 6+7</vt:lpstr>
      <vt:lpstr>Prezentácia programu PowerPoint</vt:lpstr>
      <vt:lpstr>As perguntas:</vt:lpstr>
      <vt:lpstr>Prezentácia programu PowerPoint</vt:lpstr>
      <vt:lpstr>Prezentácia programu PowerPoint</vt:lpstr>
      <vt:lpstr>HÁ e outros significados</vt:lpstr>
      <vt:lpstr>Exemplos:</vt:lpstr>
      <vt:lpstr>Números cardinais</vt:lpstr>
      <vt:lpstr>Prezentácia programu PowerPoint</vt:lpstr>
      <vt:lpstr>O que estás a fazer agora?  Estar a + infinitivo</vt:lpstr>
      <vt:lpstr>Exercícios:</vt:lpstr>
      <vt:lpstr>Prezentácia programu PowerPoint</vt:lpstr>
      <vt:lpstr>OS VERBOS REGULARES:</vt:lpstr>
      <vt:lpstr>Verbos regulares, exemplos</vt:lpstr>
      <vt:lpstr>Prezentácia programu PowerPoint</vt:lpstr>
      <vt:lpstr>Prezentácia programu PowerPoint</vt:lpstr>
      <vt:lpstr>Verbo TER </vt:lpstr>
      <vt:lpstr>Prezentácia programu PowerPoint</vt:lpstr>
      <vt:lpstr>OS VERBOS IRREGULARES:</vt:lpstr>
      <vt:lpstr>Privlastňovací zájmena</vt:lpstr>
      <vt:lpstr>Prezentácia programu PowerPoint</vt:lpstr>
      <vt:lpstr>Prezentácia programu PowerPoint</vt:lpstr>
      <vt:lpstr>Prezentácia programu PowerPoint</vt:lpstr>
      <vt:lpstr>Todas as pinturas são da pintora Maluda (1934 — 1999)</vt:lpstr>
      <vt:lpstr>O FADO </vt:lpstr>
      <vt:lpstr>3F de Portugal</vt:lpstr>
      <vt:lpstr>SAUDADE</vt:lpstr>
      <vt:lpstr>TIPOS</vt:lpstr>
      <vt:lpstr>A GUITARRA PORTUGUESA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7</dc:title>
  <dc:creator>Zuzana Rákociová</dc:creator>
  <cp:lastModifiedBy>Zuzana Rákociová</cp:lastModifiedBy>
  <cp:revision>7</cp:revision>
  <dcterms:created xsi:type="dcterms:W3CDTF">2020-11-30T18:48:21Z</dcterms:created>
  <dcterms:modified xsi:type="dcterms:W3CDTF">2021-11-22T23:01:10Z</dcterms:modified>
</cp:coreProperties>
</file>