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2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12" y="48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Rákociová" userId="98cb0b8fb9b50273" providerId="LiveId" clId="{75CB18A2-7851-4FE8-B660-21E1CAC383AE}"/>
    <pc:docChg chg="modSld">
      <pc:chgData name="Zuzana Rákociová" userId="98cb0b8fb9b50273" providerId="LiveId" clId="{75CB18A2-7851-4FE8-B660-21E1CAC383AE}" dt="2021-11-22T23:02:02.568" v="5" actId="20577"/>
      <pc:docMkLst>
        <pc:docMk/>
      </pc:docMkLst>
      <pc:sldChg chg="modSp mod">
        <pc:chgData name="Zuzana Rákociová" userId="98cb0b8fb9b50273" providerId="LiveId" clId="{75CB18A2-7851-4FE8-B660-21E1CAC383AE}" dt="2021-11-22T23:02:02.568" v="5" actId="20577"/>
        <pc:sldMkLst>
          <pc:docMk/>
          <pc:sldMk cId="1090559350" sldId="260"/>
        </pc:sldMkLst>
        <pc:spChg chg="mod">
          <ac:chgData name="Zuzana Rákociová" userId="98cb0b8fb9b50273" providerId="LiveId" clId="{75CB18A2-7851-4FE8-B660-21E1CAC383AE}" dt="2021-11-22T23:02:02.568" v="5" actId="20577"/>
          <ac:spMkLst>
            <pc:docMk/>
            <pc:sldMk cId="1090559350" sldId="260"/>
            <ac:spMk id="3" creationId="{B7514090-7C34-4EA1-8DD1-6887FCD21E1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EDF32-CEC7-40A2-8C41-00BEB6069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168DF-426A-4BE3-BEF3-E656824D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71DCC-94F1-4E53-A1E3-099B2FC73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F0B0-A8A7-48DE-80CC-2EED53193213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C79E2-67E4-4F0E-AD4A-921C3A0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42EB5-0AE1-4CA0-A97D-C5607EDE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45EC-0275-4126-9464-CD1921F29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88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26CC-06C7-47CB-A573-ED34590A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8E420-00C9-4170-B4BD-8D5C16F74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07958-71EA-4419-803B-6EA4C486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F0B0-A8A7-48DE-80CC-2EED53193213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16FE3-677B-472E-B254-FB3AF75B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14D0-2466-4D7C-BB18-5CE6C14F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45EC-0275-4126-9464-CD1921F29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28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970B3-0B12-4FF4-B998-B00811799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5A5C6-7D47-482F-B1C1-A832B554E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3CDA3-DBE9-4115-BBC4-C2B1A59D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F0B0-A8A7-48DE-80CC-2EED53193213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4E8DF-91A6-4F2E-A27D-93FDD5CA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93B84-8439-4134-9D1F-29DD59C2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45EC-0275-4126-9464-CD1921F29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0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746D6-D941-44BB-867F-6544855D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780E0-290E-4A4F-B2A6-9BD86F5F1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1FCC6-25B7-485E-8D44-FF890F2F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F0B0-A8A7-48DE-80CC-2EED53193213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DACE2-A580-4609-9D27-A57AE6D3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8ECF4-56B8-4970-9682-EB19A671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45EC-0275-4126-9464-CD1921F29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70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D0FA-1F15-43D0-8EFE-1BB8E38A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79DC8-B815-48A0-A852-1A233F1B6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12F69-7C72-4E42-A2A3-7B340E85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F0B0-A8A7-48DE-80CC-2EED53193213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993C8-F661-4E3E-9B88-448501D5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CDE2-18CA-483D-A32E-FD232748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45EC-0275-4126-9464-CD1921F29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64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EB6D-9329-4F67-9A71-B1D3803D1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A4980-550E-494B-9EAE-F20C60073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D905E-7B15-4C20-8C90-EE53E1498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B0C01-F341-491C-B88D-05E3628A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F0B0-A8A7-48DE-80CC-2EED53193213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3F519-52A9-4E76-A7AE-60AC568E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39272-BEA3-4D4C-8397-92AF87F2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45EC-0275-4126-9464-CD1921F29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30509-C205-4EB9-A80D-5DDE7B33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76DD5-083C-422F-96A6-009F4AE34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C2B94-2DE2-4EA2-A565-6100C29AD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1AD29-B1B1-4C9D-973D-8EE7D557B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8C1226-AF76-4044-933D-AF6339547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DC92B-ED05-4B34-9FA5-011C3C54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F0B0-A8A7-48DE-80CC-2EED53193213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9C536E-A54E-46E6-81F0-110CF9EB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1BFD1F-FDFB-430E-8B19-E86CCCE8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45EC-0275-4126-9464-CD1921F29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72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F915-9294-4B2D-ACB3-E207ACD9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A16EF-6027-4EF5-AC96-94F4812D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F0B0-A8A7-48DE-80CC-2EED53193213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9A050-5186-4F96-ADC6-60676E11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CF545-ED6C-44CE-8962-C8E8C64F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45EC-0275-4126-9464-CD1921F29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40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8CFB3B-3D1A-4679-9D2E-E09B4A247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F0B0-A8A7-48DE-80CC-2EED53193213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24E82-DF65-416B-9A05-4F97D22F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6DB35-9B4A-482E-9790-ADE92492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45EC-0275-4126-9464-CD1921F29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8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48B03-DA5C-4EAD-8947-C315F3A0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7E0A3-F5BD-45A1-9009-B82BE7F4D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7B777-0EEC-47DD-89D3-BC13BD2BF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FB1B3-E95D-4201-AF21-E01EE933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F0B0-A8A7-48DE-80CC-2EED53193213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55043-CC2C-41EF-9F19-D516FEB0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61789-0A5E-4B46-9CCA-8BE658BC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45EC-0275-4126-9464-CD1921F29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97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340C4-12C7-4FAA-873C-E77772EA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49DAB-07DD-4C1F-8843-C672A0514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F21FB-F4D2-4D6B-92E3-D24F04C68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A5799-A750-4F20-93C7-F6ED872F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F0B0-A8A7-48DE-80CC-2EED53193213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A8498-79B6-4532-8FCB-96D163EA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9E166-7E88-4847-9F7E-898FFE8B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45EC-0275-4126-9464-CD1921F29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25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08AD7-CA7D-4FFF-A1FC-B3A2BA8B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DB26D-8B5B-4AAD-AE6B-84108E0C0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F004B-0E98-4D16-A0E9-24899443E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7F0B0-A8A7-48DE-80CC-2EED53193213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D71EC-DF9C-4E9D-9B95-4903B5CAB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2D242-BCD8-48A0-8B0B-6674D4D38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45EC-0275-4126-9464-CD1921F29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98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6X5jBgmV3s&amp;ab_channel=JorgeEdgarCardosoCunha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overed, colorful, drawing&#10;&#10;Description automatically generated">
            <a:extLst>
              <a:ext uri="{FF2B5EF4-FFF2-40B4-BE49-F238E27FC236}">
                <a16:creationId xmlns:a16="http://schemas.microsoft.com/office/drawing/2014/main" id="{FDC2DE28-0315-424F-B8ED-753BC3B2F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2" r="9091" b="284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4DDDC-32BF-4C0D-99FE-699F818D9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sk-SK" sz="4800" dirty="0">
                <a:latin typeface="Baskerville Old Face" panose="02020602080505020303" pitchFamily="18" charset="0"/>
              </a:rPr>
              <a:t>AULA 8</a:t>
            </a:r>
            <a:endParaRPr lang="cs-CZ" sz="4800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4B6A3-026C-4356-9E8A-D0AE41C47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t-PT" sz="2000" dirty="0">
                <a:latin typeface="Baskerville Old Face" panose="02020602080505020303" pitchFamily="18" charset="0"/>
              </a:rPr>
              <a:t>Tenho de estudar, mas não quero. </a:t>
            </a:r>
            <a:endParaRPr lang="cs-CZ" sz="2000" dirty="0">
              <a:latin typeface="Baskerville Old Face" panose="02020602080505020303" pitchFamily="18" charset="0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090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D042E-0053-4954-9061-C222FFA3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E0E26-0011-4BDD-BCF9-1B9D9BE12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r>
              <a:rPr lang="pt-PT" sz="2400" dirty="0">
                <a:latin typeface="Baskerville Old Face" panose="02020602080505020303" pitchFamily="18" charset="0"/>
              </a:rPr>
              <a:t>É o seu telemóvel? Não, é o telemóvel dela. </a:t>
            </a:r>
            <a:endParaRPr lang="cs-CZ" sz="24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 descr="A picture containing text, covered, colorful, drawing&#10;&#10;Description automatically generated">
            <a:extLst>
              <a:ext uri="{FF2B5EF4-FFF2-40B4-BE49-F238E27FC236}">
                <a16:creationId xmlns:a16="http://schemas.microsoft.com/office/drawing/2014/main" id="{91D3B7FA-0F11-4796-9967-64BC3219A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47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6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49EC-560F-48C7-AC46-57C41C6C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583AF-C3D3-4772-AF90-5E5C4ABC7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8D3EA-46FF-427E-9767-A54025CCF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86" y="160421"/>
            <a:ext cx="9157272" cy="669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6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424C-4F77-47C7-A133-85A7202D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E618B-DA83-4063-A913-7788328A1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D66EE-DA71-46F8-9F27-1E6A31022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1" y="1690688"/>
            <a:ext cx="11101137" cy="343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7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C7CB-B1E0-4CA3-AF0F-11C1F2E4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13 Stopa 13">
            <a:hlinkClick r:id="" action="ppaction://media"/>
            <a:extLst>
              <a:ext uri="{FF2B5EF4-FFF2-40B4-BE49-F238E27FC236}">
                <a16:creationId xmlns:a16="http://schemas.microsoft.com/office/drawing/2014/main" id="{96629502-06DF-4950-BA14-239F2455995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006C4A-5BFD-4600-83F5-D5531AC4F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941" y="116511"/>
            <a:ext cx="7482118" cy="6624978"/>
          </a:xfrm>
          <a:prstGeom prst="rect">
            <a:avLst/>
          </a:prstGeom>
        </p:spPr>
      </p:pic>
      <p:pic>
        <p:nvPicPr>
          <p:cNvPr id="6" name="13 Stopa 13">
            <a:hlinkClick r:id="" action="ppaction://media"/>
            <a:extLst>
              <a:ext uri="{FF2B5EF4-FFF2-40B4-BE49-F238E27FC236}">
                <a16:creationId xmlns:a16="http://schemas.microsoft.com/office/drawing/2014/main" id="{114E216A-D93F-47EE-BEEA-E292C13F8B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9760" y="1329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E1871-A3A9-42AC-802E-E3979481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pt-PT" dirty="0">
                <a:latin typeface="Baskerville Old Face" panose="02020602080505020303" pitchFamily="18" charset="0"/>
              </a:rPr>
              <a:t>As perguntas:</a:t>
            </a:r>
            <a:endParaRPr lang="cs-CZ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C8E38-22A7-48B7-A27C-23D628FC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r>
              <a:rPr lang="sk-SK" sz="2400" dirty="0" err="1">
                <a:latin typeface="Baskerville Old Face" panose="02020602080505020303" pitchFamily="18" charset="0"/>
              </a:rPr>
              <a:t>Quem</a:t>
            </a:r>
            <a:r>
              <a:rPr lang="sk-SK" sz="2400" dirty="0">
                <a:latin typeface="Baskerville Old Face" panose="02020602080505020303" pitchFamily="18" charset="0"/>
              </a:rPr>
              <a:t> </a:t>
            </a:r>
            <a:r>
              <a:rPr lang="sk-SK" sz="2400" dirty="0" err="1">
                <a:latin typeface="Baskerville Old Face" panose="02020602080505020303" pitchFamily="18" charset="0"/>
              </a:rPr>
              <a:t>fala</a:t>
            </a:r>
            <a:r>
              <a:rPr lang="sk-SK" sz="2400" dirty="0">
                <a:latin typeface="Baskerville Old Face" panose="02020602080505020303" pitchFamily="18" charset="0"/>
              </a:rPr>
              <a:t> no </a:t>
            </a:r>
            <a:r>
              <a:rPr lang="sk-SK" sz="2400" dirty="0" err="1">
                <a:latin typeface="Baskerville Old Face" panose="02020602080505020303" pitchFamily="18" charset="0"/>
              </a:rPr>
              <a:t>diálogo</a:t>
            </a:r>
            <a:r>
              <a:rPr lang="pt-PT" sz="2400" dirty="0">
                <a:latin typeface="Baskerville Old Face" panose="02020602080505020303" pitchFamily="18" charset="0"/>
              </a:rPr>
              <a:t>?</a:t>
            </a:r>
          </a:p>
          <a:p>
            <a:r>
              <a:rPr lang="pt-PT" sz="2400" dirty="0">
                <a:latin typeface="Baskerville Old Face" panose="02020602080505020303" pitchFamily="18" charset="0"/>
              </a:rPr>
              <a:t>Sobre o que sa fala no diálogo?</a:t>
            </a:r>
            <a:endParaRPr lang="sk-SK" sz="2400" dirty="0">
              <a:latin typeface="Baskerville Old Face" panose="02020602080505020303" pitchFamily="18" charset="0"/>
            </a:endParaRPr>
          </a:p>
          <a:p>
            <a:r>
              <a:rPr lang="pt-PT" sz="2400" dirty="0">
                <a:latin typeface="Baskerville Old Face" panose="02020602080505020303" pitchFamily="18" charset="0"/>
              </a:rPr>
              <a:t>Como está o Paulo?</a:t>
            </a:r>
          </a:p>
          <a:p>
            <a:r>
              <a:rPr lang="pt-PT" sz="2400" dirty="0">
                <a:latin typeface="Baskerville Old Face" panose="02020602080505020303" pitchFamily="18" charset="0"/>
              </a:rPr>
              <a:t>Qual é o vinho preferido da Júlia?</a:t>
            </a:r>
          </a:p>
          <a:p>
            <a:r>
              <a:rPr lang="pt-PT" sz="2400" dirty="0">
                <a:latin typeface="Baskerville Old Face" panose="02020602080505020303" pitchFamily="18" charset="0"/>
              </a:rPr>
              <a:t>As lojas estão abertas? </a:t>
            </a:r>
          </a:p>
          <a:p>
            <a:endParaRPr lang="cs-CZ" sz="2400" dirty="0"/>
          </a:p>
        </p:txBody>
      </p:sp>
      <p:pic>
        <p:nvPicPr>
          <p:cNvPr id="5" name="Picture 4" descr="A picture containing text, colorful, decorated, painting&#10;&#10;Description automatically generated">
            <a:extLst>
              <a:ext uri="{FF2B5EF4-FFF2-40B4-BE49-F238E27FC236}">
                <a16:creationId xmlns:a16="http://schemas.microsoft.com/office/drawing/2014/main" id="{BBAF92FB-6643-4FD7-8062-61DFE94F8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6" r="16673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64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doll&#10;&#10;Description automatically generated">
            <a:extLst>
              <a:ext uri="{FF2B5EF4-FFF2-40B4-BE49-F238E27FC236}">
                <a16:creationId xmlns:a16="http://schemas.microsoft.com/office/drawing/2014/main" id="{D4720E49-213E-412D-A705-5627EF85D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3" b="-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33B8D-BE27-437D-925B-EF729153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t-PT" sz="4800" dirty="0">
                <a:latin typeface="Baskerville Old Face" panose="02020602080505020303" pitchFamily="18" charset="0"/>
              </a:rPr>
              <a:t>As refeições</a:t>
            </a:r>
            <a:endParaRPr lang="cs-CZ" sz="4800" dirty="0">
              <a:latin typeface="Baskerville Old Face" panose="02020602080505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3F8BC-85C2-44FD-9C08-73B50FC8F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056527" cy="3850226"/>
          </a:xfrm>
        </p:spPr>
        <p:txBody>
          <a:bodyPr anchor="t">
            <a:normAutofit lnSpcReduction="10000"/>
          </a:bodyPr>
          <a:lstStyle/>
          <a:p>
            <a:r>
              <a:rPr lang="pt-PT" sz="2400" dirty="0">
                <a:latin typeface="Baskerville Old Face" panose="02020602080505020303" pitchFamily="18" charset="0"/>
              </a:rPr>
              <a:t>Comer </a:t>
            </a:r>
          </a:p>
          <a:p>
            <a:r>
              <a:rPr lang="pt-PT" sz="2400" dirty="0">
                <a:latin typeface="Baskerville Old Face" panose="02020602080505020303" pitchFamily="18" charset="0"/>
              </a:rPr>
              <a:t>Beber </a:t>
            </a:r>
          </a:p>
          <a:p>
            <a:endParaRPr lang="pt-PT" sz="2400" dirty="0">
              <a:latin typeface="Baskerville Old Face" panose="02020602080505020303" pitchFamily="18" charset="0"/>
            </a:endParaRPr>
          </a:p>
          <a:p>
            <a:r>
              <a:rPr lang="pt-PT" sz="2400" dirty="0">
                <a:latin typeface="Baskerville Old Face" panose="02020602080505020303" pitchFamily="18" charset="0"/>
              </a:rPr>
              <a:t>O pequeno-almoço</a:t>
            </a:r>
            <a:r>
              <a:rPr lang="sk-SK" sz="2400" dirty="0">
                <a:latin typeface="Baskerville Old Face" panose="02020602080505020303" pitchFamily="18" charset="0"/>
              </a:rPr>
              <a:t> (</a:t>
            </a:r>
            <a:r>
              <a:rPr lang="sk-SK" sz="2400" dirty="0" err="1">
                <a:latin typeface="Baskerville Old Face" panose="02020602080505020303" pitchFamily="18" charset="0"/>
              </a:rPr>
              <a:t>tomar</a:t>
            </a:r>
            <a:r>
              <a:rPr lang="sk-SK" sz="2400" dirty="0">
                <a:latin typeface="Baskerville Old Face" panose="02020602080505020303" pitchFamily="18" charset="0"/>
              </a:rPr>
              <a:t> o </a:t>
            </a:r>
            <a:r>
              <a:rPr lang="sk-SK" sz="2400" dirty="0" err="1">
                <a:latin typeface="Baskerville Old Face" panose="02020602080505020303" pitchFamily="18" charset="0"/>
              </a:rPr>
              <a:t>pequeno</a:t>
            </a:r>
            <a:r>
              <a:rPr lang="sk-SK" sz="2400" dirty="0">
                <a:latin typeface="Baskerville Old Face" panose="02020602080505020303" pitchFamily="18" charset="0"/>
              </a:rPr>
              <a:t> </a:t>
            </a:r>
            <a:r>
              <a:rPr lang="sk-SK" sz="2400" dirty="0" err="1">
                <a:latin typeface="Baskerville Old Face" panose="02020602080505020303" pitchFamily="18" charset="0"/>
              </a:rPr>
              <a:t>almo</a:t>
            </a:r>
            <a:r>
              <a:rPr lang="pt-PT" sz="2400" dirty="0">
                <a:latin typeface="Baskerville Old Face" panose="02020602080505020303" pitchFamily="18" charset="0"/>
              </a:rPr>
              <a:t>ço)</a:t>
            </a:r>
            <a:endParaRPr lang="sk-SK" sz="2400" dirty="0">
              <a:latin typeface="Baskerville Old Face" panose="02020602080505020303" pitchFamily="18" charset="0"/>
            </a:endParaRPr>
          </a:p>
          <a:p>
            <a:r>
              <a:rPr lang="sk-SK" sz="2400" dirty="0">
                <a:latin typeface="Baskerville Old Face" panose="02020602080505020303" pitchFamily="18" charset="0"/>
              </a:rPr>
              <a:t>O </a:t>
            </a:r>
            <a:r>
              <a:rPr lang="sk-SK" sz="2400" dirty="0" err="1">
                <a:latin typeface="Baskerville Old Face" panose="02020602080505020303" pitchFamily="18" charset="0"/>
              </a:rPr>
              <a:t>Lanche</a:t>
            </a:r>
            <a:r>
              <a:rPr lang="sk-SK" sz="2400" dirty="0">
                <a:latin typeface="Baskerville Old Face" panose="02020602080505020303" pitchFamily="18" charset="0"/>
              </a:rPr>
              <a:t> </a:t>
            </a:r>
            <a:r>
              <a:rPr lang="pt-PT" sz="2400" dirty="0">
                <a:latin typeface="Baskerville Old Face" panose="02020602080505020303" pitchFamily="18" charset="0"/>
              </a:rPr>
              <a:t>(lanchar)</a:t>
            </a:r>
            <a:endParaRPr lang="sk-SK" sz="2400" dirty="0">
              <a:latin typeface="Baskerville Old Face" panose="02020602080505020303" pitchFamily="18" charset="0"/>
            </a:endParaRPr>
          </a:p>
          <a:p>
            <a:r>
              <a:rPr lang="sk-SK" sz="2400" dirty="0">
                <a:latin typeface="Baskerville Old Face" panose="02020602080505020303" pitchFamily="18" charset="0"/>
              </a:rPr>
              <a:t>O </a:t>
            </a:r>
            <a:r>
              <a:rPr lang="sk-SK" sz="2400" dirty="0" err="1">
                <a:latin typeface="Baskerville Old Face" panose="02020602080505020303" pitchFamily="18" charset="0"/>
              </a:rPr>
              <a:t>almo</a:t>
            </a:r>
            <a:r>
              <a:rPr lang="pt-PT" sz="2400" dirty="0">
                <a:latin typeface="Baskerville Old Face" panose="02020602080505020303" pitchFamily="18" charset="0"/>
              </a:rPr>
              <a:t>ço </a:t>
            </a:r>
            <a:r>
              <a:rPr lang="sk-SK" sz="2400" dirty="0">
                <a:latin typeface="Baskerville Old Face" panose="02020602080505020303" pitchFamily="18" charset="0"/>
              </a:rPr>
              <a:t>(</a:t>
            </a:r>
            <a:r>
              <a:rPr lang="sk-SK" sz="2400" dirty="0" err="1">
                <a:latin typeface="Baskerville Old Face" panose="02020602080505020303" pitchFamily="18" charset="0"/>
              </a:rPr>
              <a:t>almo</a:t>
            </a:r>
            <a:r>
              <a:rPr lang="pt-PT" sz="2400" dirty="0">
                <a:latin typeface="Baskerville Old Face" panose="02020602080505020303" pitchFamily="18" charset="0"/>
              </a:rPr>
              <a:t>çar)</a:t>
            </a:r>
            <a:endParaRPr lang="sk-SK" sz="2400" dirty="0">
              <a:latin typeface="Baskerville Old Face" panose="02020602080505020303" pitchFamily="18" charset="0"/>
            </a:endParaRPr>
          </a:p>
          <a:p>
            <a:r>
              <a:rPr lang="sk-SK" sz="2400" dirty="0">
                <a:latin typeface="Baskerville Old Face" panose="02020602080505020303" pitchFamily="18" charset="0"/>
              </a:rPr>
              <a:t>A </a:t>
            </a:r>
            <a:r>
              <a:rPr lang="sk-SK" sz="2400" dirty="0" err="1">
                <a:latin typeface="Baskerville Old Face" panose="02020602080505020303" pitchFamily="18" charset="0"/>
              </a:rPr>
              <a:t>merenda</a:t>
            </a:r>
            <a:r>
              <a:rPr lang="pt-PT" sz="2400" dirty="0">
                <a:latin typeface="Baskerville Old Face" panose="02020602080505020303" pitchFamily="18" charset="0"/>
              </a:rPr>
              <a:t> (merendar)</a:t>
            </a:r>
          </a:p>
          <a:p>
            <a:r>
              <a:rPr lang="pt-PT" sz="2400" dirty="0">
                <a:latin typeface="Baskerville Old Face" panose="02020602080505020303" pitchFamily="18" charset="0"/>
              </a:rPr>
              <a:t>O jantar (jantar)</a:t>
            </a:r>
            <a:endParaRPr lang="sk-SK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sk-SK" sz="1700" dirty="0"/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609783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DED1-5F7B-4EC0-8351-FF72909BA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BEBDD-985E-4168-87E9-FDCB4AD7B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C2736-06C1-493B-ADA8-3CCC6855E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179" y="-3679"/>
            <a:ext cx="8245641" cy="684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38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graffiti, colorful, painted&#10;&#10;Description automatically generated">
            <a:extLst>
              <a:ext uri="{FF2B5EF4-FFF2-40B4-BE49-F238E27FC236}">
                <a16:creationId xmlns:a16="http://schemas.microsoft.com/office/drawing/2014/main" id="{91E85B05-0BDC-4034-B8DF-14F8B40C1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2" r="-2" b="2510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E8B8D0-1DC9-4988-A300-E23A2B95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sk-SK" sz="5400" dirty="0" err="1">
                <a:latin typeface="Baskerville Old Face" panose="02020602080505020303" pitchFamily="18" charset="0"/>
              </a:rPr>
              <a:t>Todas</a:t>
            </a:r>
            <a:r>
              <a:rPr lang="sk-SK" sz="5400" dirty="0">
                <a:latin typeface="Baskerville Old Face" panose="02020602080505020303" pitchFamily="18" charset="0"/>
              </a:rPr>
              <a:t> as </a:t>
            </a:r>
            <a:r>
              <a:rPr lang="sk-SK" sz="5400" dirty="0" err="1">
                <a:latin typeface="Baskerville Old Face" panose="02020602080505020303" pitchFamily="18" charset="0"/>
              </a:rPr>
              <a:t>pinturas</a:t>
            </a:r>
            <a:r>
              <a:rPr lang="sk-SK" sz="5400" dirty="0">
                <a:latin typeface="Baskerville Old Face" panose="02020602080505020303" pitchFamily="18" charset="0"/>
              </a:rPr>
              <a:t>: </a:t>
            </a:r>
            <a:r>
              <a:rPr lang="sk-SK" sz="5400" dirty="0" err="1">
                <a:latin typeface="Baskerville Old Face" panose="02020602080505020303" pitchFamily="18" charset="0"/>
              </a:rPr>
              <a:t>Júlio</a:t>
            </a:r>
            <a:r>
              <a:rPr lang="sk-SK" sz="5400" dirty="0">
                <a:latin typeface="Baskerville Old Face" panose="02020602080505020303" pitchFamily="18" charset="0"/>
              </a:rPr>
              <a:t> Pomar</a:t>
            </a:r>
            <a:br>
              <a:rPr lang="sk-SK" sz="5400" dirty="0"/>
            </a:br>
            <a:endParaRPr lang="cs-CZ" sz="5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18E5-84FC-4A09-A810-C0E52010F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endParaRPr lang="sk-SK" sz="2000" dirty="0"/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https://www.youtube.com/watch?v=H6X5jBgmV3s&amp;ab_channel=JorgeEdgarCardosoCunha</a:t>
            </a:r>
            <a:r>
              <a:rPr lang="sk-SK" sz="2000" dirty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74607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2C819F-E7DE-4E44-8A6C-48CD4BBF6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r="11304" b="1"/>
          <a:stretch/>
        </p:blipFill>
        <p:spPr>
          <a:xfrm>
            <a:off x="4244131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1D817-98DF-4042-B48A-91F923D7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O QUE É O FADO?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384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D127-D12C-435C-BDBE-6D9D4B46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12199"/>
            <a:ext cx="6254496" cy="1271169"/>
          </a:xfrm>
        </p:spPr>
        <p:txBody>
          <a:bodyPr>
            <a:normAutofit/>
          </a:bodyPr>
          <a:lstStyle/>
          <a:p>
            <a:r>
              <a:rPr lang="pt-PT" dirty="0">
                <a:latin typeface="Baskerville Old Face" panose="02020602080505020303" pitchFamily="18" charset="0"/>
              </a:rPr>
              <a:t>Conjugue-nos </a:t>
            </a:r>
            <a:endParaRPr lang="cs-CZ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F855C-FF56-4D9B-92A1-5470D0552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1283368"/>
            <a:ext cx="6900191" cy="5209507"/>
          </a:xfrm>
        </p:spPr>
        <p:txBody>
          <a:bodyPr>
            <a:normAutofit/>
          </a:bodyPr>
          <a:lstStyle/>
          <a:p>
            <a:r>
              <a:rPr lang="pt-PT" sz="2000" dirty="0">
                <a:latin typeface="Baskerville Old Face" panose="02020602080505020303" pitchFamily="18" charset="0"/>
              </a:rPr>
              <a:t>Beber a cerveja checa num bar americano.</a:t>
            </a:r>
            <a:r>
              <a:rPr lang="sk-SK" sz="2000" dirty="0">
                <a:latin typeface="Baskerville Old Face" panose="02020602080505020303" pitchFamily="18" charset="0"/>
              </a:rPr>
              <a:t> (3</a:t>
            </a:r>
            <a:r>
              <a:rPr lang="pt-PT" sz="2000" dirty="0">
                <a:latin typeface="Baskerville Old Face" panose="02020602080505020303" pitchFamily="18" charset="0"/>
              </a:rPr>
              <a:t>ª pessoa plural, 2ª pessoa singular)</a:t>
            </a:r>
          </a:p>
          <a:p>
            <a:r>
              <a:rPr lang="pt-PT" sz="2000" dirty="0">
                <a:latin typeface="Baskerville Old Face" panose="02020602080505020303" pitchFamily="18" charset="0"/>
              </a:rPr>
              <a:t>Partir de Bruxelas. (1ª pessoa plural, 1ª pessoa singular)</a:t>
            </a:r>
          </a:p>
          <a:p>
            <a:r>
              <a:rPr lang="pt-PT" sz="2000" dirty="0">
                <a:latin typeface="Baskerville Old Face" panose="02020602080505020303" pitchFamily="18" charset="0"/>
              </a:rPr>
              <a:t>Ter 3 amigos bielorrussos. (1ª pessoa singular, 3ª pessoa plural)</a:t>
            </a:r>
          </a:p>
          <a:p>
            <a:r>
              <a:rPr lang="pt-PT" sz="2000" dirty="0">
                <a:latin typeface="Baskerville Old Face" panose="02020602080505020303" pitchFamily="18" charset="0"/>
              </a:rPr>
              <a:t>Estar a jogar a roleta russa. (2ª pessoa singular, 2ª pessoa plural)</a:t>
            </a:r>
          </a:p>
          <a:p>
            <a:r>
              <a:rPr lang="pt-PT" sz="2000" dirty="0">
                <a:latin typeface="Baskerville Old Face" panose="02020602080505020303" pitchFamily="18" charset="0"/>
              </a:rPr>
              <a:t>Partilhar as fotos no Instagram. (1ª pessoa singular, 3ª pessoa plural)</a:t>
            </a:r>
          </a:p>
          <a:p>
            <a:r>
              <a:rPr lang="pt-PT" sz="2000" dirty="0">
                <a:latin typeface="Baskerville Old Face" panose="02020602080505020303" pitchFamily="18" charset="0"/>
              </a:rPr>
              <a:t>Ser lindo(a) e maravilhoso(a). (1ª pessoa singular, 1ª pessoa plural)</a:t>
            </a:r>
          </a:p>
          <a:p>
            <a:endParaRPr lang="pt-PT" sz="2000" dirty="0">
              <a:latin typeface="Baskerville Old Face" panose="02020602080505020303" pitchFamily="18" charset="0"/>
            </a:endParaRPr>
          </a:p>
          <a:p>
            <a:r>
              <a:rPr lang="pt-PT" sz="2000" dirty="0">
                <a:latin typeface="Baskerville Old Face" panose="02020602080505020303" pitchFamily="18" charset="0"/>
              </a:rPr>
              <a:t>Crie uma frase com o verbo «HAVER»  </a:t>
            </a:r>
            <a:endParaRPr lang="cs-CZ" sz="2000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5B7B38D-DEFB-491B-8752-E13A34CF8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48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6E3A-5E56-483F-B684-11276160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pt-PT" dirty="0">
                <a:latin typeface="Baskerville Old Face" panose="02020602080505020303" pitchFamily="18" charset="0"/>
              </a:rPr>
              <a:t>TER, ESTAR COM</a:t>
            </a:r>
            <a:endParaRPr lang="cs-CZ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AA15-BD7D-4F62-A9B5-16B3FEFF4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632"/>
            <a:ext cx="6359434" cy="4416712"/>
          </a:xfrm>
        </p:spPr>
        <p:txBody>
          <a:bodyPr>
            <a:normAutofit fontScale="85000" lnSpcReduction="10000"/>
          </a:bodyPr>
          <a:lstStyle/>
          <a:p>
            <a:r>
              <a:rPr lang="pt-PT" sz="3200" dirty="0">
                <a:latin typeface="Baskerville Old Face" panose="02020602080505020303" pitchFamily="18" charset="0"/>
              </a:rPr>
              <a:t>Fome</a:t>
            </a:r>
            <a:r>
              <a:rPr lang="sk-SK" sz="3200" dirty="0">
                <a:latin typeface="Baskerville Old Face" panose="02020602080505020303" pitchFamily="18" charset="0"/>
              </a:rPr>
              <a:t> (</a:t>
            </a:r>
            <a:r>
              <a:rPr lang="sk-SK" sz="3200" dirty="0" err="1">
                <a:latin typeface="Baskerville Old Face" panose="02020602080505020303" pitchFamily="18" charset="0"/>
              </a:rPr>
              <a:t>Estou</a:t>
            </a:r>
            <a:r>
              <a:rPr lang="sk-SK" sz="3200" dirty="0">
                <a:latin typeface="Baskerville Old Face" panose="02020602080505020303" pitchFamily="18" charset="0"/>
              </a:rPr>
              <a:t> </a:t>
            </a:r>
            <a:r>
              <a:rPr lang="sk-SK" sz="3200" dirty="0" err="1">
                <a:latin typeface="Baskerville Old Face" panose="02020602080505020303" pitchFamily="18" charset="0"/>
              </a:rPr>
              <a:t>com</a:t>
            </a:r>
            <a:r>
              <a:rPr lang="sk-SK" sz="3200" dirty="0">
                <a:latin typeface="Baskerville Old Face" panose="02020602080505020303" pitchFamily="18" charset="0"/>
              </a:rPr>
              <a:t> </a:t>
            </a:r>
            <a:r>
              <a:rPr lang="sk-SK" sz="3200" dirty="0" err="1">
                <a:latin typeface="Baskerville Old Face" panose="02020602080505020303" pitchFamily="18" charset="0"/>
              </a:rPr>
              <a:t>fome</a:t>
            </a:r>
            <a:r>
              <a:rPr lang="sk-SK" sz="3200" dirty="0">
                <a:latin typeface="Baskerville Old Face" panose="02020602080505020303" pitchFamily="18" charset="0"/>
              </a:rPr>
              <a:t> X </a:t>
            </a:r>
            <a:r>
              <a:rPr lang="sk-SK" sz="3200" dirty="0" err="1">
                <a:latin typeface="Baskerville Old Face" panose="02020602080505020303" pitchFamily="18" charset="0"/>
              </a:rPr>
              <a:t>Tenho</a:t>
            </a:r>
            <a:r>
              <a:rPr lang="sk-SK" sz="3200" dirty="0">
                <a:latin typeface="Baskerville Old Face" panose="02020602080505020303" pitchFamily="18" charset="0"/>
              </a:rPr>
              <a:t> </a:t>
            </a:r>
            <a:r>
              <a:rPr lang="sk-SK" sz="3200" dirty="0" err="1">
                <a:latin typeface="Baskerville Old Face" panose="02020602080505020303" pitchFamily="18" charset="0"/>
              </a:rPr>
              <a:t>fome</a:t>
            </a:r>
            <a:r>
              <a:rPr lang="sk-SK" sz="3200" dirty="0">
                <a:latin typeface="Baskerville Old Face" panose="02020602080505020303" pitchFamily="18" charset="0"/>
              </a:rPr>
              <a:t>)</a:t>
            </a:r>
            <a:endParaRPr lang="pt-PT" sz="3200" dirty="0">
              <a:latin typeface="Baskerville Old Face" panose="02020602080505020303" pitchFamily="18" charset="0"/>
            </a:endParaRPr>
          </a:p>
          <a:p>
            <a:r>
              <a:rPr lang="pt-PT" sz="3200" dirty="0">
                <a:latin typeface="Baskerville Old Face" panose="02020602080505020303" pitchFamily="18" charset="0"/>
              </a:rPr>
              <a:t>Sede</a:t>
            </a:r>
          </a:p>
          <a:p>
            <a:r>
              <a:rPr lang="pt-PT" sz="3200" dirty="0">
                <a:latin typeface="Baskerville Old Face" panose="02020602080505020303" pitchFamily="18" charset="0"/>
              </a:rPr>
              <a:t>Medo</a:t>
            </a:r>
          </a:p>
          <a:p>
            <a:r>
              <a:rPr lang="pt-PT" sz="3200" dirty="0">
                <a:latin typeface="Baskerville Old Face" panose="02020602080505020303" pitchFamily="18" charset="0"/>
              </a:rPr>
              <a:t>Saudades </a:t>
            </a:r>
          </a:p>
          <a:p>
            <a:r>
              <a:rPr lang="pt-PT" sz="3200" dirty="0">
                <a:latin typeface="Baskerville Old Face" panose="02020602080505020303" pitchFamily="18" charset="0"/>
              </a:rPr>
              <a:t>Raiva </a:t>
            </a:r>
          </a:p>
          <a:p>
            <a:r>
              <a:rPr lang="pt-PT" sz="3200" dirty="0">
                <a:latin typeface="Baskerville Old Face" panose="02020602080505020303" pitchFamily="18" charset="0"/>
              </a:rPr>
              <a:t>Dor (de barriga, de cabeça, de perna, de coração, ...)</a:t>
            </a:r>
          </a:p>
          <a:p>
            <a:r>
              <a:rPr lang="pt-PT" sz="3200" dirty="0">
                <a:latin typeface="Baskerville Old Face" panose="02020602080505020303" pitchFamily="18" charset="0"/>
              </a:rPr>
              <a:t>Inveja</a:t>
            </a:r>
            <a:endParaRPr lang="sk-SK" sz="3200" dirty="0">
              <a:latin typeface="Baskerville Old Face" panose="02020602080505020303" pitchFamily="18" charset="0"/>
            </a:endParaRPr>
          </a:p>
          <a:p>
            <a:r>
              <a:rPr lang="sk-SK" sz="3200" dirty="0">
                <a:latin typeface="Baskerville Old Face" panose="02020602080505020303" pitchFamily="18" charset="0"/>
              </a:rPr>
              <a:t>...</a:t>
            </a:r>
            <a:endParaRPr lang="pt-PT" sz="32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2200" dirty="0"/>
              <a:t> </a:t>
            </a:r>
          </a:p>
          <a:p>
            <a:endParaRPr lang="cs-CZ" sz="22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C7EA4BF-AB61-476F-BA72-DB90D2BC6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2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16FE-48F1-4649-8300-25B9F34D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pt-PT" dirty="0">
                <a:latin typeface="Baskerville Old Face" panose="02020602080505020303" pitchFamily="18" charset="0"/>
              </a:rPr>
              <a:t>TER QUE, TER DE </a:t>
            </a:r>
            <a:endParaRPr lang="cs-CZ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4090-7C34-4EA1-8DD1-6887FCD21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r>
              <a:rPr lang="pt-PT" sz="3200" dirty="0">
                <a:latin typeface="Baskerville Old Face" panose="02020602080505020303" pitchFamily="18" charset="0"/>
              </a:rPr>
              <a:t>Tenho de guardar todos os meus segredos.</a:t>
            </a:r>
          </a:p>
          <a:p>
            <a:r>
              <a:rPr lang="pt-PT" sz="3200" dirty="0">
                <a:latin typeface="Baskerville Old Face" panose="02020602080505020303" pitchFamily="18" charset="0"/>
              </a:rPr>
              <a:t>Tens de comer mais, és magrinho! </a:t>
            </a:r>
          </a:p>
          <a:p>
            <a:r>
              <a:rPr lang="pt-PT" sz="3200" dirty="0">
                <a:latin typeface="Baskerville Old Face" panose="02020602080505020303" pitchFamily="18" charset="0"/>
              </a:rPr>
              <a:t>Temos que usar máscaras.</a:t>
            </a:r>
          </a:p>
          <a:p>
            <a:r>
              <a:rPr lang="pt-PT" sz="3200" dirty="0">
                <a:latin typeface="Baskerville Old Face" panose="02020602080505020303" pitchFamily="18" charset="0"/>
              </a:rPr>
              <a:t>Têm que ficar em casa. </a:t>
            </a:r>
          </a:p>
        </p:txBody>
      </p:sp>
      <p:pic>
        <p:nvPicPr>
          <p:cNvPr id="7" name="Picture 6" descr="A picture containing text, covered, colorful, drawing&#10;&#10;Description automatically generated">
            <a:extLst>
              <a:ext uri="{FF2B5EF4-FFF2-40B4-BE49-F238E27FC236}">
                <a16:creationId xmlns:a16="http://schemas.microsoft.com/office/drawing/2014/main" id="{E343FFC1-F04A-4234-B7F6-F56A04A26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47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5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290B7-7759-45E3-99DF-5AA20003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A7DD55-A97F-4750-AEEF-16EF9F774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712" y="1690688"/>
            <a:ext cx="12192712" cy="3531894"/>
          </a:xfrm>
          <a:prstGeom prst="rect">
            <a:avLst/>
          </a:prstGeom>
        </p:spPr>
      </p:pic>
      <p:pic>
        <p:nvPicPr>
          <p:cNvPr id="5" name="14 Stopa 14">
            <a:hlinkClick r:id="" action="ppaction://media"/>
            <a:extLst>
              <a:ext uri="{FF2B5EF4-FFF2-40B4-BE49-F238E27FC236}">
                <a16:creationId xmlns:a16="http://schemas.microsoft.com/office/drawing/2014/main" id="{854212CE-7BD7-4A72-A1BD-503DC0E14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0343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23A88-AAB9-4C0A-9B11-986A9BA6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7606E-B4D3-43FD-BCF0-9F8166AB8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2F6A1-0060-4BB8-9B01-FAE641E74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4" y="1027906"/>
            <a:ext cx="11373852" cy="42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9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4368-9723-46A3-985D-3F193190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>
                <a:latin typeface="Baskerville Old Face" panose="02020602080505020303" pitchFamily="18" charset="0"/>
              </a:rPr>
              <a:t>Os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pronomes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possessivos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8810A5-32BB-43AA-AB07-9185164D3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" r="3502" b="-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73654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4368-9723-46A3-985D-3F193190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>
                <a:latin typeface="Baskerville Old Face" panose="02020602080505020303" pitchFamily="18" charset="0"/>
              </a:rPr>
              <a:t>Os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pronomes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possessivos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471482-9775-4000-959C-8145F3C79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05" r="1" b="16330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551677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301</Words>
  <Application>Microsoft Office PowerPoint</Application>
  <PresentationFormat>Širokouhlá</PresentationFormat>
  <Paragraphs>48</Paragraphs>
  <Slides>17</Slides>
  <Notes>0</Notes>
  <HiddenSlides>0</HiddenSlides>
  <MMClips>3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Arial</vt:lpstr>
      <vt:lpstr>Baskerville Old Face</vt:lpstr>
      <vt:lpstr>Calibri</vt:lpstr>
      <vt:lpstr>Calibri Light</vt:lpstr>
      <vt:lpstr>Office Theme</vt:lpstr>
      <vt:lpstr>AULA 8</vt:lpstr>
      <vt:lpstr>O QUE É O FADO?</vt:lpstr>
      <vt:lpstr>Conjugue-nos </vt:lpstr>
      <vt:lpstr>TER, ESTAR COM</vt:lpstr>
      <vt:lpstr>TER QUE, TER DE </vt:lpstr>
      <vt:lpstr>Prezentácia programu PowerPoint</vt:lpstr>
      <vt:lpstr>Prezentácia programu PowerPoint</vt:lpstr>
      <vt:lpstr>Os pronomes possessivos</vt:lpstr>
      <vt:lpstr>Os pronomes possessivos</vt:lpstr>
      <vt:lpstr>Prezentácia programu PowerPoint</vt:lpstr>
      <vt:lpstr>Prezentácia programu PowerPoint</vt:lpstr>
      <vt:lpstr>Prezentácia programu PowerPoint</vt:lpstr>
      <vt:lpstr>Prezentácia programu PowerPoint</vt:lpstr>
      <vt:lpstr>As perguntas:</vt:lpstr>
      <vt:lpstr>As refeições</vt:lpstr>
      <vt:lpstr>Prezentácia programu PowerPoint</vt:lpstr>
      <vt:lpstr>Todas as pinturas: Júlio Pomar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8</dc:title>
  <dc:creator>Zuzana Rákociová</dc:creator>
  <cp:lastModifiedBy>Zuzana Rákociová</cp:lastModifiedBy>
  <cp:revision>4</cp:revision>
  <dcterms:created xsi:type="dcterms:W3CDTF">2020-12-07T21:37:09Z</dcterms:created>
  <dcterms:modified xsi:type="dcterms:W3CDTF">2021-11-22T23:02:29Z</dcterms:modified>
</cp:coreProperties>
</file>