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5" r:id="rId4"/>
    <p:sldId id="269" r:id="rId5"/>
    <p:sldId id="277" r:id="rId6"/>
    <p:sldId id="278" r:id="rId7"/>
    <p:sldId id="279" r:id="rId8"/>
    <p:sldId id="274" r:id="rId9"/>
    <p:sldId id="270" r:id="rId10"/>
    <p:sldId id="271" r:id="rId11"/>
    <p:sldId id="272" r:id="rId12"/>
    <p:sldId id="273" r:id="rId13"/>
    <p:sldId id="276" r:id="rId14"/>
    <p:sldId id="280" r:id="rId15"/>
    <p:sldId id="281" r:id="rId16"/>
    <p:sldId id="283" r:id="rId17"/>
    <p:sldId id="263" r:id="rId18"/>
    <p:sldId id="264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DC"/>
    <a:srgbClr val="F9FAF4"/>
    <a:srgbClr val="11456C"/>
    <a:srgbClr val="DB5C25"/>
    <a:srgbClr val="763C3E"/>
    <a:srgbClr val="214540"/>
    <a:srgbClr val="64527A"/>
    <a:srgbClr val="A74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CB866-A7CB-4AA9-8DC8-C64A131F5150}" v="10" dt="2021-10-06T08:16:18.641"/>
    <p1510:client id="{B11F9FF3-E166-4C1D-9DCF-8ABC1F3EDEC0}" v="18" dt="2021-10-06T07:29:57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65FCB866-A7CB-4AA9-8DC8-C64A131F5150}"/>
    <pc:docChg chg="undo custSel addSld delSld modSld">
      <pc:chgData name="Zuzana Rákociová" userId="98cb0b8fb9b50273" providerId="LiveId" clId="{65FCB866-A7CB-4AA9-8DC8-C64A131F5150}" dt="2021-10-06T08:17:31.586" v="657" actId="2696"/>
      <pc:docMkLst>
        <pc:docMk/>
      </pc:docMkLst>
      <pc:sldChg chg="addSp delSp modSp mod">
        <pc:chgData name="Zuzana Rákociová" userId="98cb0b8fb9b50273" providerId="LiveId" clId="{65FCB866-A7CB-4AA9-8DC8-C64A131F5150}" dt="2021-10-06T08:09:43.059" v="622" actId="1076"/>
        <pc:sldMkLst>
          <pc:docMk/>
          <pc:sldMk cId="765576423" sldId="263"/>
        </pc:sldMkLst>
        <pc:spChg chg="add del mod">
          <ac:chgData name="Zuzana Rákociová" userId="98cb0b8fb9b50273" providerId="LiveId" clId="{65FCB866-A7CB-4AA9-8DC8-C64A131F5150}" dt="2021-10-06T08:09:05.933" v="613" actId="478"/>
          <ac:spMkLst>
            <pc:docMk/>
            <pc:sldMk cId="765576423" sldId="263"/>
            <ac:spMk id="3" creationId="{C708D56A-13E7-4B97-BEF3-5DB43D7D7FF5}"/>
          </ac:spMkLst>
        </pc:spChg>
        <pc:spChg chg="add del mod">
          <ac:chgData name="Zuzana Rákociová" userId="98cb0b8fb9b50273" providerId="LiveId" clId="{65FCB866-A7CB-4AA9-8DC8-C64A131F5150}" dt="2021-10-06T08:09:07.362" v="614" actId="478"/>
          <ac:spMkLst>
            <pc:docMk/>
            <pc:sldMk cId="765576423" sldId="263"/>
            <ac:spMk id="5" creationId="{E3716DD8-A1DB-4787-BBDD-3A6155F52EEF}"/>
          </ac:spMkLst>
        </pc:spChg>
        <pc:spChg chg="add mod">
          <ac:chgData name="Zuzana Rákociová" userId="98cb0b8fb9b50273" providerId="LiveId" clId="{65FCB866-A7CB-4AA9-8DC8-C64A131F5150}" dt="2021-10-06T08:09:09.834" v="615"/>
          <ac:spMkLst>
            <pc:docMk/>
            <pc:sldMk cId="765576423" sldId="263"/>
            <ac:spMk id="6" creationId="{F5DBBE40-8480-4AC7-B56C-E47F37AFC719}"/>
          </ac:spMkLst>
        </pc:spChg>
        <pc:spChg chg="add mod">
          <ac:chgData name="Zuzana Rákociová" userId="98cb0b8fb9b50273" providerId="LiveId" clId="{65FCB866-A7CB-4AA9-8DC8-C64A131F5150}" dt="2021-10-06T08:09:27.723" v="618" actId="1076"/>
          <ac:spMkLst>
            <pc:docMk/>
            <pc:sldMk cId="765576423" sldId="263"/>
            <ac:spMk id="7" creationId="{333896CE-02DA-4FAB-B4E6-D42B9A9F8204}"/>
          </ac:spMkLst>
        </pc:spChg>
        <pc:spChg chg="add mod">
          <ac:chgData name="Zuzana Rákociová" userId="98cb0b8fb9b50273" providerId="LiveId" clId="{65FCB866-A7CB-4AA9-8DC8-C64A131F5150}" dt="2021-10-06T08:09:34.792" v="620" actId="1076"/>
          <ac:spMkLst>
            <pc:docMk/>
            <pc:sldMk cId="765576423" sldId="263"/>
            <ac:spMk id="8" creationId="{A4B5DF03-0F5D-4011-AD02-D6A6C7C5754C}"/>
          </ac:spMkLst>
        </pc:spChg>
        <pc:spChg chg="add mod">
          <ac:chgData name="Zuzana Rákociová" userId="98cb0b8fb9b50273" providerId="LiveId" clId="{65FCB866-A7CB-4AA9-8DC8-C64A131F5150}" dt="2021-10-06T08:09:43.059" v="622" actId="1076"/>
          <ac:spMkLst>
            <pc:docMk/>
            <pc:sldMk cId="765576423" sldId="263"/>
            <ac:spMk id="9" creationId="{BC85CD8B-E305-420C-8009-2B0ABF4C8A08}"/>
          </ac:spMkLst>
        </pc:spChg>
      </pc:sldChg>
      <pc:sldChg chg="addSp modSp mod">
        <pc:chgData name="Zuzana Rákociová" userId="98cb0b8fb9b50273" providerId="LiveId" clId="{65FCB866-A7CB-4AA9-8DC8-C64A131F5150}" dt="2021-10-06T08:16:22.631" v="656" actId="1076"/>
        <pc:sldMkLst>
          <pc:docMk/>
          <pc:sldMk cId="3564273932" sldId="264"/>
        </pc:sldMkLst>
        <pc:spChg chg="add mod">
          <ac:chgData name="Zuzana Rákociová" userId="98cb0b8fb9b50273" providerId="LiveId" clId="{65FCB866-A7CB-4AA9-8DC8-C64A131F5150}" dt="2021-10-06T08:10:26.373" v="624" actId="1076"/>
          <ac:spMkLst>
            <pc:docMk/>
            <pc:sldMk cId="3564273932" sldId="264"/>
            <ac:spMk id="5" creationId="{D913A103-519D-4958-8809-3E69C2FEA02B}"/>
          </ac:spMkLst>
        </pc:spChg>
        <pc:spChg chg="add mod">
          <ac:chgData name="Zuzana Rákociová" userId="98cb0b8fb9b50273" providerId="LiveId" clId="{65FCB866-A7CB-4AA9-8DC8-C64A131F5150}" dt="2021-10-06T08:16:22.631" v="656" actId="1076"/>
          <ac:spMkLst>
            <pc:docMk/>
            <pc:sldMk cId="3564273932" sldId="264"/>
            <ac:spMk id="6" creationId="{3B73F0C8-4784-4DF5-A317-1F2DECF6B424}"/>
          </ac:spMkLst>
        </pc:spChg>
      </pc:sldChg>
      <pc:sldChg chg="addSp modSp mod">
        <pc:chgData name="Zuzana Rákociová" userId="98cb0b8fb9b50273" providerId="LiveId" clId="{65FCB866-A7CB-4AA9-8DC8-C64A131F5150}" dt="2021-10-06T08:11:01.551" v="628" actId="1076"/>
        <pc:sldMkLst>
          <pc:docMk/>
          <pc:sldMk cId="2738064499" sldId="265"/>
        </pc:sldMkLst>
        <pc:spChg chg="add mod">
          <ac:chgData name="Zuzana Rákociová" userId="98cb0b8fb9b50273" providerId="LiveId" clId="{65FCB866-A7CB-4AA9-8DC8-C64A131F5150}" dt="2021-10-06T08:11:01.551" v="628" actId="1076"/>
          <ac:spMkLst>
            <pc:docMk/>
            <pc:sldMk cId="2738064499" sldId="265"/>
            <ac:spMk id="5" creationId="{FF44930B-275B-42C2-8BD4-013ED878E674}"/>
          </ac:spMkLst>
        </pc:spChg>
        <pc:picChg chg="mod">
          <ac:chgData name="Zuzana Rákociová" userId="98cb0b8fb9b50273" providerId="LiveId" clId="{65FCB866-A7CB-4AA9-8DC8-C64A131F5150}" dt="2021-10-06T08:10:56.747" v="626" actId="1076"/>
          <ac:picMkLst>
            <pc:docMk/>
            <pc:sldMk cId="2738064499" sldId="265"/>
            <ac:picMk id="4" creationId="{00000000-0000-0000-0000-000000000000}"/>
          </ac:picMkLst>
        </pc:picChg>
      </pc:sldChg>
      <pc:sldChg chg="modSp mod">
        <pc:chgData name="Zuzana Rákociová" userId="98cb0b8fb9b50273" providerId="LiveId" clId="{65FCB866-A7CB-4AA9-8DC8-C64A131F5150}" dt="2021-10-06T08:08:07.366" v="604" actId="5793"/>
        <pc:sldMkLst>
          <pc:docMk/>
          <pc:sldMk cId="3005887451" sldId="280"/>
        </pc:sldMkLst>
        <pc:spChg chg="mod">
          <ac:chgData name="Zuzana Rákociová" userId="98cb0b8fb9b50273" providerId="LiveId" clId="{65FCB866-A7CB-4AA9-8DC8-C64A131F5150}" dt="2021-10-06T08:08:07.366" v="604" actId="5793"/>
          <ac:spMkLst>
            <pc:docMk/>
            <pc:sldMk cId="3005887451" sldId="280"/>
            <ac:spMk id="6" creationId="{E11C9502-9707-448A-8C3F-6CC0DE9D3BC8}"/>
          </ac:spMkLst>
        </pc:spChg>
      </pc:sldChg>
      <pc:sldChg chg="modSp new mod">
        <pc:chgData name="Zuzana Rákociová" userId="98cb0b8fb9b50273" providerId="LiveId" clId="{65FCB866-A7CB-4AA9-8DC8-C64A131F5150}" dt="2021-10-06T08:05:31.412" v="585" actId="20577"/>
        <pc:sldMkLst>
          <pc:docMk/>
          <pc:sldMk cId="700957724" sldId="281"/>
        </pc:sldMkLst>
        <pc:spChg chg="mod">
          <ac:chgData name="Zuzana Rákociová" userId="98cb0b8fb9b50273" providerId="LiveId" clId="{65FCB866-A7CB-4AA9-8DC8-C64A131F5150}" dt="2021-10-06T07:54:26.363" v="15" actId="20577"/>
          <ac:spMkLst>
            <pc:docMk/>
            <pc:sldMk cId="700957724" sldId="281"/>
            <ac:spMk id="2" creationId="{010384A4-C22A-4519-B3E5-FDD3D0F40756}"/>
          </ac:spMkLst>
        </pc:spChg>
        <pc:spChg chg="mod">
          <ac:chgData name="Zuzana Rákociová" userId="98cb0b8fb9b50273" providerId="LiveId" clId="{65FCB866-A7CB-4AA9-8DC8-C64A131F5150}" dt="2021-10-06T08:05:31.412" v="585" actId="20577"/>
          <ac:spMkLst>
            <pc:docMk/>
            <pc:sldMk cId="700957724" sldId="281"/>
            <ac:spMk id="3" creationId="{B174C634-2BB8-4A27-9947-5F788A06B5EC}"/>
          </ac:spMkLst>
        </pc:spChg>
      </pc:sldChg>
      <pc:sldChg chg="new del">
        <pc:chgData name="Zuzana Rákociová" userId="98cb0b8fb9b50273" providerId="LiveId" clId="{65FCB866-A7CB-4AA9-8DC8-C64A131F5150}" dt="2021-10-06T08:17:31.586" v="657" actId="2696"/>
        <pc:sldMkLst>
          <pc:docMk/>
          <pc:sldMk cId="831256943" sldId="282"/>
        </pc:sldMkLst>
      </pc:sldChg>
      <pc:sldChg chg="addSp delSp modSp new mod setBg">
        <pc:chgData name="Zuzana Rákociová" userId="98cb0b8fb9b50273" providerId="LiveId" clId="{65FCB866-A7CB-4AA9-8DC8-C64A131F5150}" dt="2021-10-06T08:15:28.833" v="654" actId="1076"/>
        <pc:sldMkLst>
          <pc:docMk/>
          <pc:sldMk cId="790962388" sldId="283"/>
        </pc:sldMkLst>
        <pc:spChg chg="del">
          <ac:chgData name="Zuzana Rákociová" userId="98cb0b8fb9b50273" providerId="LiveId" clId="{65FCB866-A7CB-4AA9-8DC8-C64A131F5150}" dt="2021-10-06T08:13:39.061" v="636" actId="26606"/>
          <ac:spMkLst>
            <pc:docMk/>
            <pc:sldMk cId="790962388" sldId="283"/>
            <ac:spMk id="2" creationId="{6FB8B4C8-4E77-43DF-AE7F-1049FFCA69EE}"/>
          </ac:spMkLst>
        </pc:spChg>
        <pc:spChg chg="del">
          <ac:chgData name="Zuzana Rákociová" userId="98cb0b8fb9b50273" providerId="LiveId" clId="{65FCB866-A7CB-4AA9-8DC8-C64A131F5150}" dt="2021-10-06T08:13:29.661" v="631"/>
          <ac:spMkLst>
            <pc:docMk/>
            <pc:sldMk cId="790962388" sldId="283"/>
            <ac:spMk id="3" creationId="{D073F165-9E6E-41B9-9DB1-0BAA56FA8BC1}"/>
          </ac:spMkLst>
        </pc:spChg>
        <pc:spChg chg="add mod">
          <ac:chgData name="Zuzana Rákociová" userId="98cb0b8fb9b50273" providerId="LiveId" clId="{65FCB866-A7CB-4AA9-8DC8-C64A131F5150}" dt="2021-10-06T08:14:14.351" v="645" actId="478"/>
          <ac:spMkLst>
            <pc:docMk/>
            <pc:sldMk cId="790962388" sldId="283"/>
            <ac:spMk id="7" creationId="{8F76B367-3A5B-4DEA-907D-024676E850A2}"/>
          </ac:spMkLst>
        </pc:spChg>
        <pc:spChg chg="add">
          <ac:chgData name="Zuzana Rákociová" userId="98cb0b8fb9b50273" providerId="LiveId" clId="{65FCB866-A7CB-4AA9-8DC8-C64A131F5150}" dt="2021-10-06T08:13:39.061" v="636" actId="26606"/>
          <ac:spMkLst>
            <pc:docMk/>
            <pc:sldMk cId="790962388" sldId="283"/>
            <ac:spMk id="10" creationId="{42A4FC2C-047E-45A5-965D-8E1E3BF09BC6}"/>
          </ac:spMkLst>
        </pc:spChg>
        <pc:spChg chg="add mod">
          <ac:chgData name="Zuzana Rákociová" userId="98cb0b8fb9b50273" providerId="LiveId" clId="{65FCB866-A7CB-4AA9-8DC8-C64A131F5150}" dt="2021-10-06T08:15:28.833" v="654" actId="1076"/>
          <ac:spMkLst>
            <pc:docMk/>
            <pc:sldMk cId="790962388" sldId="283"/>
            <ac:spMk id="11" creationId="{80490DBE-C152-401A-9A33-3A9E55241505}"/>
          </ac:spMkLst>
        </pc:spChg>
        <pc:picChg chg="add del mod">
          <ac:chgData name="Zuzana Rákociová" userId="98cb0b8fb9b50273" providerId="LiveId" clId="{65FCB866-A7CB-4AA9-8DC8-C64A131F5150}" dt="2021-10-06T08:14:14.351" v="645" actId="478"/>
          <ac:picMkLst>
            <pc:docMk/>
            <pc:sldMk cId="790962388" sldId="283"/>
            <ac:picMk id="5" creationId="{93A620F3-0C6A-4006-AC31-069C26E0A892}"/>
          </ac:picMkLst>
        </pc:picChg>
        <pc:picChg chg="add mod">
          <ac:chgData name="Zuzana Rákociová" userId="98cb0b8fb9b50273" providerId="LiveId" clId="{65FCB866-A7CB-4AA9-8DC8-C64A131F5150}" dt="2021-10-06T08:15:08.585" v="652" actId="1076"/>
          <ac:picMkLst>
            <pc:docMk/>
            <pc:sldMk cId="790962388" sldId="283"/>
            <ac:picMk id="9" creationId="{AAACDBB0-FA28-44F2-9A4A-65EA68333A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9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72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9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43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4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73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20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2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53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13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9B86-86E1-491F-86B2-77E1CD24D443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AC66-7AFF-4F28-92A1-516729CB9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89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sk-SK" sz="8000" dirty="0">
                <a:latin typeface="Adobe Caslon Pro Bold" panose="0205070206050A020403" pitchFamily="18" charset="-18"/>
              </a:rPr>
              <a:t>aula 2 (</a:t>
            </a:r>
            <a:r>
              <a:rPr lang="sk-SK" sz="8000" dirty="0" err="1">
                <a:latin typeface="Adobe Caslon Pro Bold" panose="0205070206050A020403" pitchFamily="18" charset="-18"/>
              </a:rPr>
              <a:t>dois</a:t>
            </a:r>
            <a:r>
              <a:rPr lang="sk-SK" sz="8000" dirty="0">
                <a:latin typeface="Adobe Caslon Pro Bold" panose="0205070206050A020403" pitchFamily="18" charset="-18"/>
              </a:rPr>
              <a:t>)</a:t>
            </a:r>
            <a:endParaRPr lang="cs-CZ" sz="8000" dirty="0">
              <a:latin typeface="Adobe Caslon Pro Bold" panose="0205070206050A020403" pitchFamily="18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Portugal</a:t>
            </a:r>
            <a:r>
              <a:rPr lang="sk-SK" dirty="0" err="1">
                <a:latin typeface="Baskerville Old Face" panose="02020602080505020303" pitchFamily="18" charset="0"/>
              </a:rPr>
              <a:t>ština</a:t>
            </a:r>
            <a:r>
              <a:rPr lang="sk-SK" dirty="0">
                <a:latin typeface="Baskerville Old Face" panose="02020602080505020303" pitchFamily="18" charset="0"/>
              </a:rPr>
              <a:t> 1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9110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5F52A-995E-4DC6-9962-C867D17D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Členy: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1091E6-18B4-4ADF-9B4C-086C9F98F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cs typeface="Aparajita" panose="020B0502040204020203" pitchFamily="18" charset="0"/>
              </a:rPr>
              <a:t>určité</a:t>
            </a:r>
            <a:r>
              <a:rPr lang="sk-SK" dirty="0">
                <a:cs typeface="Aparajita" panose="020B0502040204020203" pitchFamily="18" charset="0"/>
              </a:rPr>
              <a:t> (</a:t>
            </a:r>
            <a:r>
              <a:rPr lang="sk-SK" dirty="0" err="1">
                <a:cs typeface="Aparajita" panose="020B0502040204020203" pitchFamily="18" charset="0"/>
              </a:rPr>
              <a:t>definido</a:t>
            </a:r>
            <a:r>
              <a:rPr lang="sk-SK" dirty="0">
                <a:cs typeface="Aparajita" panose="020B0502040204020203" pitchFamily="18" charset="0"/>
              </a:rPr>
              <a:t>) a </a:t>
            </a:r>
            <a:r>
              <a:rPr lang="sk-SK" b="1" dirty="0">
                <a:cs typeface="Aparajita" panose="020B0502040204020203" pitchFamily="18" charset="0"/>
              </a:rPr>
              <a:t>neurčité</a:t>
            </a:r>
            <a:r>
              <a:rPr lang="sk-SK" dirty="0">
                <a:cs typeface="Aparajita" panose="020B0502040204020203" pitchFamily="18" charset="0"/>
              </a:rPr>
              <a:t> (</a:t>
            </a:r>
            <a:r>
              <a:rPr lang="sk-SK" dirty="0" err="1">
                <a:cs typeface="Aparajita" panose="020B0502040204020203" pitchFamily="18" charset="0"/>
              </a:rPr>
              <a:t>indefinido</a:t>
            </a:r>
            <a:r>
              <a:rPr lang="sk-SK" dirty="0">
                <a:cs typeface="Aparajita" panose="020B0502040204020203" pitchFamily="18" charset="0"/>
              </a:rPr>
              <a:t>)</a:t>
            </a:r>
          </a:p>
          <a:p>
            <a:pPr lvl="1"/>
            <a:r>
              <a:rPr lang="sk-SK" b="1" dirty="0">
                <a:cs typeface="Aparajita" panose="020B0502040204020203" pitchFamily="18" charset="0"/>
              </a:rPr>
              <a:t>Um </a:t>
            </a:r>
            <a:r>
              <a:rPr lang="sk-SK" dirty="0" err="1">
                <a:cs typeface="Aparajita" panose="020B0502040204020203" pitchFamily="18" charset="0"/>
              </a:rPr>
              <a:t>menino</a:t>
            </a:r>
            <a:r>
              <a:rPr lang="sk-SK" dirty="0">
                <a:cs typeface="Aparajita" panose="020B0502040204020203" pitchFamily="18" charset="0"/>
              </a:rPr>
              <a:t> (nejaký chlapec)  X </a:t>
            </a:r>
            <a:r>
              <a:rPr lang="sk-SK" b="1" dirty="0">
                <a:cs typeface="Aparajita" panose="020B0502040204020203" pitchFamily="18" charset="0"/>
              </a:rPr>
              <a:t>O</a:t>
            </a:r>
            <a:r>
              <a:rPr lang="sk-SK" dirty="0">
                <a:cs typeface="Aparajita" panose="020B0502040204020203" pitchFamily="18" charset="0"/>
              </a:rPr>
              <a:t> </a:t>
            </a:r>
            <a:r>
              <a:rPr lang="sk-SK" dirty="0" err="1">
                <a:cs typeface="Aparajita" panose="020B0502040204020203" pitchFamily="18" charset="0"/>
              </a:rPr>
              <a:t>menino</a:t>
            </a:r>
            <a:r>
              <a:rPr lang="sk-SK" dirty="0">
                <a:cs typeface="Aparajita" panose="020B0502040204020203" pitchFamily="18" charset="0"/>
              </a:rPr>
              <a:t> (jeden konkrétny chlapec) </a:t>
            </a:r>
          </a:p>
          <a:p>
            <a:r>
              <a:rPr lang="sk-SK" dirty="0">
                <a:cs typeface="Aparajita" panose="020B0502040204020203" pitchFamily="18" charset="0"/>
              </a:rPr>
              <a:t>Vždy stoja pred menom </a:t>
            </a:r>
          </a:p>
          <a:p>
            <a:pPr lvl="1"/>
            <a:r>
              <a:rPr lang="sk-SK" b="1" dirty="0">
                <a:cs typeface="Aparajita" panose="020B0502040204020203" pitchFamily="18" charset="0"/>
              </a:rPr>
              <a:t>a</a:t>
            </a:r>
            <a:r>
              <a:rPr lang="sk-SK" dirty="0">
                <a:cs typeface="Aparajita" panose="020B0502040204020203" pitchFamily="18" charset="0"/>
              </a:rPr>
              <a:t> </a:t>
            </a:r>
            <a:r>
              <a:rPr lang="sk-SK" dirty="0" err="1">
                <a:cs typeface="Aparajita" panose="020B0502040204020203" pitchFamily="18" charset="0"/>
              </a:rPr>
              <a:t>Maria</a:t>
            </a:r>
            <a:r>
              <a:rPr lang="sk-SK" dirty="0">
                <a:cs typeface="Aparajita" panose="020B0502040204020203" pitchFamily="18" charset="0"/>
              </a:rPr>
              <a:t>,</a:t>
            </a:r>
            <a:r>
              <a:rPr lang="sk-SK" b="1" dirty="0">
                <a:cs typeface="Aparajita" panose="020B0502040204020203" pitchFamily="18" charset="0"/>
              </a:rPr>
              <a:t> o </a:t>
            </a:r>
            <a:r>
              <a:rPr lang="sk-SK" dirty="0" err="1">
                <a:cs typeface="Aparajita" panose="020B0502040204020203" pitchFamily="18" charset="0"/>
              </a:rPr>
              <a:t>gato</a:t>
            </a:r>
            <a:r>
              <a:rPr lang="sk-SK" dirty="0">
                <a:cs typeface="Aparajita" panose="020B0502040204020203" pitchFamily="18" charset="0"/>
              </a:rPr>
              <a:t>, </a:t>
            </a:r>
            <a:r>
              <a:rPr lang="sk-SK" b="1" dirty="0">
                <a:cs typeface="Aparajita" panose="020B0502040204020203" pitchFamily="18" charset="0"/>
              </a:rPr>
              <a:t>um</a:t>
            </a:r>
            <a:r>
              <a:rPr lang="sk-SK" dirty="0">
                <a:cs typeface="Aparajita" panose="020B0502040204020203" pitchFamily="18" charset="0"/>
              </a:rPr>
              <a:t> </a:t>
            </a:r>
            <a:r>
              <a:rPr lang="sk-SK" dirty="0" err="1">
                <a:cs typeface="Aparajita" panose="020B0502040204020203" pitchFamily="18" charset="0"/>
              </a:rPr>
              <a:t>leite</a:t>
            </a:r>
            <a:r>
              <a:rPr lang="sk-SK" dirty="0">
                <a:cs typeface="Aparajita" panose="020B0502040204020203" pitchFamily="18" charset="0"/>
              </a:rPr>
              <a:t> </a:t>
            </a:r>
            <a:r>
              <a:rPr lang="sk-SK" dirty="0" err="1">
                <a:cs typeface="Aparajita" panose="020B0502040204020203" pitchFamily="18" charset="0"/>
              </a:rPr>
              <a:t>magro</a:t>
            </a:r>
            <a:r>
              <a:rPr lang="sk-SK" dirty="0">
                <a:cs typeface="Aparajita" panose="020B0502040204020203" pitchFamily="18" charset="0"/>
              </a:rPr>
              <a:t>, </a:t>
            </a:r>
            <a:r>
              <a:rPr lang="sk-SK" b="1" dirty="0" err="1">
                <a:cs typeface="Aparajita" panose="020B0502040204020203" pitchFamily="18" charset="0"/>
              </a:rPr>
              <a:t>uns</a:t>
            </a:r>
            <a:r>
              <a:rPr lang="sk-SK" b="1" dirty="0">
                <a:cs typeface="Aparajita" panose="020B0502040204020203" pitchFamily="18" charset="0"/>
              </a:rPr>
              <a:t> </a:t>
            </a:r>
            <a:r>
              <a:rPr lang="sk-SK" dirty="0" err="1">
                <a:cs typeface="Aparajita" panose="020B0502040204020203" pitchFamily="18" charset="0"/>
              </a:rPr>
              <a:t>professores</a:t>
            </a:r>
            <a:r>
              <a:rPr lang="sk-SK" dirty="0">
                <a:cs typeface="Aparajita" panose="020B0502040204020203" pitchFamily="18" charset="0"/>
              </a:rPr>
              <a:t>, </a:t>
            </a:r>
            <a:r>
              <a:rPr lang="sk-SK" b="1" dirty="0">
                <a:cs typeface="Aparajita" panose="020B0502040204020203" pitchFamily="18" charset="0"/>
              </a:rPr>
              <a:t>as</a:t>
            </a:r>
            <a:r>
              <a:rPr lang="sk-SK" dirty="0">
                <a:cs typeface="Aparajita" panose="020B0502040204020203" pitchFamily="18" charset="0"/>
              </a:rPr>
              <a:t> </a:t>
            </a:r>
            <a:r>
              <a:rPr lang="sk-SK" dirty="0" err="1">
                <a:cs typeface="Aparajita" panose="020B0502040204020203" pitchFamily="18" charset="0"/>
              </a:rPr>
              <a:t>cadeiras</a:t>
            </a:r>
            <a:r>
              <a:rPr lang="sk-SK" dirty="0">
                <a:cs typeface="Aparajita" panose="020B0502040204020203" pitchFamily="18" charset="0"/>
              </a:rPr>
              <a:t>, </a:t>
            </a:r>
            <a:r>
              <a:rPr lang="sk-SK" b="1" dirty="0" err="1">
                <a:cs typeface="Aparajita" panose="020B0502040204020203" pitchFamily="18" charset="0"/>
              </a:rPr>
              <a:t>uma</a:t>
            </a:r>
            <a:r>
              <a:rPr lang="sk-SK" b="1" dirty="0">
                <a:cs typeface="Aparajita" panose="020B0502040204020203" pitchFamily="18" charset="0"/>
              </a:rPr>
              <a:t> </a:t>
            </a:r>
            <a:r>
              <a:rPr lang="sk-SK" dirty="0" err="1">
                <a:cs typeface="Aparajita" panose="020B0502040204020203" pitchFamily="18" charset="0"/>
              </a:rPr>
              <a:t>mulher</a:t>
            </a:r>
            <a:r>
              <a:rPr lang="pt-PT" dirty="0">
                <a:cs typeface="Aparajita" panose="020B0502040204020203" pitchFamily="18" charset="0"/>
              </a:rPr>
              <a:t>, </a:t>
            </a:r>
          </a:p>
          <a:p>
            <a:pPr lvl="1"/>
            <a:r>
              <a:rPr lang="pt-PT" b="1" dirty="0">
                <a:cs typeface="Aparajita" panose="020B0502040204020203" pitchFamily="18" charset="0"/>
              </a:rPr>
              <a:t>o</a:t>
            </a:r>
            <a:r>
              <a:rPr lang="pt-PT" dirty="0">
                <a:cs typeface="Aparajita" panose="020B0502040204020203" pitchFamily="18" charset="0"/>
              </a:rPr>
              <a:t> meu cão, </a:t>
            </a:r>
            <a:r>
              <a:rPr lang="pt-PT" b="1" dirty="0">
                <a:cs typeface="Aparajita" panose="020B0502040204020203" pitchFamily="18" charset="0"/>
              </a:rPr>
              <a:t>os</a:t>
            </a:r>
            <a:r>
              <a:rPr lang="pt-PT" dirty="0">
                <a:cs typeface="Aparajita" panose="020B0502040204020203" pitchFamily="18" charset="0"/>
              </a:rPr>
              <a:t> nossos pais, todas </a:t>
            </a:r>
            <a:r>
              <a:rPr lang="pt-PT" b="1" dirty="0">
                <a:cs typeface="Aparajita" panose="020B0502040204020203" pitchFamily="18" charset="0"/>
              </a:rPr>
              <a:t>as</a:t>
            </a:r>
            <a:r>
              <a:rPr lang="pt-PT" dirty="0">
                <a:cs typeface="Aparajita" panose="020B0502040204020203" pitchFamily="18" charset="0"/>
              </a:rPr>
              <a:t> cidades, </a:t>
            </a:r>
            <a:r>
              <a:rPr lang="pt-PT" b="1" dirty="0">
                <a:cs typeface="Aparajita" panose="020B0502040204020203" pitchFamily="18" charset="0"/>
              </a:rPr>
              <a:t>os</a:t>
            </a:r>
            <a:r>
              <a:rPr lang="pt-PT" dirty="0">
                <a:cs typeface="Aparajita" panose="020B0502040204020203" pitchFamily="18" charset="0"/>
              </a:rPr>
              <a:t> outros colegas</a:t>
            </a:r>
            <a:endParaRPr lang="sk-SK" dirty="0">
              <a:cs typeface="Aparajita" panose="020B0502040204020203" pitchFamily="18" charset="0"/>
            </a:endParaRPr>
          </a:p>
          <a:p>
            <a:pPr lvl="1"/>
            <a:endParaRPr lang="sk-SK" b="1" dirty="0"/>
          </a:p>
          <a:p>
            <a:pPr marL="457200" lvl="1" indent="0">
              <a:buNone/>
            </a:pPr>
            <a:endParaRPr lang="sk-SK" b="1" dirty="0"/>
          </a:p>
          <a:p>
            <a:pPr lvl="1"/>
            <a:r>
              <a:rPr lang="sk-SK" dirty="0"/>
              <a:t>Vďaka členu vieme určiť:</a:t>
            </a:r>
          </a:p>
          <a:p>
            <a:pPr lvl="2"/>
            <a:r>
              <a:rPr lang="sk-SK" b="1" dirty="0"/>
              <a:t>Rod</a:t>
            </a:r>
            <a:r>
              <a:rPr lang="sk-SK" dirty="0"/>
              <a:t> (O g</a:t>
            </a:r>
            <a:r>
              <a:rPr lang="pt-PT" dirty="0" err="1"/>
              <a:t>énero</a:t>
            </a:r>
            <a:r>
              <a:rPr lang="pt-PT" dirty="0"/>
              <a:t>: </a:t>
            </a:r>
            <a:r>
              <a:rPr lang="sk-SK" dirty="0" err="1"/>
              <a:t>feminino</a:t>
            </a:r>
            <a:r>
              <a:rPr lang="sk-SK" dirty="0"/>
              <a:t> V </a:t>
            </a:r>
            <a:r>
              <a:rPr lang="sk-SK" dirty="0" err="1"/>
              <a:t>masculino</a:t>
            </a:r>
            <a:r>
              <a:rPr lang="sk-SK" dirty="0"/>
              <a:t>)</a:t>
            </a:r>
          </a:p>
          <a:p>
            <a:pPr lvl="2"/>
            <a:r>
              <a:rPr lang="sk-SK" b="1" dirty="0"/>
              <a:t>Číslo</a:t>
            </a:r>
            <a:r>
              <a:rPr lang="sk-SK" dirty="0"/>
              <a:t> (</a:t>
            </a:r>
            <a:r>
              <a:rPr lang="pt-PT" dirty="0"/>
              <a:t>O número: </a:t>
            </a:r>
            <a:r>
              <a:rPr lang="sk-SK" dirty="0" err="1"/>
              <a:t>singular</a:t>
            </a:r>
            <a:r>
              <a:rPr lang="sk-SK" dirty="0"/>
              <a:t> V </a:t>
            </a:r>
            <a:r>
              <a:rPr lang="sk-SK" dirty="0" err="1"/>
              <a:t>plural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61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DACD3-93C5-4708-97C0-BFC5D91D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Člen nepoužívame pri: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65949B-61E5-4EAD-B0E0-31C78C264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dirty="0"/>
              <a:t>Oslovení: </a:t>
            </a:r>
            <a:r>
              <a:rPr lang="sk-SK" sz="3200" dirty="0" err="1"/>
              <a:t>Maria</a:t>
            </a:r>
            <a:r>
              <a:rPr lang="sk-SK" sz="3200" dirty="0"/>
              <a:t>! </a:t>
            </a:r>
            <a:r>
              <a:rPr lang="sk-SK" sz="3200" dirty="0" err="1"/>
              <a:t>Chega</a:t>
            </a:r>
            <a:r>
              <a:rPr lang="sk-SK" sz="3200" dirty="0"/>
              <a:t> </a:t>
            </a:r>
            <a:r>
              <a:rPr lang="sk-SK" sz="3200" dirty="0" err="1"/>
              <a:t>aqui</a:t>
            </a:r>
            <a:r>
              <a:rPr lang="sk-SK" sz="3200" dirty="0"/>
              <a:t>. </a:t>
            </a:r>
            <a:r>
              <a:rPr lang="sk-SK" sz="3200" dirty="0" err="1"/>
              <a:t>Ricardo</a:t>
            </a:r>
            <a:r>
              <a:rPr lang="sk-SK" sz="3200" dirty="0"/>
              <a:t>, </a:t>
            </a:r>
            <a:r>
              <a:rPr lang="sk-SK" sz="3200" dirty="0" err="1"/>
              <a:t>fala</a:t>
            </a:r>
            <a:r>
              <a:rPr lang="sk-SK" sz="3200" dirty="0"/>
              <a:t>!</a:t>
            </a:r>
          </a:p>
          <a:p>
            <a:pPr marL="0" indent="0">
              <a:buNone/>
            </a:pPr>
            <a:endParaRPr lang="sk-SK" sz="3200" dirty="0"/>
          </a:p>
          <a:p>
            <a:r>
              <a:rPr lang="sk-SK" sz="3200" dirty="0"/>
              <a:t>Známych a historických vlastných menách: Cicero </a:t>
            </a:r>
            <a:r>
              <a:rPr lang="pt-BR" sz="3200" b="0" i="0" dirty="0">
                <a:solidFill>
                  <a:srgbClr val="202122"/>
                </a:solidFill>
                <a:effectLst/>
              </a:rPr>
              <a:t>foi um advogado, político, escritor, orador e filósofo</a:t>
            </a:r>
            <a:r>
              <a:rPr lang="sk-SK" sz="32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sk-SK" sz="3200" b="0" i="0" dirty="0">
              <a:solidFill>
                <a:srgbClr val="202122"/>
              </a:solidFill>
              <a:effectLst/>
            </a:endParaRPr>
          </a:p>
          <a:p>
            <a:r>
              <a:rPr lang="sk-SK" sz="3200" dirty="0">
                <a:solidFill>
                  <a:srgbClr val="202122"/>
                </a:solidFill>
              </a:rPr>
              <a:t>Niektorých </a:t>
            </a:r>
            <a:r>
              <a:rPr lang="sk-SK" sz="3200" dirty="0" err="1">
                <a:solidFill>
                  <a:srgbClr val="202122"/>
                </a:solidFill>
              </a:rPr>
              <a:t>toponymách</a:t>
            </a:r>
            <a:r>
              <a:rPr lang="sk-SK" sz="3200" dirty="0">
                <a:solidFill>
                  <a:srgbClr val="202122"/>
                </a:solidFill>
              </a:rPr>
              <a:t>: </a:t>
            </a:r>
            <a:r>
              <a:rPr lang="sk-SK" sz="3200" dirty="0" err="1">
                <a:solidFill>
                  <a:srgbClr val="202122"/>
                </a:solidFill>
              </a:rPr>
              <a:t>Vivo</a:t>
            </a:r>
            <a:r>
              <a:rPr lang="sk-SK" sz="3200" dirty="0">
                <a:solidFill>
                  <a:srgbClr val="202122"/>
                </a:solidFill>
              </a:rPr>
              <a:t> </a:t>
            </a:r>
            <a:r>
              <a:rPr lang="sk-SK" sz="3200" dirty="0" err="1">
                <a:solidFill>
                  <a:srgbClr val="202122"/>
                </a:solidFill>
              </a:rPr>
              <a:t>em</a:t>
            </a:r>
            <a:r>
              <a:rPr lang="sk-SK" sz="3200" dirty="0">
                <a:solidFill>
                  <a:srgbClr val="202122"/>
                </a:solidFill>
              </a:rPr>
              <a:t> </a:t>
            </a:r>
            <a:r>
              <a:rPr lang="sk-SK" sz="3200" dirty="0" err="1">
                <a:solidFill>
                  <a:srgbClr val="202122"/>
                </a:solidFill>
              </a:rPr>
              <a:t>Portugal</a:t>
            </a:r>
            <a:r>
              <a:rPr lang="sk-SK" sz="3200" dirty="0">
                <a:solidFill>
                  <a:srgbClr val="202122"/>
                </a:solidFill>
              </a:rPr>
              <a:t>.</a:t>
            </a:r>
          </a:p>
          <a:p>
            <a:pPr marL="0" indent="0">
              <a:buNone/>
            </a:pPr>
            <a:endParaRPr lang="sk-SK" sz="3200" dirty="0">
              <a:solidFill>
                <a:srgbClr val="202122"/>
              </a:solidFill>
            </a:endParaRPr>
          </a:p>
          <a:p>
            <a:r>
              <a:rPr lang="sk-SK" sz="3200" dirty="0">
                <a:solidFill>
                  <a:srgbClr val="202122"/>
                </a:solidFill>
              </a:rPr>
              <a:t>Ďalších špecifických prípadoch (učebnica s. 22-23)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60920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5E7DC7-B8A9-4427-BC6A-D59968E96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3" b="300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7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8CB4C2-CB47-4BBF-89CC-1B0A7F9A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latin typeface="Baskerville Old Face" panose="02020602080505020303" pitchFamily="18" charset="0"/>
              </a:rPr>
              <a:t>Ser </a:t>
            </a:r>
            <a:r>
              <a:rPr lang="en-US" sz="8000" dirty="0" err="1">
                <a:latin typeface="Baskerville Old Face" panose="02020602080505020303" pitchFamily="18" charset="0"/>
              </a:rPr>
              <a:t>ou</a:t>
            </a:r>
            <a:r>
              <a:rPr lang="en-US" sz="8000" dirty="0">
                <a:latin typeface="Baskerville Old Face" panose="02020602080505020303" pitchFamily="18" charset="0"/>
              </a:rPr>
              <a:t> </a:t>
            </a:r>
            <a:r>
              <a:rPr lang="en-US" sz="8000" dirty="0" err="1">
                <a:latin typeface="Baskerville Old Face" panose="02020602080505020303" pitchFamily="18" charset="0"/>
              </a:rPr>
              <a:t>Estar</a:t>
            </a:r>
            <a:r>
              <a:rPr lang="en-US" sz="8000" dirty="0">
                <a:latin typeface="Baskerville Old Face" panose="02020602080505020303" pitchFamily="18" charset="0"/>
              </a:rPr>
              <a:t>? </a:t>
            </a:r>
            <a:r>
              <a:rPr lang="en-US" sz="8000" dirty="0" err="1">
                <a:latin typeface="Baskerville Old Face" panose="02020602080505020303" pitchFamily="18" charset="0"/>
              </a:rPr>
              <a:t>Eis</a:t>
            </a:r>
            <a:r>
              <a:rPr lang="en-US" sz="8000" dirty="0">
                <a:latin typeface="Baskerville Old Face" panose="02020602080505020303" pitchFamily="18" charset="0"/>
              </a:rPr>
              <a:t> a </a:t>
            </a:r>
            <a:r>
              <a:rPr lang="en-US" sz="8000" dirty="0" err="1">
                <a:latin typeface="Baskerville Old Face" panose="02020602080505020303" pitchFamily="18" charset="0"/>
              </a:rPr>
              <a:t>questão</a:t>
            </a:r>
            <a:r>
              <a:rPr lang="en-US" sz="8000" dirty="0">
                <a:latin typeface="Baskerville Old Face" panose="02020602080505020303" pitchFamily="18" charset="0"/>
              </a:rPr>
              <a:t>!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8EA3769-6045-4355-9731-55713993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k-SK" dirty="0">
                <a:solidFill>
                  <a:schemeClr val="tx1"/>
                </a:solidFill>
                <a:latin typeface="Baskerville Old Face" panose="02020602080505020303" pitchFamily="18" charset="0"/>
              </a:rPr>
              <a:t>Os </a:t>
            </a:r>
            <a:r>
              <a:rPr lang="sk-SK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verbos</a:t>
            </a:r>
            <a:r>
              <a:rPr lang="sk-SK" dirty="0">
                <a:solidFill>
                  <a:schemeClr val="tx1"/>
                </a:solidFill>
                <a:latin typeface="Baskerville Old Face" panose="02020602080505020303" pitchFamily="18" charset="0"/>
              </a:rPr>
              <a:t> SER e ESTAR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38" name="Rectangle 7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59042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A5B48EC-4B29-4618-B017-5F253102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Nepravidelné</a:t>
            </a:r>
            <a:r>
              <a:rPr lang="pt-PT" dirty="0"/>
              <a:t> </a:t>
            </a:r>
            <a:r>
              <a:rPr lang="pt-PT" dirty="0" err="1"/>
              <a:t>slovesá</a:t>
            </a:r>
            <a:r>
              <a:rPr lang="pt-PT" dirty="0"/>
              <a:t> SER a ESTAR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3952D6F-74FC-477C-B77F-4A704E20A5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  <a:p>
            <a:endParaRPr lang="sk-SK" dirty="0"/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F1B61379-8514-40AA-A2F9-A26BC11561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1730448"/>
              </p:ext>
            </p:extLst>
          </p:nvPr>
        </p:nvGraphicFramePr>
        <p:xfrm>
          <a:off x="6248400" y="2175192"/>
          <a:ext cx="5181600" cy="313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270400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52502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Verbo ESTAR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estou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8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estás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1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Ele, ela, você, o senhor, a senhora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está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estamos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8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Vocês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estão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2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Eles, elas, os senhores, as senhoras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estão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40288"/>
                  </a:ext>
                </a:extLst>
              </a:tr>
            </a:tbl>
          </a:graphicData>
        </a:graphic>
      </p:graphicFrame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ADBFC941-85A0-4C67-A252-9F3D0827F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651182"/>
              </p:ext>
            </p:extLst>
          </p:nvPr>
        </p:nvGraphicFramePr>
        <p:xfrm>
          <a:off x="762000" y="2168207"/>
          <a:ext cx="5181600" cy="3141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270400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52502506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r>
                        <a:rPr lang="pt-PT" dirty="0"/>
                        <a:t>Verbo SER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sou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8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és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1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Ele, ela, você, o senhor, a senhora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é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Nós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somos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8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Vocês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são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2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Eles, elas, os senhores, as senhoras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são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40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35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1235C90-3C29-47A4-BA5A-3E583167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Verbo SER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11C9502-9707-448A-8C3F-6CC0DE9D3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Vzniklo z latinských slovies </a:t>
            </a:r>
            <a:r>
              <a:rPr lang="sk-SK" i="1" dirty="0" err="1"/>
              <a:t>esse</a:t>
            </a:r>
            <a:r>
              <a:rPr lang="sk-SK" dirty="0"/>
              <a:t> (byť) a </a:t>
            </a:r>
            <a:r>
              <a:rPr lang="sk-SK" i="1" dirty="0" err="1"/>
              <a:t>sedere</a:t>
            </a:r>
            <a:r>
              <a:rPr lang="sk-SK" dirty="0"/>
              <a:t> (sedieť) </a:t>
            </a:r>
            <a:endParaRPr lang="pt-PT" dirty="0"/>
          </a:p>
          <a:p>
            <a:r>
              <a:rPr lang="pt-PT" b="1" dirty="0"/>
              <a:t>Qualidade permanente</a:t>
            </a:r>
            <a:endParaRPr lang="sk-SK" b="1" dirty="0"/>
          </a:p>
          <a:p>
            <a:r>
              <a:rPr lang="sk-SK" dirty="0"/>
              <a:t>Vyjadruje permanentnosť, napr.:</a:t>
            </a:r>
          </a:p>
          <a:p>
            <a:pPr lvl="1"/>
            <a:r>
              <a:rPr lang="pt-PT" b="1" dirty="0"/>
              <a:t>S</a:t>
            </a:r>
            <a:r>
              <a:rPr lang="sk-SK" b="1" dirty="0" err="1"/>
              <a:t>tále</a:t>
            </a:r>
            <a:r>
              <a:rPr lang="sk-SK" b="1" dirty="0"/>
              <a:t> vlastnosti </a:t>
            </a:r>
            <a:r>
              <a:rPr lang="pt-PT" dirty="0"/>
              <a:t>(O meu nome </a:t>
            </a:r>
            <a:r>
              <a:rPr lang="pt-PT" b="1" dirty="0"/>
              <a:t>é </a:t>
            </a:r>
            <a:r>
              <a:rPr lang="pt-PT" dirty="0"/>
              <a:t>Fernão)</a:t>
            </a:r>
            <a:endParaRPr lang="sk-SK" dirty="0"/>
          </a:p>
          <a:p>
            <a:pPr lvl="1"/>
            <a:r>
              <a:rPr lang="sk-SK" b="1" dirty="0"/>
              <a:t>Trvalé umiestnenie </a:t>
            </a:r>
            <a:r>
              <a:rPr lang="pt-PT" dirty="0"/>
              <a:t>(Praga </a:t>
            </a:r>
            <a:r>
              <a:rPr lang="pt-PT" b="1" dirty="0"/>
              <a:t>é</a:t>
            </a:r>
            <a:r>
              <a:rPr lang="pt-PT" dirty="0"/>
              <a:t> a maior cidade e a capital da Chéquia)</a:t>
            </a:r>
            <a:endParaRPr lang="sk-SK" dirty="0"/>
          </a:p>
          <a:p>
            <a:pPr lvl="1"/>
            <a:r>
              <a:rPr lang="sk-SK" b="1" dirty="0"/>
              <a:t>Pôvod</a:t>
            </a:r>
            <a:r>
              <a:rPr lang="pt-PT" dirty="0"/>
              <a:t> (Eu </a:t>
            </a:r>
            <a:r>
              <a:rPr lang="pt-PT" b="1" dirty="0"/>
              <a:t>sou</a:t>
            </a:r>
            <a:r>
              <a:rPr lang="pt-PT" dirty="0"/>
              <a:t> de Portugal)</a:t>
            </a:r>
            <a:endParaRPr lang="sk-SK" dirty="0"/>
          </a:p>
          <a:p>
            <a:pPr lvl="1"/>
            <a:r>
              <a:rPr lang="sk-SK" b="1" dirty="0"/>
              <a:t>Národnosť</a:t>
            </a:r>
            <a:r>
              <a:rPr lang="pt-PT" dirty="0"/>
              <a:t> (Nós </a:t>
            </a:r>
            <a:r>
              <a:rPr lang="pt-PT" b="1" dirty="0"/>
              <a:t>somos</a:t>
            </a:r>
            <a:r>
              <a:rPr lang="pt-PT" dirty="0"/>
              <a:t> ucranianos)</a:t>
            </a:r>
            <a:endParaRPr lang="sk-SK" dirty="0"/>
          </a:p>
          <a:p>
            <a:pPr lvl="1"/>
            <a:r>
              <a:rPr lang="sk-SK" b="1" dirty="0"/>
              <a:t>Zamestnanie</a:t>
            </a:r>
            <a:r>
              <a:rPr lang="pt-PT" dirty="0"/>
              <a:t> (Vocês </a:t>
            </a:r>
            <a:r>
              <a:rPr lang="pt-PT" b="1" dirty="0"/>
              <a:t>são</a:t>
            </a:r>
            <a:r>
              <a:rPr lang="pt-PT" dirty="0"/>
              <a:t> tradutores)</a:t>
            </a:r>
            <a:endParaRPr lang="sk-SK" dirty="0"/>
          </a:p>
          <a:p>
            <a:pPr lvl="1"/>
            <a:r>
              <a:rPr lang="pt-PT" b="1" dirty="0"/>
              <a:t>S</a:t>
            </a:r>
            <a:r>
              <a:rPr lang="sk-SK" b="1" dirty="0"/>
              <a:t>tav</a:t>
            </a:r>
            <a:r>
              <a:rPr lang="pt-PT" b="1" dirty="0"/>
              <a:t> </a:t>
            </a:r>
            <a:r>
              <a:rPr lang="pt-PT" dirty="0"/>
              <a:t>(Tu </a:t>
            </a:r>
            <a:r>
              <a:rPr lang="pt-PT" b="1" dirty="0"/>
              <a:t>és</a:t>
            </a:r>
            <a:r>
              <a:rPr lang="pt-PT" dirty="0"/>
              <a:t> casada)</a:t>
            </a:r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588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384A4-C22A-4519-B3E5-FDD3D0F4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Verbo</a:t>
            </a:r>
            <a:r>
              <a:rPr lang="sk-SK" dirty="0"/>
              <a:t> ESTAR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74C634-2BB8-4A27-9947-5F788A06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 latinského </a:t>
            </a:r>
            <a:r>
              <a:rPr lang="sk-SK" i="1" dirty="0" err="1"/>
              <a:t>stare</a:t>
            </a:r>
            <a:r>
              <a:rPr lang="sk-SK" dirty="0"/>
              <a:t> (stáť, postaviť sa)</a:t>
            </a:r>
            <a:endParaRPr lang="pt-PT" dirty="0"/>
          </a:p>
          <a:p>
            <a:r>
              <a:rPr lang="pt-PT" b="1" dirty="0"/>
              <a:t>Qualidade temporária</a:t>
            </a:r>
            <a:endParaRPr lang="sk-SK" b="1" dirty="0"/>
          </a:p>
          <a:p>
            <a:r>
              <a:rPr lang="sk-SK" dirty="0"/>
              <a:t>Vyjadruje pominuteľné alebo prechodné, napr.:</a:t>
            </a:r>
          </a:p>
          <a:p>
            <a:pPr lvl="1"/>
            <a:r>
              <a:rPr lang="sk-SK" dirty="0"/>
              <a:t>Prechodné stavy (</a:t>
            </a:r>
            <a:r>
              <a:rPr lang="sk-SK" dirty="0" err="1"/>
              <a:t>Eu</a:t>
            </a:r>
            <a:r>
              <a:rPr lang="sk-SK" dirty="0"/>
              <a:t> </a:t>
            </a:r>
            <a:r>
              <a:rPr lang="sk-SK" b="1" dirty="0" err="1"/>
              <a:t>estou</a:t>
            </a:r>
            <a:r>
              <a:rPr lang="sk-SK" dirty="0"/>
              <a:t> </a:t>
            </a:r>
            <a:r>
              <a:rPr lang="sk-SK" dirty="0" err="1"/>
              <a:t>cansada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Prechodné umiestnenie (O </a:t>
            </a:r>
            <a:r>
              <a:rPr lang="sk-SK" dirty="0" err="1"/>
              <a:t>livro</a:t>
            </a:r>
            <a:r>
              <a:rPr lang="sk-SK" dirty="0"/>
              <a:t> </a:t>
            </a:r>
            <a:r>
              <a:rPr lang="sk-SK" b="1" dirty="0" err="1"/>
              <a:t>est</a:t>
            </a:r>
            <a:r>
              <a:rPr lang="pt-PT" b="1" dirty="0"/>
              <a:t>á</a:t>
            </a:r>
            <a:r>
              <a:rPr lang="pt-PT" dirty="0"/>
              <a:t> na mesa)</a:t>
            </a:r>
            <a:endParaRPr lang="sk-SK" dirty="0"/>
          </a:p>
          <a:p>
            <a:endParaRPr lang="pt-PT" dirty="0"/>
          </a:p>
          <a:p>
            <a:r>
              <a:rPr lang="pt-PT" dirty="0"/>
              <a:t>!Ale </a:t>
            </a:r>
            <a:r>
              <a:rPr lang="pt-PT" dirty="0" err="1"/>
              <a:t>pozor</a:t>
            </a:r>
            <a:r>
              <a:rPr lang="pt-PT" dirty="0"/>
              <a:t>:</a:t>
            </a:r>
          </a:p>
          <a:p>
            <a:r>
              <a:rPr lang="pt-PT" dirty="0"/>
              <a:t>Ele </a:t>
            </a:r>
            <a:r>
              <a:rPr lang="pt-PT" b="1" dirty="0"/>
              <a:t>está</a:t>
            </a:r>
            <a:r>
              <a:rPr lang="pt-PT" dirty="0"/>
              <a:t> morto. (Preto</a:t>
            </a:r>
            <a:r>
              <a:rPr lang="cs-CZ" dirty="0"/>
              <a:t>že </a:t>
            </a:r>
            <a:r>
              <a:rPr lang="cs-CZ" dirty="0" err="1"/>
              <a:t>vyjadrujeme</a:t>
            </a:r>
            <a:r>
              <a:rPr lang="cs-CZ" dirty="0"/>
              <a:t> </a:t>
            </a:r>
            <a:r>
              <a:rPr lang="cs-CZ" dirty="0" err="1"/>
              <a:t>zmenu</a:t>
            </a:r>
            <a:r>
              <a:rPr lang="cs-CZ" dirty="0"/>
              <a:t> stavu, </a:t>
            </a:r>
            <a:r>
              <a:rPr lang="cs-CZ" dirty="0" err="1"/>
              <a:t>prechod</a:t>
            </a:r>
            <a:r>
              <a:rPr lang="cs-CZ" dirty="0"/>
              <a:t>, </a:t>
            </a:r>
            <a:r>
              <a:rPr lang="cs-CZ" dirty="0" err="1"/>
              <a:t>výsledok</a:t>
            </a:r>
            <a:r>
              <a:rPr lang="cs-CZ" dirty="0"/>
              <a:t> „de </a:t>
            </a:r>
            <a:r>
              <a:rPr lang="cs-CZ" dirty="0" err="1"/>
              <a:t>vivo</a:t>
            </a:r>
            <a:r>
              <a:rPr lang="cs-CZ" dirty="0"/>
              <a:t> para </a:t>
            </a:r>
            <a:r>
              <a:rPr lang="cs-CZ" dirty="0" err="1"/>
              <a:t>morto</a:t>
            </a:r>
            <a:r>
              <a:rPr lang="cs-CZ" dirty="0"/>
              <a:t>“ – </a:t>
            </a:r>
            <a:r>
              <a:rPr lang="cs-CZ" dirty="0" err="1"/>
              <a:t>zo</a:t>
            </a:r>
            <a:r>
              <a:rPr lang="cs-CZ" dirty="0"/>
              <a:t> stavu živého do </a:t>
            </a:r>
            <a:r>
              <a:rPr lang="cs-CZ" dirty="0" err="1"/>
              <a:t>mŕtveho</a:t>
            </a:r>
            <a:r>
              <a:rPr lang="cs-CZ" dirty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095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8F76B367-3A5B-4DEA-907D-024676E8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AACDBB0-FA28-44F2-9A4A-65EA6833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" y="0"/>
            <a:ext cx="11004331" cy="6805351"/>
          </a:xfrm>
          <a:prstGeom prst="rect">
            <a:avLst/>
          </a:prstGeom>
        </p:spPr>
      </p:pic>
      <p:sp>
        <p:nvSpPr>
          <p:cNvPr id="11" name="Hviezda: 5-cípa 10">
            <a:extLst>
              <a:ext uri="{FF2B5EF4-FFF2-40B4-BE49-F238E27FC236}">
                <a16:creationId xmlns:a16="http://schemas.microsoft.com/office/drawing/2014/main" id="{80490DBE-C152-401A-9A33-3A9E55241505}"/>
              </a:ext>
            </a:extLst>
          </p:cNvPr>
          <p:cNvSpPr/>
          <p:nvPr/>
        </p:nvSpPr>
        <p:spPr>
          <a:xfrm>
            <a:off x="9174480" y="1624310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6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8" y="-60158"/>
            <a:ext cx="11538284" cy="6918158"/>
          </a:xfrm>
        </p:spPr>
      </p:pic>
      <p:sp>
        <p:nvSpPr>
          <p:cNvPr id="6" name="Hviezda: 5-cípa 5">
            <a:extLst>
              <a:ext uri="{FF2B5EF4-FFF2-40B4-BE49-F238E27FC236}">
                <a16:creationId xmlns:a16="http://schemas.microsoft.com/office/drawing/2014/main" id="{F5DBBE40-8480-4AC7-B56C-E47F37AFC719}"/>
              </a:ext>
            </a:extLst>
          </p:cNvPr>
          <p:cNvSpPr/>
          <p:nvPr/>
        </p:nvSpPr>
        <p:spPr>
          <a:xfrm>
            <a:off x="6573520" y="1818640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Hviezda: 5-cípa 6">
            <a:extLst>
              <a:ext uri="{FF2B5EF4-FFF2-40B4-BE49-F238E27FC236}">
                <a16:creationId xmlns:a16="http://schemas.microsoft.com/office/drawing/2014/main" id="{333896CE-02DA-4FAB-B4E6-D42B9A9F8204}"/>
              </a:ext>
            </a:extLst>
          </p:cNvPr>
          <p:cNvSpPr/>
          <p:nvPr/>
        </p:nvSpPr>
        <p:spPr>
          <a:xfrm>
            <a:off x="6573520" y="3250255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Hviezda: 5-cípa 7">
            <a:extLst>
              <a:ext uri="{FF2B5EF4-FFF2-40B4-BE49-F238E27FC236}">
                <a16:creationId xmlns:a16="http://schemas.microsoft.com/office/drawing/2014/main" id="{A4B5DF03-0F5D-4011-AD02-D6A6C7C5754C}"/>
              </a:ext>
            </a:extLst>
          </p:cNvPr>
          <p:cNvSpPr/>
          <p:nvPr/>
        </p:nvSpPr>
        <p:spPr>
          <a:xfrm>
            <a:off x="6563360" y="4444699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Hviezda: 5-cípa 8">
            <a:extLst>
              <a:ext uri="{FF2B5EF4-FFF2-40B4-BE49-F238E27FC236}">
                <a16:creationId xmlns:a16="http://schemas.microsoft.com/office/drawing/2014/main" id="{BC85CD8B-E305-420C-8009-2B0ABF4C8A08}"/>
              </a:ext>
            </a:extLst>
          </p:cNvPr>
          <p:cNvSpPr/>
          <p:nvPr/>
        </p:nvSpPr>
        <p:spPr>
          <a:xfrm>
            <a:off x="6553200" y="5161280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" y="-174176"/>
            <a:ext cx="12019547" cy="7032176"/>
          </a:xfrm>
        </p:spPr>
      </p:pic>
      <p:sp>
        <p:nvSpPr>
          <p:cNvPr id="5" name="Hviezda: 5-cípa 4">
            <a:extLst>
              <a:ext uri="{FF2B5EF4-FFF2-40B4-BE49-F238E27FC236}">
                <a16:creationId xmlns:a16="http://schemas.microsoft.com/office/drawing/2014/main" id="{D913A103-519D-4958-8809-3E69C2FEA02B}"/>
              </a:ext>
            </a:extLst>
          </p:cNvPr>
          <p:cNvSpPr/>
          <p:nvPr/>
        </p:nvSpPr>
        <p:spPr>
          <a:xfrm>
            <a:off x="1117600" y="216459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Hviezda: 5-cípa 5">
            <a:extLst>
              <a:ext uri="{FF2B5EF4-FFF2-40B4-BE49-F238E27FC236}">
                <a16:creationId xmlns:a16="http://schemas.microsoft.com/office/drawing/2014/main" id="{3B73F0C8-4784-4DF5-A317-1F2DECF6B424}"/>
              </a:ext>
            </a:extLst>
          </p:cNvPr>
          <p:cNvSpPr/>
          <p:nvPr/>
        </p:nvSpPr>
        <p:spPr>
          <a:xfrm>
            <a:off x="6573520" y="3977012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7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39073" cy="6857999"/>
          </a:xfrm>
        </p:spPr>
      </p:pic>
      <p:sp>
        <p:nvSpPr>
          <p:cNvPr id="5" name="Hviezda: 5-cípa 4">
            <a:extLst>
              <a:ext uri="{FF2B5EF4-FFF2-40B4-BE49-F238E27FC236}">
                <a16:creationId xmlns:a16="http://schemas.microsoft.com/office/drawing/2014/main" id="{FF44930B-275B-42C2-8BD4-013ED878E674}"/>
              </a:ext>
            </a:extLst>
          </p:cNvPr>
          <p:cNvSpPr/>
          <p:nvPr/>
        </p:nvSpPr>
        <p:spPr>
          <a:xfrm>
            <a:off x="1005840" y="1542022"/>
            <a:ext cx="325120" cy="297331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6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PT" dirty="0">
                <a:latin typeface="Adobe Caslon Pro Bold" panose="0205070206050A020403" pitchFamily="18" charset="-18"/>
              </a:rPr>
              <a:t>Vamos falar sobre:</a:t>
            </a:r>
            <a:endParaRPr lang="cs-CZ" dirty="0">
              <a:latin typeface="Adobe Caslon Pro Bold" panose="0205070206050A020403" pitchFamily="18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pt-PT" sz="3600" dirty="0"/>
              <a:t>A </a:t>
            </a:r>
            <a:r>
              <a:rPr lang="sk-SK" sz="3600" dirty="0" err="1"/>
              <a:t>Pronúncia</a:t>
            </a:r>
            <a:endParaRPr lang="sk-SK" sz="3600" dirty="0"/>
          </a:p>
          <a:p>
            <a:r>
              <a:rPr lang="pt-PT" sz="3600" dirty="0"/>
              <a:t>O </a:t>
            </a:r>
            <a:r>
              <a:rPr lang="sk-SK" sz="3600" dirty="0" err="1"/>
              <a:t>Artigo</a:t>
            </a:r>
            <a:endParaRPr lang="sk-SK" sz="3600" dirty="0"/>
          </a:p>
          <a:p>
            <a:r>
              <a:rPr lang="pt-PT" sz="3600" dirty="0"/>
              <a:t>O </a:t>
            </a:r>
            <a:r>
              <a:rPr lang="sk-SK" sz="3600" dirty="0" err="1"/>
              <a:t>Gé</a:t>
            </a:r>
            <a:r>
              <a:rPr lang="pt-PT" sz="3600" dirty="0"/>
              <a:t>nero</a:t>
            </a:r>
          </a:p>
          <a:p>
            <a:r>
              <a:rPr lang="pt-PT" sz="3600" dirty="0"/>
              <a:t>Os Verbos Ser e Estar</a:t>
            </a:r>
          </a:p>
          <a:p>
            <a:r>
              <a:rPr lang="pt-PT" sz="3600" dirty="0"/>
              <a:t>O Vocabulário  </a:t>
            </a:r>
            <a:endParaRPr lang="sk-SK" sz="3600" dirty="0"/>
          </a:p>
          <a:p>
            <a:endParaRPr lang="sk-SK" sz="3600" dirty="0">
              <a:latin typeface="Adobe Caslon Pro Bold" panose="0205070206050A020403" pitchFamily="18" charset="-18"/>
            </a:endParaRPr>
          </a:p>
          <a:p>
            <a:r>
              <a:rPr lang="cs-CZ" sz="1900" dirty="0" err="1">
                <a:latin typeface="Adobe Caslon Pro Bold" panose="0205070206050A020403" pitchFamily="18" charset="-18"/>
              </a:rPr>
              <a:t>Podem</a:t>
            </a:r>
            <a:r>
              <a:rPr lang="cs-CZ" sz="1900" dirty="0">
                <a:latin typeface="Adobe Caslon Pro Bold" panose="0205070206050A020403" pitchFamily="18" charset="-18"/>
              </a:rPr>
              <a:t> </a:t>
            </a:r>
            <a:r>
              <a:rPr lang="cs-CZ" sz="1900" dirty="0" err="1">
                <a:latin typeface="Adobe Caslon Pro Bold" panose="0205070206050A020403" pitchFamily="18" charset="-18"/>
              </a:rPr>
              <a:t>usar</a:t>
            </a:r>
            <a:r>
              <a:rPr lang="cs-CZ" sz="1900" dirty="0">
                <a:latin typeface="Adobe Caslon Pro Bold" panose="0205070206050A020403" pitchFamily="18" charset="-18"/>
              </a:rPr>
              <a:t>: https://www.deepl.com/translator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r="1778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89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13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1"/>
            <a:ext cx="11871157" cy="6858000"/>
          </a:xfrm>
        </p:spPr>
      </p:pic>
    </p:spTree>
    <p:extLst>
      <p:ext uri="{BB962C8B-B14F-4D97-AF65-F5344CB8AC3E}">
        <p14:creationId xmlns:p14="http://schemas.microsoft.com/office/powerpoint/2010/main" val="231318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0"/>
            <a:ext cx="11995484" cy="6858000"/>
          </a:xfrm>
        </p:spPr>
      </p:pic>
    </p:spTree>
    <p:extLst>
      <p:ext uri="{BB962C8B-B14F-4D97-AF65-F5344CB8AC3E}">
        <p14:creationId xmlns:p14="http://schemas.microsoft.com/office/powerpoint/2010/main" val="1716821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757989"/>
            <a:ext cx="10515600" cy="5418974"/>
          </a:xfrm>
        </p:spPr>
        <p:txBody>
          <a:bodyPr>
            <a:normAutofit/>
          </a:bodyPr>
          <a:lstStyle/>
          <a:p>
            <a:r>
              <a:rPr lang="sk-SK" sz="2400" dirty="0" err="1">
                <a:latin typeface="Adobe Caslon Pro Bold" panose="0205070206050A020403" pitchFamily="18" charset="-18"/>
              </a:rPr>
              <a:t>Pinturas</a:t>
            </a:r>
            <a:r>
              <a:rPr lang="sk-SK" sz="2400" dirty="0">
                <a:latin typeface="Adobe Caslon Pro Bold" panose="0205070206050A020403" pitchFamily="18" charset="-18"/>
              </a:rPr>
              <a:t>: </a:t>
            </a:r>
            <a:r>
              <a:rPr lang="sk-SK" sz="2400" dirty="0" err="1">
                <a:latin typeface="Adobe Caslon Pro Bold" panose="0205070206050A020403" pitchFamily="18" charset="-18"/>
              </a:rPr>
              <a:t>Amadeo</a:t>
            </a:r>
            <a:r>
              <a:rPr lang="sk-SK" sz="2400" dirty="0">
                <a:latin typeface="Adobe Caslon Pro Bold" panose="0205070206050A020403" pitchFamily="18" charset="-18"/>
              </a:rPr>
              <a:t> de </a:t>
            </a:r>
            <a:r>
              <a:rPr lang="sk-SK" sz="2400" dirty="0" err="1">
                <a:latin typeface="Adobe Caslon Pro Bold" panose="0205070206050A020403" pitchFamily="18" charset="-18"/>
              </a:rPr>
              <a:t>Souza</a:t>
            </a:r>
            <a:r>
              <a:rPr lang="sk-SK" sz="2400" dirty="0">
                <a:latin typeface="Adobe Caslon Pro Bold" panose="0205070206050A020403" pitchFamily="18" charset="-18"/>
              </a:rPr>
              <a:t> </a:t>
            </a:r>
            <a:r>
              <a:rPr lang="sk-SK" sz="2400" dirty="0" err="1">
                <a:latin typeface="Adobe Caslon Pro Bold" panose="0205070206050A020403" pitchFamily="18" charset="-18"/>
              </a:rPr>
              <a:t>Cardoso</a:t>
            </a:r>
            <a:endParaRPr lang="sk-SK" sz="2400" dirty="0">
              <a:latin typeface="Adobe Caslon Pro Bold" panose="0205070206050A020403" pitchFamily="18" charset="-18"/>
            </a:endParaRPr>
          </a:p>
          <a:p>
            <a:r>
              <a:rPr lang="cs-CZ" sz="2400" dirty="0">
                <a:latin typeface="Adobe Caslon Pro Bold" panose="0205070206050A020403" pitchFamily="18" charset="-18"/>
              </a:rPr>
              <a:t>https://www.youtube.com/watch?v=DlRuR8y21SY&amp;ab_channel=PanavideoProdu%C3%A7%C3%B5es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82" y="1951710"/>
            <a:ext cx="3457636" cy="49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best kept secret in modern art | Fundação Calouste Gulbenkian">
            <a:extLst>
              <a:ext uri="{FF2B5EF4-FFF2-40B4-BE49-F238E27FC236}">
                <a16:creationId xmlns:a16="http://schemas.microsoft.com/office/drawing/2014/main" id="{C7FFE19A-D8E0-40CC-9130-C0A1B26B1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089145-0CCE-451D-AA46-A57B9397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/>
              <a:t>A </a:t>
            </a:r>
            <a:r>
              <a:rPr lang="en-US" sz="8000" dirty="0" err="1"/>
              <a:t>Pronúncia</a:t>
            </a:r>
            <a:endParaRPr lang="en-US" sz="8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7B09B2-6D52-45F8-9D78-8ACE67F1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 </a:t>
            </a:r>
            <a:r>
              <a:rPr lang="en-US" dirty="0" err="1">
                <a:solidFill>
                  <a:schemeClr val="tx1"/>
                </a:solidFill>
              </a:rPr>
              <a:t>quebrar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língua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4845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5B5C7-3AC3-4341-8768-28A2496F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k-SK" dirty="0">
                <a:latin typeface="Baskerville Old Face" panose="02020602080505020303" pitchFamily="18" charset="0"/>
              </a:rPr>
              <a:t>Tentam </a:t>
            </a:r>
            <a:r>
              <a:rPr lang="sk-SK" dirty="0" err="1">
                <a:latin typeface="Baskerville Old Face" panose="02020602080505020303" pitchFamily="18" charset="0"/>
              </a:rPr>
              <a:t>ler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em</a:t>
            </a:r>
            <a:r>
              <a:rPr lang="sk-SK" dirty="0">
                <a:latin typeface="Baskerville Old Face" panose="02020602080505020303" pitchFamily="18" charset="0"/>
              </a:rPr>
              <a:t> voz </a:t>
            </a:r>
            <a:r>
              <a:rPr lang="sk-SK" dirty="0" err="1">
                <a:latin typeface="Baskerville Old Face" panose="02020602080505020303" pitchFamily="18" charset="0"/>
              </a:rPr>
              <a:t>alta</a:t>
            </a:r>
            <a:r>
              <a:rPr lang="sk-SK" dirty="0">
                <a:latin typeface="Baskerville Old Face" panose="02020602080505020303" pitchFamily="18" charset="0"/>
              </a:rPr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A6D377-DDFE-4B06-B21E-7F37B4C8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A </a:t>
            </a:r>
            <a:r>
              <a:rPr lang="sk-SK" dirty="0" err="1"/>
              <a:t>minha</a:t>
            </a:r>
            <a:r>
              <a:rPr lang="sk-SK" dirty="0"/>
              <a:t> m</a:t>
            </a:r>
            <a:r>
              <a:rPr lang="pt-PT" dirty="0" err="1"/>
              <a:t>ãe</a:t>
            </a:r>
            <a:r>
              <a:rPr lang="pt-PT" dirty="0"/>
              <a:t> comeu o nosso cão.</a:t>
            </a:r>
          </a:p>
          <a:p>
            <a:r>
              <a:rPr lang="pt-PT" dirty="0"/>
              <a:t>O gato da rua roeu o Rui.</a:t>
            </a:r>
            <a:r>
              <a:rPr lang="sk-SK" dirty="0"/>
              <a:t> </a:t>
            </a:r>
          </a:p>
          <a:p>
            <a:r>
              <a:rPr lang="sk-SK" dirty="0" err="1"/>
              <a:t>Perdimos</a:t>
            </a:r>
            <a:r>
              <a:rPr lang="sk-SK" dirty="0"/>
              <a:t> o para</a:t>
            </a:r>
            <a:r>
              <a:rPr lang="pt-PT" dirty="0" err="1"/>
              <a:t>íso</a:t>
            </a:r>
            <a:r>
              <a:rPr lang="pt-PT" dirty="0"/>
              <a:t>, por isso estamos salvos.</a:t>
            </a:r>
          </a:p>
          <a:p>
            <a:r>
              <a:rPr lang="pt-PT" dirty="0"/>
              <a:t>O serpente sente que algo está a correr mal.</a:t>
            </a:r>
          </a:p>
          <a:p>
            <a:r>
              <a:rPr lang="cs-CZ" dirty="0" err="1"/>
              <a:t>Alcoólicos</a:t>
            </a:r>
            <a:r>
              <a:rPr lang="cs-CZ" dirty="0"/>
              <a:t> </a:t>
            </a:r>
            <a:r>
              <a:rPr lang="cs-CZ" dirty="0" err="1"/>
              <a:t>acólitos</a:t>
            </a:r>
            <a:r>
              <a:rPr lang="cs-CZ" dirty="0"/>
              <a:t> </a:t>
            </a:r>
            <a:r>
              <a:rPr lang="cs-CZ" dirty="0" err="1"/>
              <a:t>católicos</a:t>
            </a:r>
            <a:r>
              <a:rPr lang="cs-CZ" dirty="0"/>
              <a:t>.</a:t>
            </a:r>
            <a:endParaRPr lang="pt-PT" dirty="0"/>
          </a:p>
          <a:p>
            <a:r>
              <a:rPr lang="cs-CZ" dirty="0" err="1"/>
              <a:t>Casa</a:t>
            </a:r>
            <a:r>
              <a:rPr lang="cs-CZ" dirty="0"/>
              <a:t> </a:t>
            </a:r>
            <a:r>
              <a:rPr lang="cs-CZ" dirty="0" err="1"/>
              <a:t>suja</a:t>
            </a:r>
            <a:r>
              <a:rPr lang="cs-CZ" dirty="0"/>
              <a:t>, </a:t>
            </a:r>
            <a:r>
              <a:rPr lang="cs-CZ" dirty="0" err="1"/>
              <a:t>chão</a:t>
            </a:r>
            <a:r>
              <a:rPr lang="cs-CZ" dirty="0"/>
              <a:t> </a:t>
            </a:r>
            <a:r>
              <a:rPr lang="cs-CZ" dirty="0" err="1"/>
              <a:t>sujo</a:t>
            </a:r>
            <a:r>
              <a:rPr lang="cs-CZ" dirty="0"/>
              <a:t>.</a:t>
            </a:r>
          </a:p>
          <a:p>
            <a:endParaRPr lang="pt-PT" dirty="0"/>
          </a:p>
          <a:p>
            <a:endParaRPr lang="sk-SK" sz="2000" dirty="0"/>
          </a:p>
        </p:txBody>
      </p:sp>
      <p:pic>
        <p:nvPicPr>
          <p:cNvPr id="4" name="Zástupný symbol obsahu 3">
            <a:extLst>
              <a:ext uri="{FF2B5EF4-FFF2-40B4-BE49-F238E27FC236}">
                <a16:creationId xmlns:a16="http://schemas.microsoft.com/office/drawing/2014/main" id="{C9096134-76A1-4029-8F81-7860D65B6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r="29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C7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1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óster Entrada - Amadeo de Souza-Cardoso | Zazzle.es">
            <a:extLst>
              <a:ext uri="{FF2B5EF4-FFF2-40B4-BE49-F238E27FC236}">
                <a16:creationId xmlns:a16="http://schemas.microsoft.com/office/drawing/2014/main" id="{195BB3E4-BA4D-47D0-B0FD-5F77FE4E8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b="265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77CAF3-BB1F-494D-A7F0-9954E729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latin typeface="Baskerville Old Face" panose="02020602080505020303" pitchFamily="18" charset="0"/>
              </a:rPr>
              <a:t>O </a:t>
            </a:r>
            <a:r>
              <a:rPr lang="en-US" sz="8000" dirty="0" err="1">
                <a:latin typeface="Baskerville Old Face" panose="02020602080505020303" pitchFamily="18" charset="0"/>
              </a:rPr>
              <a:t>Género</a:t>
            </a:r>
            <a:endParaRPr lang="en-US" sz="8000" dirty="0">
              <a:latin typeface="Baskerville Old Face" panose="02020602080505020303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FD6EC4-A684-45BB-BE46-565AB14B6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86397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ED84C9B-AE55-4217-9C49-E5A1BF36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género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4117D60-836D-401B-BE98-269D4D0A2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pt-PT" dirty="0"/>
              <a:t>Masculino X Feminino</a:t>
            </a:r>
          </a:p>
          <a:p>
            <a:r>
              <a:rPr lang="pt-PT" dirty="0"/>
              <a:t>Masculino – </a:t>
            </a:r>
            <a:r>
              <a:rPr lang="sk-SK" dirty="0"/>
              <a:t>podstatné a prídavné mená často zakončené </a:t>
            </a:r>
            <a:r>
              <a:rPr lang="sk-SK" dirty="0" err="1"/>
              <a:t>suxifom</a:t>
            </a:r>
            <a:r>
              <a:rPr lang="sk-SK" dirty="0"/>
              <a:t> </a:t>
            </a:r>
            <a:r>
              <a:rPr lang="sk-SK" b="1" dirty="0"/>
              <a:t>–o</a:t>
            </a:r>
            <a:r>
              <a:rPr lang="sk-SK" dirty="0"/>
              <a:t> (napr. um </a:t>
            </a:r>
            <a:r>
              <a:rPr lang="sk-SK" dirty="0" err="1"/>
              <a:t>menin</a:t>
            </a:r>
            <a:r>
              <a:rPr lang="sk-SK" b="1" dirty="0" err="1"/>
              <a:t>o</a:t>
            </a:r>
            <a:r>
              <a:rPr lang="sk-SK" b="1" dirty="0"/>
              <a:t> </a:t>
            </a:r>
            <a:r>
              <a:rPr lang="sk-SK" dirty="0" err="1"/>
              <a:t>chec</a:t>
            </a:r>
            <a:r>
              <a:rPr lang="sk-SK" b="1" dirty="0" err="1"/>
              <a:t>o</a:t>
            </a:r>
            <a:r>
              <a:rPr lang="sk-SK" dirty="0"/>
              <a:t>)</a:t>
            </a:r>
          </a:p>
          <a:p>
            <a:r>
              <a:rPr lang="sk-SK" dirty="0" err="1"/>
              <a:t>Feminino</a:t>
            </a:r>
            <a:r>
              <a:rPr lang="sk-SK" dirty="0"/>
              <a:t> – podstatné a prídavné mená často zakončené sufixom </a:t>
            </a:r>
            <a:r>
              <a:rPr lang="sk-SK" b="1" dirty="0"/>
              <a:t>–a</a:t>
            </a:r>
            <a:r>
              <a:rPr lang="sk-SK" dirty="0"/>
              <a:t> (napr. </a:t>
            </a:r>
            <a:r>
              <a:rPr lang="sk-SK" dirty="0" err="1"/>
              <a:t>uma</a:t>
            </a:r>
            <a:r>
              <a:rPr lang="sk-SK" dirty="0"/>
              <a:t> </a:t>
            </a:r>
            <a:r>
              <a:rPr lang="sk-SK" dirty="0" err="1"/>
              <a:t>menin</a:t>
            </a:r>
            <a:r>
              <a:rPr lang="sk-SK" b="1" dirty="0" err="1"/>
              <a:t>a</a:t>
            </a:r>
            <a:r>
              <a:rPr lang="sk-SK" b="1" dirty="0"/>
              <a:t> </a:t>
            </a:r>
            <a:r>
              <a:rPr lang="sk-SK" dirty="0" err="1"/>
              <a:t>chec</a:t>
            </a:r>
            <a:r>
              <a:rPr lang="sk-SK" b="1" dirty="0" err="1"/>
              <a:t>a</a:t>
            </a:r>
            <a:r>
              <a:rPr lang="sk-SK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353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2561B-16B0-4D08-973A-3D963274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</a:t>
            </a:r>
            <a:r>
              <a:rPr lang="sk-SK" dirty="0" err="1"/>
              <a:t>género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453F68-B47F-4F86-A43F-0FF5DDFF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! Existujú však výnimky</a:t>
            </a:r>
          </a:p>
          <a:p>
            <a:pPr lvl="1"/>
            <a:r>
              <a:rPr lang="sk-SK" dirty="0"/>
              <a:t>Napr. mená </a:t>
            </a:r>
            <a:r>
              <a:rPr lang="sk-SK" dirty="0" err="1"/>
              <a:t>zakončen</a:t>
            </a:r>
            <a:r>
              <a:rPr lang="pt-PT" dirty="0"/>
              <a:t>é</a:t>
            </a:r>
            <a:r>
              <a:rPr lang="sk-SK" dirty="0"/>
              <a:t> v mužskom i ženskom rode sufixom </a:t>
            </a:r>
            <a:r>
              <a:rPr lang="sk-SK" b="1" dirty="0"/>
              <a:t>–a </a:t>
            </a:r>
            <a:r>
              <a:rPr lang="sk-SK" dirty="0"/>
              <a:t>(um/ </a:t>
            </a:r>
            <a:r>
              <a:rPr lang="sk-SK" dirty="0" err="1"/>
              <a:t>uma</a:t>
            </a:r>
            <a:r>
              <a:rPr lang="sk-SK" dirty="0"/>
              <a:t> </a:t>
            </a:r>
            <a:r>
              <a:rPr lang="sk-SK" dirty="0" err="1"/>
              <a:t>economista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Alebo mená, ktoré sú v mužskom rode zakončené na spoluhlásku, ostávajú </a:t>
            </a:r>
            <a:r>
              <a:rPr lang="sk-SK" b="1" dirty="0"/>
              <a:t>nemenné</a:t>
            </a:r>
            <a:r>
              <a:rPr lang="sk-SK" dirty="0"/>
              <a:t> i v ženskom rode, alebo sú tvorené pomocou samohlásky </a:t>
            </a:r>
            <a:r>
              <a:rPr lang="sk-SK" b="1" dirty="0"/>
              <a:t>–a </a:t>
            </a:r>
          </a:p>
          <a:p>
            <a:pPr lvl="2"/>
            <a:r>
              <a:rPr lang="sk-SK" b="1" dirty="0" err="1"/>
              <a:t>Exemplos</a:t>
            </a:r>
            <a:r>
              <a:rPr lang="sk-SK" b="1" dirty="0"/>
              <a:t>: </a:t>
            </a:r>
          </a:p>
          <a:p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670D95C2-858D-4FDB-B03D-78A666545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03110"/>
              </p:ext>
            </p:extLst>
          </p:nvPr>
        </p:nvGraphicFramePr>
        <p:xfrm>
          <a:off x="2042160" y="4251156"/>
          <a:ext cx="8107680" cy="192580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53840">
                  <a:extLst>
                    <a:ext uri="{9D8B030D-6E8A-4147-A177-3AD203B41FA5}">
                      <a16:colId xmlns:a16="http://schemas.microsoft.com/office/drawing/2014/main" val="2807175461"/>
                    </a:ext>
                  </a:extLst>
                </a:gridCol>
                <a:gridCol w="4053840">
                  <a:extLst>
                    <a:ext uri="{9D8B030D-6E8A-4147-A177-3AD203B41FA5}">
                      <a16:colId xmlns:a16="http://schemas.microsoft.com/office/drawing/2014/main" val="3693808875"/>
                    </a:ext>
                  </a:extLst>
                </a:gridCol>
              </a:tblGrid>
              <a:tr h="462767">
                <a:tc>
                  <a:txBody>
                    <a:bodyPr/>
                    <a:lstStyle/>
                    <a:p>
                      <a:r>
                        <a:rPr lang="pt-PT" b="1" dirty="0"/>
                        <a:t>Masculino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Feminino</a:t>
                      </a:r>
                      <a:endParaRPr lang="sk-S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6600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r>
                        <a:rPr lang="pt-PT" dirty="0"/>
                        <a:t>Um Professo</a:t>
                      </a:r>
                      <a:r>
                        <a:rPr lang="pt-PT" b="1" dirty="0"/>
                        <a:t>r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Uma Professor</a:t>
                      </a:r>
                      <a:r>
                        <a:rPr lang="pt-PT" b="1" dirty="0"/>
                        <a:t>a</a:t>
                      </a:r>
                      <a:endParaRPr lang="sk-S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92920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r>
                        <a:rPr lang="pt-PT" dirty="0"/>
                        <a:t>Feliz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Feliz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44887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r>
                        <a:rPr lang="pt-PT" dirty="0"/>
                        <a:t>Agradável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Agradável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89133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 err="1"/>
                        <a:t>Portugu</a:t>
                      </a:r>
                      <a:r>
                        <a:rPr lang="pt-PT" b="1" dirty="0" err="1"/>
                        <a:t>ês</a:t>
                      </a:r>
                      <a:r>
                        <a:rPr lang="pt-PT" b="1" dirty="0"/>
                        <a:t> 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/>
                        <a:t>Portugu</a:t>
                      </a:r>
                      <a:r>
                        <a:rPr lang="pt-PT" b="1" dirty="0"/>
                        <a:t>esa</a:t>
                      </a:r>
                      <a:endParaRPr lang="sk-S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9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7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38 Amadeo de Souza Cardoso ideas | painting, artist, art">
            <a:extLst>
              <a:ext uri="{FF2B5EF4-FFF2-40B4-BE49-F238E27FC236}">
                <a16:creationId xmlns:a16="http://schemas.microsoft.com/office/drawing/2014/main" id="{88323850-0A39-433C-985E-D8164E185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 b="78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53C4C-00C2-4BFB-8474-87B23C76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latin typeface="Baskerville Old Face" panose="02020602080505020303" pitchFamily="18" charset="0"/>
              </a:rPr>
              <a:t>O </a:t>
            </a:r>
            <a:r>
              <a:rPr lang="en-US" sz="8000" dirty="0" err="1">
                <a:latin typeface="Baskerville Old Face" panose="02020602080505020303" pitchFamily="18" charset="0"/>
              </a:rPr>
              <a:t>Artigo</a:t>
            </a:r>
            <a:r>
              <a:rPr lang="en-US" sz="8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5BEA02-EA09-423C-9748-2374ACB0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532" y="3779521"/>
            <a:ext cx="8655200" cy="130080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+ O </a:t>
            </a:r>
            <a:r>
              <a:rPr lang="en-US" sz="20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género</a:t>
            </a:r>
            <a:endParaRPr lang="en-US" sz="2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+ O </a:t>
            </a:r>
            <a:r>
              <a:rPr lang="en-US" sz="20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número</a:t>
            </a:r>
            <a:endParaRPr lang="en-US" sz="2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1604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964EE-A8D8-46E5-B17B-5E3EE33C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+mn-lt"/>
              </a:rPr>
              <a:t>O </a:t>
            </a:r>
            <a:r>
              <a:rPr lang="sk-SK" dirty="0" err="1">
                <a:latin typeface="+mn-lt"/>
              </a:rPr>
              <a:t>artigo</a:t>
            </a:r>
            <a:r>
              <a:rPr lang="sk-SK" dirty="0">
                <a:latin typeface="+mn-lt"/>
              </a:rPr>
              <a:t> </a:t>
            </a:r>
            <a:r>
              <a:rPr lang="sk-SK" dirty="0" err="1">
                <a:latin typeface="+mn-lt"/>
              </a:rPr>
              <a:t>em</a:t>
            </a:r>
            <a:r>
              <a:rPr lang="sk-SK" dirty="0">
                <a:latin typeface="+mn-lt"/>
              </a:rPr>
              <a:t> </a:t>
            </a:r>
            <a:r>
              <a:rPr lang="sk-SK" dirty="0" err="1">
                <a:latin typeface="+mn-lt"/>
              </a:rPr>
              <a:t>portugu</a:t>
            </a:r>
            <a:r>
              <a:rPr lang="pt-PT" dirty="0" err="1">
                <a:latin typeface="+mn-lt"/>
              </a:rPr>
              <a:t>ês</a:t>
            </a:r>
            <a:endParaRPr lang="sk-SK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738B20-FF12-4142-844E-363D19725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FF99215-3CC3-4C5F-873D-565DF2CA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4361"/>
            <a:ext cx="10154920" cy="31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6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611</Words>
  <Application>Microsoft Office PowerPoint</Application>
  <PresentationFormat>Širokouhlá</PresentationFormat>
  <Paragraphs>114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Adobe Caslon Pro Bold</vt:lpstr>
      <vt:lpstr>Arial</vt:lpstr>
      <vt:lpstr>Baskerville Old Face</vt:lpstr>
      <vt:lpstr>Calibri</vt:lpstr>
      <vt:lpstr>Calibri Light</vt:lpstr>
      <vt:lpstr>Motív Office</vt:lpstr>
      <vt:lpstr>aula 2 (dois)</vt:lpstr>
      <vt:lpstr>Vamos falar sobre:</vt:lpstr>
      <vt:lpstr>A Pronúncia</vt:lpstr>
      <vt:lpstr>Tentam ler em voz alta:</vt:lpstr>
      <vt:lpstr>O Género</vt:lpstr>
      <vt:lpstr>O género</vt:lpstr>
      <vt:lpstr>O género</vt:lpstr>
      <vt:lpstr>O Artigo </vt:lpstr>
      <vt:lpstr>O artigo em português</vt:lpstr>
      <vt:lpstr>Členy:</vt:lpstr>
      <vt:lpstr>Člen nepoužívame pri:</vt:lpstr>
      <vt:lpstr>Ser ou Estar? Eis a questão!</vt:lpstr>
      <vt:lpstr>Nepravidelné slovesá SER a ESTAR</vt:lpstr>
      <vt:lpstr>Verbo SER</vt:lpstr>
      <vt:lpstr>Verbo ESTAR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.aula 2 (dois).</dc:title>
  <dc:creator>Zuzana Rákociová</dc:creator>
  <cp:lastModifiedBy>Zuzana Rákociová</cp:lastModifiedBy>
  <cp:revision>10</cp:revision>
  <dcterms:created xsi:type="dcterms:W3CDTF">2020-10-19T20:52:07Z</dcterms:created>
  <dcterms:modified xsi:type="dcterms:W3CDTF">2021-10-06T08:17:53Z</dcterms:modified>
</cp:coreProperties>
</file>