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88825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39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ZROvy12CCfWoep2YFwz94G/sK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60" y="6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ubTitle" idx="1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0">
                <a:solidFill>
                  <a:schemeClr val="dk1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000"/>
              <a:buNone/>
              <a:defRPr>
                <a:solidFill>
                  <a:srgbClr val="8E94AB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body" idx="1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 txBox="1">
            <a:spLocks noGrp="1"/>
          </p:cNvSpPr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body" idx="1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Záhlaví oddílu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812589" y="4445000"/>
            <a:ext cx="7008574" cy="1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sz="54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1"/>
          </p:nvPr>
        </p:nvSpPr>
        <p:spPr>
          <a:xfrm>
            <a:off x="812589" y="3124200"/>
            <a:ext cx="7008574" cy="129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400"/>
              <a:buNone/>
              <a:defRPr sz="2400">
                <a:solidFill>
                  <a:srgbClr val="8E94AB"/>
                </a:solidFill>
              </a:defRPr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100"/>
              <a:buNone/>
              <a:defRPr sz="2100">
                <a:solidFill>
                  <a:srgbClr val="8E94AB"/>
                </a:solidFill>
              </a:defRPr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2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556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3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2100" b="1"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body" idx="4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556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ázdné" type="blank">
  <p:cSld name="BLANK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sah s titulkem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304721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2"/>
          </p:nvPr>
        </p:nvSpPr>
        <p:spPr>
          <a:xfrm>
            <a:off x="304721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ázek s titulkem" type="picTx">
  <p:cSld name="PICTURE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9"/>
          <p:cNvSpPr txBox="1"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>
            <a:spLocks noGrp="1"/>
          </p:cNvSpPr>
          <p:nvPr>
            <p:ph type="pic" idx="2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9"/>
          <p:cNvSpPr txBox="1">
            <a:spLocks noGrp="1"/>
          </p:cNvSpPr>
          <p:nvPr>
            <p:ph type="body" idx="1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ě obsahové části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2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" name="Google Shape;11;p1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</a:pPr>
            <a:r>
              <a:rPr lang="cs-CZ"/>
              <a:t>Frazeologie ve výuce cizích jazyků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cs-CZ"/>
              <a:t>Frazeologie</a:t>
            </a:r>
            <a:endParaRPr/>
          </a:p>
        </p:txBody>
      </p:sp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/>
          <a:p>
            <a:pPr marL="304747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Frazeologická jednotka – frazém</a:t>
            </a:r>
            <a:endParaRPr/>
          </a:p>
          <a:p>
            <a:pPr marL="426645" lvl="1" indent="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základní jednotka frazeologie a idiomatiky je tvořena nejméně dvěma lexikálními jednotkami a vyznačuje se svou ustáleností a celistvým významem.</a:t>
            </a:r>
            <a:endParaRPr/>
          </a:p>
          <a:p>
            <a:pPr marL="426645" lvl="1" indent="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pic>
        <p:nvPicPr>
          <p:cNvPr id="3" name="Obrázek 2" descr="Obsah obrázku text, bílá tabule&#10;&#10;Popis byl vytvořen automaticky">
            <a:extLst>
              <a:ext uri="{FF2B5EF4-FFF2-40B4-BE49-F238E27FC236}">
                <a16:creationId xmlns:a16="http://schemas.microsoft.com/office/drawing/2014/main" id="{17A53FD7-539A-45F0-9433-019B56D35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314" y="3076575"/>
            <a:ext cx="2171700" cy="3324225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8E1611D8-8A80-4EC2-8DDC-FB7B44A4E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7418" y="3076575"/>
            <a:ext cx="2076450" cy="3371850"/>
          </a:xfrm>
          <a:prstGeom prst="rect">
            <a:avLst/>
          </a:prstGeom>
        </p:spPr>
      </p:pic>
      <p:pic>
        <p:nvPicPr>
          <p:cNvPr id="7" name="Obrázek 6" descr="Obsah obrázku text, bílá tabule&#10;&#10;Popis byl vytvořen automaticky">
            <a:extLst>
              <a:ext uri="{FF2B5EF4-FFF2-40B4-BE49-F238E27FC236}">
                <a16:creationId xmlns:a16="http://schemas.microsoft.com/office/drawing/2014/main" id="{F841F30F-2EC5-4D74-B96A-C97EAD8865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6211" y="3124200"/>
            <a:ext cx="2187443" cy="3324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cs-CZ"/>
              <a:t>Klasifikace</a:t>
            </a:r>
            <a:endParaRPr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/>
          <a:p>
            <a:pPr marL="304747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Kolokace – ustálenost/syntagmatičnost</a:t>
            </a:r>
            <a:endParaRPr/>
          </a:p>
          <a:p>
            <a:pPr marL="731392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/>
              <a:t>holičkách, duhu, pikle, pré</a:t>
            </a:r>
            <a:endParaRPr/>
          </a:p>
          <a:p>
            <a:pPr marL="731392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/>
              <a:t>namále, vstříc, třetice, šlak</a:t>
            </a:r>
            <a:endParaRPr/>
          </a:p>
          <a:p>
            <a:pPr marL="731392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/>
              <a:t>tratoliště, dokořán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Idiom, rčení – víceslovný výraz, jehož význam nelze odvodit z běžných významů slov, z nichž se skládá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Ustálená přirovnání 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Pořekadla, přísloví, pranostiky – větné povahy, vyjadřují zkušenost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Ustálené fráze</a:t>
            </a:r>
            <a:endParaRPr/>
          </a:p>
          <a:p>
            <a:pPr marL="304747" lvl="0" indent="-1523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cs-CZ"/>
              <a:t>Kritéria výběru frazémů </a:t>
            </a:r>
            <a:endParaRPr/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/>
          </a:bodyPr>
          <a:lstStyle/>
          <a:p>
            <a:pPr marL="304747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Jazyková úroveň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Druh frazému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Idiomatičnost frazému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Mateřský jazyk </a:t>
            </a:r>
            <a:endParaRPr/>
          </a:p>
          <a:p>
            <a:pPr marL="731392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/>
              <a:t>Jazyková oblast</a:t>
            </a:r>
            <a:endParaRPr/>
          </a:p>
          <a:p>
            <a:pPr marL="731392" lvl="1" indent="-30474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/>
              <a:t>Mimojazyková (kulturní) oblast</a:t>
            </a:r>
            <a:endParaRPr/>
          </a:p>
          <a:p>
            <a:pPr marL="304747" lvl="0" indent="-1523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812588" y="4445000"/>
            <a:ext cx="7730095" cy="1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rmAutofit fontScale="90000"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entury Gothic"/>
              <a:buNone/>
            </a:pPr>
            <a:r>
              <a:rPr lang="cs-CZ"/>
              <a:t>Jak zařadit frazémy do výuky cizího jazyka?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nihy 16: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Vlastní</PresentationFormat>
  <Paragraphs>24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Knihy 16:9</vt:lpstr>
      <vt:lpstr>Frazeologie ve výuce cizích jazyků</vt:lpstr>
      <vt:lpstr>Frazeologie</vt:lpstr>
      <vt:lpstr>Klasifikace</vt:lpstr>
      <vt:lpstr>Kritéria výběru frazémů </vt:lpstr>
      <vt:lpstr>Jak zařadit frazémy do výuky cizího jazyka?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Frazeologie ve výuce cizích jazyků</dc:title>
  <dc:creator>Milada Malá</dc:creator>
  <cp:lastModifiedBy>Milada Malá</cp:lastModifiedBy>
  <cp:revision>1</cp:revision>
  <dcterms:created xsi:type="dcterms:W3CDTF">2021-11-18T22:18:18Z</dcterms:created>
  <dcterms:modified xsi:type="dcterms:W3CDTF">2021-12-03T12:05:56Z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