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embeddedFontLst>
    <p:embeddedFont>
      <p:font typeface="Abril Fatface" panose="020B0604020202020204" charset="-18"/>
      <p:regular r:id="rId9"/>
    </p:embeddedFont>
    <p:embeddedFont>
      <p:font typeface="Century Gothic" panose="020B0502020202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Ba19/Ifl2zfeAa0sF8AFSoKLj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6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 descr="Tag=AccentColor&#10;Flavor=Light&#10;Target=Fill"/>
          <p:cNvSpPr/>
          <p:nvPr/>
        </p:nvSpPr>
        <p:spPr>
          <a:xfrm flipH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 extrusionOk="0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" name="Google Shape;13;p9"/>
          <p:cNvSpPr txBox="1"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bril Fatface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cap="none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 descr="Tag=AccentColor&#10;Flavor=Light&#10;Target=Fill"/>
          <p:cNvSpPr/>
          <p:nvPr/>
        </p:nvSpPr>
        <p:spPr>
          <a:xfrm>
            <a:off x="4726728" y="0"/>
            <a:ext cx="7472381" cy="6858000"/>
          </a:xfrm>
          <a:custGeom>
            <a:avLst/>
            <a:gdLst/>
            <a:ahLst/>
            <a:cxnLst/>
            <a:rect l="l" t="t" r="r" b="b"/>
            <a:pathLst>
              <a:path w="7472381" h="6886575" extrusionOk="0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bril Fatfac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7059168" y="640080"/>
            <a:ext cx="4489704" cy="5596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2"/>
          </p:nvPr>
        </p:nvSpPr>
        <p:spPr>
          <a:xfrm>
            <a:off x="839788" y="3776472"/>
            <a:ext cx="3886200" cy="2468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 descr="Tag=AccentColor&#10;Flavor=Light&#10;Target=Fill"/>
          <p:cNvSpPr/>
          <p:nvPr/>
        </p:nvSpPr>
        <p:spPr>
          <a:xfrm>
            <a:off x="684965" y="1332237"/>
            <a:ext cx="5263732" cy="3841102"/>
          </a:xfrm>
          <a:custGeom>
            <a:avLst/>
            <a:gdLst/>
            <a:ahLst/>
            <a:cxnLst/>
            <a:rect l="l" t="t" r="r" b="b"/>
            <a:pathLst>
              <a:path w="6886274" h="5025119" extrusionOk="0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bril Fatface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6711696" y="640079"/>
            <a:ext cx="4837176" cy="5568696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1655064" y="4087368"/>
            <a:ext cx="3319272" cy="649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cap="none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 descr="Tag=AccentColor&#10;Flavor=Light&#10;Target=Fill"/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 extrusionOk="0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838200" y="2011680"/>
            <a:ext cx="1051560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 descr="Tag=AccentColor&#10;Flavor=Light&#10;Target=Fill"/>
          <p:cNvSpPr/>
          <p:nvPr/>
        </p:nvSpPr>
        <p:spPr>
          <a:xfrm flipH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 extrusionOk="0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" name="Google Shape;33;p8"/>
          <p:cNvSpPr txBox="1"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bril Fatface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cap="none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 descr="Tag=AccentColor&#10;Flavor=Light&#10;Target=Fill"/>
          <p:cNvSpPr/>
          <p:nvPr/>
        </p:nvSpPr>
        <p:spPr>
          <a:xfrm>
            <a:off x="7209816" y="0"/>
            <a:ext cx="4143984" cy="5747660"/>
          </a:xfrm>
          <a:custGeom>
            <a:avLst/>
            <a:gdLst/>
            <a:ahLst/>
            <a:cxnLst/>
            <a:rect l="l" t="t" r="r" b="b"/>
            <a:pathLst>
              <a:path w="3843750" h="5956080" extrusionOk="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bril Fatface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 descr="Tag=AccentColor&#10;Flavor=Light&#10;Target=Fill"/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 extrusionOk="0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838200" y="2011680"/>
            <a:ext cx="493776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6419088" y="2011680"/>
            <a:ext cx="493776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 descr="Tag=AccentColor&#10;Flavor=Light&#10;Target=Fill"/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 extrusionOk="0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3127248"/>
            <a:ext cx="4937760" cy="306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3"/>
          </p:nvPr>
        </p:nvSpPr>
        <p:spPr>
          <a:xfrm>
            <a:off x="6419088" y="2011680"/>
            <a:ext cx="4937760" cy="950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4"/>
          </p:nvPr>
        </p:nvSpPr>
        <p:spPr>
          <a:xfrm>
            <a:off x="6419088" y="3127248"/>
            <a:ext cx="4937760" cy="3063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 descr="Tag=AccentColor&#10;Flavor=Light&#10;Target=Fill"/>
          <p:cNvSpPr/>
          <p:nvPr/>
        </p:nvSpPr>
        <p:spPr>
          <a:xfrm flipH="1">
            <a:off x="1969639" y="181596"/>
            <a:ext cx="8252722" cy="6022258"/>
          </a:xfrm>
          <a:custGeom>
            <a:avLst/>
            <a:gdLst/>
            <a:ahLst/>
            <a:cxnLst/>
            <a:rect l="l" t="t" r="r" b="b"/>
            <a:pathLst>
              <a:path w="6886274" h="5025119" extrusionOk="0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2">
  <p:cSld name="Blank 2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 descr="Mask ID=&#10;Mask position=bottom, center&#10;Mask family= brushstroke, landscape, wide"/>
          <p:cNvSpPr/>
          <p:nvPr/>
        </p:nvSpPr>
        <p:spPr>
          <a:xfrm>
            <a:off x="1768100" y="-1"/>
            <a:ext cx="10423900" cy="5920155"/>
          </a:xfrm>
          <a:custGeom>
            <a:avLst/>
            <a:gdLst/>
            <a:ahLst/>
            <a:cxnLst/>
            <a:rect l="l" t="t" r="r" b="b"/>
            <a:pathLst>
              <a:path w="10423900" h="5491534" extrusionOk="0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bril Fatface"/>
              <a:buNone/>
              <a:defRPr sz="4400" b="0" i="1" u="none" strike="noStrike" cap="none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bril Fatface"/>
              <a:buNone/>
              <a:defRPr sz="4400" b="0" i="1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11" name="Google Shape;111;p1" descr="Prázdné bubliny řeči"/>
          <p:cNvPicPr preferRelativeResize="0"/>
          <p:nvPr/>
        </p:nvPicPr>
        <p:blipFill rotWithShape="1">
          <a:blip r:embed="rId3">
            <a:alphaModFix/>
          </a:blip>
          <a:srcRect t="5516" b="10214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"/>
          <p:cNvSpPr/>
          <p:nvPr/>
        </p:nvSpPr>
        <p:spPr>
          <a:xfrm flipH="1">
            <a:off x="1969639" y="181596"/>
            <a:ext cx="8252722" cy="6022258"/>
          </a:xfrm>
          <a:custGeom>
            <a:avLst/>
            <a:gdLst/>
            <a:ahLst/>
            <a:cxnLst/>
            <a:rect l="l" t="t" r="r" b="b"/>
            <a:pathLst>
              <a:path w="6886274" h="5025119" extrusionOk="0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dk1">
              <a:alpha val="88627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3" name="Google Shape;113;p1"/>
          <p:cNvSpPr txBox="1">
            <a:spLocks noGrp="1"/>
          </p:cNvSpPr>
          <p:nvPr>
            <p:ph type="ctrTitle"/>
          </p:nvPr>
        </p:nvSpPr>
        <p:spPr>
          <a:xfrm>
            <a:off x="3325473" y="1998924"/>
            <a:ext cx="5541054" cy="2213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bril Fatface"/>
              <a:buNone/>
            </a:pPr>
            <a:r>
              <a:rPr lang="cs-CZ" sz="4100"/>
              <a:t>Pragmalingvistika ve výuce cizího jazyka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</a:pPr>
            <a:r>
              <a:rPr lang="cs-CZ"/>
              <a:t>Pragmalingvistika a mezijazyk</a:t>
            </a:r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body" idx="1"/>
          </p:nvPr>
        </p:nvSpPr>
        <p:spPr>
          <a:xfrm>
            <a:off x="838200" y="2011680"/>
            <a:ext cx="1051560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Mezijazyk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Pragmalingvistika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studium toho, jak – říct – co – komu – kdy (Bardovi-Harlig,  2013,  s.  68). 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v komunikaci je více sdělováno než řečeno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Ilokuce, lokuce, perlokuce</a:t>
            </a:r>
            <a:endParaRPr/>
          </a:p>
          <a:p>
            <a:pPr marL="45720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120" name="Google Shape;12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692" y="4381820"/>
            <a:ext cx="4712905" cy="24761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</a:pPr>
            <a:r>
              <a:rPr lang="cs-CZ"/>
              <a:t>Chyba</a:t>
            </a:r>
            <a:endParaRPr/>
          </a:p>
        </p:txBody>
      </p:sp>
      <p:sp>
        <p:nvSpPr>
          <p:cNvPr id="126" name="Google Shape;126;p3"/>
          <p:cNvSpPr txBox="1">
            <a:spLocks noGrp="1"/>
          </p:cNvSpPr>
          <p:nvPr>
            <p:ph type="body" idx="1"/>
          </p:nvPr>
        </p:nvSpPr>
        <p:spPr>
          <a:xfrm>
            <a:off x="838200" y="2011675"/>
            <a:ext cx="7287900" cy="4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152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Gramatická</a:t>
            </a:r>
            <a:endParaRPr/>
          </a:p>
          <a:p>
            <a:pPr marL="228600" lvl="0" indent="-215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Sociopragmatická </a:t>
            </a:r>
            <a:endParaRPr/>
          </a:p>
          <a:p>
            <a:pPr marL="1143000" lvl="2" indent="-278764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40000"/>
              <a:buChar char="•"/>
            </a:pPr>
            <a:r>
              <a:rPr lang="cs-CZ"/>
              <a:t>mluvčí (student jazyka) použije jiný ilokuční akt, než který vyžaduje daná situace (např. pochvala - reakce v některých kulturách poděkování, jinde snižování důležitosti)</a:t>
            </a:r>
            <a:endParaRPr/>
          </a:p>
          <a:p>
            <a:pPr marL="228600" lvl="0" indent="-21526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Pragmalingvistická</a:t>
            </a:r>
            <a:endParaRPr/>
          </a:p>
          <a:p>
            <a:pPr marL="1143000" lvl="2" indent="-2200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90000"/>
              <a:buChar char="•"/>
            </a:pPr>
            <a:r>
              <a:rPr lang="cs-CZ"/>
              <a:t>mluvčí používá správný ilokuční akt, ale volí špatné jazykové prostředky (např. ahoj - v šj </a:t>
            </a:r>
            <a:r>
              <a:rPr lang="cs-CZ" i="1"/>
              <a:t>hola</a:t>
            </a:r>
            <a:r>
              <a:rPr lang="cs-CZ"/>
              <a:t> - neužívá se při loučení)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pic>
        <p:nvPicPr>
          <p:cNvPr id="127" name="Google Shape;127;p3" descr="Obsah obrázku text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33474" y="1905747"/>
            <a:ext cx="3766151" cy="3766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</a:pPr>
            <a:r>
              <a:rPr lang="cs-CZ"/>
              <a:t>Rozvoj pragmatické kompetence</a:t>
            </a:r>
            <a:endParaRPr/>
          </a:p>
        </p:txBody>
      </p:sp>
      <p:sp>
        <p:nvSpPr>
          <p:cNvPr id="133" name="Google Shape;133;p4"/>
          <p:cNvSpPr txBox="1">
            <a:spLocks noGrp="1"/>
          </p:cNvSpPr>
          <p:nvPr>
            <p:ph type="body" idx="1"/>
          </p:nvPr>
        </p:nvSpPr>
        <p:spPr>
          <a:xfrm>
            <a:off x="838200" y="1926877"/>
            <a:ext cx="1051560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Pragmatický transfer</a:t>
            </a:r>
          </a:p>
          <a:p>
            <a:pPr marL="1600200" lvl="3" indent="-228600">
              <a:spcBef>
                <a:spcPts val="0"/>
              </a:spcBef>
              <a:buSzPts val="2800"/>
            </a:pPr>
            <a:r>
              <a:rPr lang="cs-CZ" dirty="0"/>
              <a:t>Pozitivní – společné prvky v prvním i druhém jazyce </a:t>
            </a:r>
          </a:p>
          <a:p>
            <a:pPr marL="1600200" lvl="3" indent="-228600">
              <a:spcBef>
                <a:spcPts val="0"/>
              </a:spcBef>
              <a:buSzPts val="2800"/>
            </a:pPr>
            <a:r>
              <a:rPr lang="cs-CZ" dirty="0"/>
              <a:t>Negativní – použití nevhodných slov, konstrukcí, pragmatických </a:t>
            </a:r>
            <a:r>
              <a:rPr lang="cs-CZ" dirty="0" err="1"/>
              <a:t>stereotipů</a:t>
            </a:r>
            <a:r>
              <a:rPr lang="cs-CZ" dirty="0"/>
              <a:t> z mateřského jazyka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Přílišné zobecnění</a:t>
            </a:r>
          </a:p>
          <a:p>
            <a:pPr marL="1600200" lvl="3" indent="-228600">
              <a:spcBef>
                <a:spcPts val="1000"/>
              </a:spcBef>
              <a:buSzPts val="2800"/>
            </a:pPr>
            <a:r>
              <a:rPr lang="cs-CZ" dirty="0"/>
              <a:t>Užívání jednodušších automatizovaných forem místo vhodnějších ale složitějších struktur.</a:t>
            </a:r>
          </a:p>
          <a:p>
            <a:pPr marL="1600200" lvl="3" indent="-228600">
              <a:spcBef>
                <a:spcPts val="1000"/>
              </a:spcBef>
              <a:buSzPts val="2800"/>
            </a:pPr>
            <a:r>
              <a:rPr lang="cs-CZ" dirty="0"/>
              <a:t>Nadužívání explicitních performativních formulí (např. Chci, aby…, Slibuji, že…, Ptám se, jestli…)</a:t>
            </a:r>
          </a:p>
          <a:p>
            <a:pPr marL="1600200" lvl="3" indent="-228600">
              <a:spcBef>
                <a:spcPts val="1000"/>
              </a:spcBef>
              <a:buSzPts val="2800"/>
            </a:pPr>
            <a:r>
              <a:rPr lang="cs-CZ" dirty="0"/>
              <a:t>Snaha vyjadřovat se jako rodilí mluvčí (např. hovorová, slangová vyjádření ve formálním rozhovoru)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Chyby způsobené učebními procesy</a:t>
            </a:r>
          </a:p>
          <a:p>
            <a:pPr marL="1600200" lvl="3" indent="-228600">
              <a:spcBef>
                <a:spcPts val="1000"/>
              </a:spcBef>
              <a:buSzPts val="2800"/>
            </a:pPr>
            <a:r>
              <a:rPr lang="cs-CZ" dirty="0"/>
              <a:t>Výukové materiály neodpovídají živému jazyku</a:t>
            </a:r>
          </a:p>
          <a:p>
            <a:pPr marL="1600200" lvl="3" indent="-228600">
              <a:spcBef>
                <a:spcPts val="1000"/>
              </a:spcBef>
              <a:buSzPts val="2800"/>
            </a:pPr>
            <a:r>
              <a:rPr lang="cs-CZ" dirty="0"/>
              <a:t>Ve výuce se nevěnuje dostatek pozornosti </a:t>
            </a:r>
            <a:r>
              <a:rPr lang="cs-CZ" dirty="0" err="1"/>
              <a:t>pragmalingvistickým</a:t>
            </a:r>
            <a:r>
              <a:rPr lang="cs-CZ" dirty="0"/>
              <a:t> aspektům </a:t>
            </a:r>
          </a:p>
          <a:p>
            <a:pPr marL="1371600" lvl="3" indent="0">
              <a:spcBef>
                <a:spcPts val="1000"/>
              </a:spcBef>
              <a:buSzPts val="2800"/>
              <a:buNone/>
            </a:pPr>
            <a:endParaRPr lang="cs-CZ" dirty="0"/>
          </a:p>
          <a:p>
            <a:pPr marL="685800" lvl="1" indent="-228600">
              <a:spcBef>
                <a:spcPts val="1000"/>
              </a:spcBef>
              <a:buSzPts val="2800"/>
            </a:pPr>
            <a:endParaRPr lang="cs-CZ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dirty="0"/>
          </a:p>
          <a:p>
            <a:pPr marL="228600" lvl="0" indent="-50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5" name="Google Shape;141;p5">
            <a:extLst>
              <a:ext uri="{FF2B5EF4-FFF2-40B4-BE49-F238E27FC236}">
                <a16:creationId xmlns:a16="http://schemas.microsoft.com/office/drawing/2014/main" id="{34BC2569-564D-492B-B09A-AE9FEF3720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50313" t="18950" b="10836"/>
          <a:stretch/>
        </p:blipFill>
        <p:spPr>
          <a:xfrm>
            <a:off x="10223582" y="4746553"/>
            <a:ext cx="1324514" cy="1651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</a:pPr>
            <a:r>
              <a:rPr lang="cs-CZ"/>
              <a:t>Rozvoj pragamtické kompetence</a:t>
            </a:r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body" idx="1"/>
          </p:nvPr>
        </p:nvSpPr>
        <p:spPr>
          <a:xfrm>
            <a:off x="838200" y="2011680"/>
            <a:ext cx="10515600" cy="41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Existuje přímý vztah mezi znalostí jazyka a pragmatickou kompetencí?</a:t>
            </a:r>
          </a:p>
          <a:p>
            <a:pPr marL="1600200" lvl="3" indent="-228600">
              <a:spcBef>
                <a:spcPts val="0"/>
              </a:spcBef>
              <a:buSzPts val="2800"/>
            </a:pPr>
            <a:r>
              <a:rPr lang="cs-CZ" dirty="0"/>
              <a:t>Dva názory</a:t>
            </a:r>
          </a:p>
          <a:p>
            <a:pPr marL="2514600" lvl="5" indent="-228600">
              <a:spcBef>
                <a:spcPts val="0"/>
              </a:spcBef>
              <a:buSzPts val="2800"/>
            </a:pPr>
            <a:r>
              <a:rPr lang="cs-CZ" dirty="0"/>
              <a:t>nerodilí mluvčí používají pragmatické funkce předtím, než si osvojí gramatiku.</a:t>
            </a:r>
          </a:p>
          <a:p>
            <a:pPr marL="2514600" lvl="5" indent="-228600">
              <a:spcBef>
                <a:spcPts val="0"/>
              </a:spcBef>
              <a:buSzPts val="2800"/>
            </a:pPr>
            <a:r>
              <a:rPr lang="cs-CZ" dirty="0"/>
              <a:t>Nerodilí mluvčí si nejprve osvojují gramatické formy a potom jejich </a:t>
            </a:r>
            <a:r>
              <a:rPr lang="cs-CZ" dirty="0" err="1"/>
              <a:t>pragmalingvistické</a:t>
            </a:r>
            <a:r>
              <a:rPr lang="cs-CZ" dirty="0"/>
              <a:t> funkce.</a:t>
            </a:r>
          </a:p>
          <a:p>
            <a:pPr marL="2286000" lvl="5" indent="0">
              <a:spcBef>
                <a:spcPts val="0"/>
              </a:spcBef>
              <a:buSzPts val="2800"/>
              <a:buNone/>
            </a:pPr>
            <a:endParaRPr lang="cs-CZ" dirty="0"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Existuje vztah mezi pragmatickou kompetencí a prostředím, kde si žák jazyk osvojuje.</a:t>
            </a:r>
          </a:p>
          <a:p>
            <a:pPr marL="1600200" lvl="3" indent="-228600">
              <a:spcBef>
                <a:spcPts val="0"/>
              </a:spcBef>
              <a:buSzPts val="2800"/>
            </a:pPr>
            <a:r>
              <a:rPr lang="cs-CZ" dirty="0"/>
              <a:t>V cizí zemi</a:t>
            </a:r>
            <a:endParaRPr dirty="0"/>
          </a:p>
          <a:p>
            <a:pPr marL="1600200" lvl="3" indent="-228600">
              <a:spcBef>
                <a:spcPts val="1000"/>
              </a:spcBef>
              <a:buSzPts val="2800"/>
            </a:pPr>
            <a:r>
              <a:rPr lang="cs-CZ" dirty="0"/>
              <a:t>Ve školním prostředí</a:t>
            </a:r>
            <a:endParaRPr dirty="0"/>
          </a:p>
        </p:txBody>
      </p:sp>
      <p:pic>
        <p:nvPicPr>
          <p:cNvPr id="5" name="Google Shape;134;p4">
            <a:extLst>
              <a:ext uri="{FF2B5EF4-FFF2-40B4-BE49-F238E27FC236}">
                <a16:creationId xmlns:a16="http://schemas.microsoft.com/office/drawing/2014/main" id="{91C9CC06-BF44-411F-ACCB-195DA7DFEFE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33647" y="4091940"/>
            <a:ext cx="2328279" cy="1866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2E8E7"/>
      </a:lt2>
      <a:accent1>
        <a:srgbClr val="DD7F91"/>
      </a:accent1>
      <a:accent2>
        <a:srgbClr val="D67D63"/>
      </a:accent2>
      <a:accent3>
        <a:srgbClr val="C59D54"/>
      </a:accent3>
      <a:accent4>
        <a:srgbClr val="A2A84E"/>
      </a:accent4>
      <a:accent5>
        <a:srgbClr val="8AAD64"/>
      </a:accent5>
      <a:accent6>
        <a:srgbClr val="5FB755"/>
      </a:accent6>
      <a:hlink>
        <a:srgbClr val="568E84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2E8E7"/>
      </a:lt2>
      <a:accent1>
        <a:srgbClr val="DD7F91"/>
      </a:accent1>
      <a:accent2>
        <a:srgbClr val="D67D63"/>
      </a:accent2>
      <a:accent3>
        <a:srgbClr val="C59D54"/>
      </a:accent3>
      <a:accent4>
        <a:srgbClr val="A2A84E"/>
      </a:accent4>
      <a:accent5>
        <a:srgbClr val="8AAD64"/>
      </a:accent5>
      <a:accent6>
        <a:srgbClr val="5FB755"/>
      </a:accent6>
      <a:hlink>
        <a:srgbClr val="568E84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Širokoúhlá obrazovka</PresentationFormat>
  <Paragraphs>36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Abril Fatface</vt:lpstr>
      <vt:lpstr>BrushVTI</vt:lpstr>
      <vt:lpstr>BrushVTI</vt:lpstr>
      <vt:lpstr>Pragmalingvistika ve výuce cizího jazyka</vt:lpstr>
      <vt:lpstr>Pragmalingvistika a mezijazyk</vt:lpstr>
      <vt:lpstr>Chyba</vt:lpstr>
      <vt:lpstr>Rozvoj pragmatické kompetence</vt:lpstr>
      <vt:lpstr>Rozvoj pragamtické kompetence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Pragmalingvistika ve výuce cizího jazyka</dc:title>
  <dc:creator>Milada Malá</dc:creator>
  <cp:lastModifiedBy>Milada Malá</cp:lastModifiedBy>
  <cp:revision>4</cp:revision>
  <dcterms:created xsi:type="dcterms:W3CDTF">2021-12-02T18:32:55Z</dcterms:created>
  <dcterms:modified xsi:type="dcterms:W3CDTF">2021-12-03T12:36:11Z</dcterms:modified>
</cp:coreProperties>
</file>