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9" r:id="rId11"/>
    <p:sldId id="267" r:id="rId12"/>
    <p:sldId id="265" r:id="rId13"/>
    <p:sldId id="266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Основы русской грамматики </a:t>
            </a:r>
            <a:r>
              <a:rPr lang="cs-CZ" dirty="0"/>
              <a:t>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Бергер</a:t>
            </a:r>
            <a:r>
              <a:rPr lang="ru-RU" dirty="0"/>
              <a:t> Ольга Львовна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8132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24D870-EBB1-4A14-A441-D6924CAFF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Части речи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DF3036-D120-46A0-A4AB-A252E93B7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обладают одинаковым / подобным грамматическим значением (субстанция, действие и т. д.),</a:t>
            </a:r>
          </a:p>
          <a:p>
            <a:r>
              <a:rPr lang="ru-RU" dirty="0"/>
              <a:t>обладают одинаковыми / подобными грамматическим категориями, выражающимися при помощи окончаний (напр., категория рода, числа, падежа), другими словами - имеют общие морфологические признаки,</a:t>
            </a:r>
          </a:p>
          <a:p>
            <a:r>
              <a:rPr lang="ru-RU" dirty="0"/>
              <a:t>выполняют одинаковую / подобную синтаксическую функцию (т. е. в предложении могут быть подлежащим, сказуемым, определением и т. д.).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33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Части речи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зависимости от лексического значения, от характера морфологических признаков и синтаксической функции все слова русского языка делятся на определенные лексико-грамматические разряды, называемые  </a:t>
            </a:r>
            <a:r>
              <a:rPr lang="ru-RU" b="1" dirty="0"/>
              <a:t>частями речи.</a:t>
            </a:r>
          </a:p>
          <a:p>
            <a:r>
              <a:rPr lang="ru-RU" dirty="0"/>
              <a:t>Части речи являются категориями наиболее общего характера. </a:t>
            </a:r>
            <a:r>
              <a:rPr lang="ru-RU" b="1" dirty="0"/>
              <a:t>Именам существительным присуще общее значение предметности, прилагательным - качества, глаголу - действия и т.д.</a:t>
            </a:r>
            <a:r>
              <a:rPr lang="ru-RU" dirty="0"/>
              <a:t> Все эти значения (предметность, качество, действие) относятся к числу общих лексико-грамматических значений, тогда как собственно лексические значения слов различны, причем одна и та же основа может стать источником образования разных по грамматическим признакам слов, т.е. разных частей речи. </a:t>
            </a:r>
          </a:p>
        </p:txBody>
      </p:sp>
    </p:spTree>
    <p:extLst>
      <p:ext uri="{BB962C8B-B14F-4D97-AF65-F5344CB8AC3E}">
        <p14:creationId xmlns:p14="http://schemas.microsoft.com/office/powerpoint/2010/main" val="1917323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237068"/>
          </a:xfrm>
        </p:spPr>
        <p:txBody>
          <a:bodyPr>
            <a:noAutofit/>
          </a:bodyPr>
          <a:lstStyle/>
          <a:p>
            <a:r>
              <a:rPr lang="ru-RU" sz="2400" dirty="0"/>
              <a:t>Лев Владимирович Щерба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1" y="1219201"/>
            <a:ext cx="9601196" cy="4656667"/>
          </a:xfrm>
        </p:spPr>
        <p:txBody>
          <a:bodyPr>
            <a:normAutofit fontScale="92500"/>
          </a:bodyPr>
          <a:lstStyle/>
          <a:p>
            <a:r>
              <a:rPr lang="ru-RU" dirty="0"/>
              <a:t>Большой вклад в развитие теории частей речи внес академик Лев Владимирович Щерба. Ученый выделяет "две соотносительные категории: категорию слов знаменательных и категорию слов служебных". К словам знаменательным Л.В. Щерба относит глагол, существительные, прилагательные, наречия, слова количественные (т.е. числительные), категорию состояния, или предикативные наречия. В составе слов служебных Щерба называет связки (быть), предлоги, частицы, союзы (сочинительные, соединительные, присоединительные), слова "уединяющие", или слитные союзы (и - и, ни - ни и др.), относительные слова (или союзы подчинительные). Отдельно он рассматривает междометия и так называемые звукоподражательные слова. Л.В. Щерба также был первым, кто выделил в составе частей речи русского языка категорию состояния(в статье "О частях речи в русском языке" 1928 г.).</a:t>
            </a:r>
          </a:p>
        </p:txBody>
      </p:sp>
    </p:spTree>
    <p:extLst>
      <p:ext uri="{BB962C8B-B14F-4D97-AF65-F5344CB8AC3E}">
        <p14:creationId xmlns:p14="http://schemas.microsoft.com/office/powerpoint/2010/main" val="2629696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7642" y="677332"/>
            <a:ext cx="9601196" cy="1303867"/>
          </a:xfrm>
        </p:spPr>
        <p:txBody>
          <a:bodyPr/>
          <a:lstStyle/>
          <a:p>
            <a:r>
              <a:rPr lang="ru-RU" dirty="0"/>
              <a:t>Классификация В.В. Виноградова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1" y="2336800"/>
            <a:ext cx="9601196" cy="353906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dirty="0"/>
              <a:t>1. </a:t>
            </a:r>
            <a:r>
              <a:rPr lang="ru-RU" dirty="0" err="1"/>
              <a:t>Cлова</a:t>
            </a:r>
            <a:r>
              <a:rPr lang="ru-RU" dirty="0"/>
              <a:t>-названия, или части речи;</a:t>
            </a:r>
          </a:p>
          <a:p>
            <a:pPr>
              <a:lnSpc>
                <a:spcPct val="110000"/>
              </a:lnSpc>
            </a:pPr>
            <a:r>
              <a:rPr lang="ru-RU" dirty="0"/>
              <a:t>2. Связочные, служебные слова, или частицы речи;</a:t>
            </a:r>
          </a:p>
          <a:p>
            <a:pPr>
              <a:lnSpc>
                <a:spcPct val="110000"/>
              </a:lnSpc>
            </a:pPr>
            <a:r>
              <a:rPr lang="ru-RU" dirty="0"/>
              <a:t>3. Модальные слова;</a:t>
            </a:r>
          </a:p>
          <a:p>
            <a:pPr>
              <a:lnSpc>
                <a:spcPct val="110000"/>
              </a:lnSpc>
            </a:pPr>
            <a:r>
              <a:rPr lang="ru-RU" dirty="0"/>
              <a:t>4. Междометия.</a:t>
            </a:r>
          </a:p>
        </p:txBody>
      </p:sp>
    </p:spTree>
    <p:extLst>
      <p:ext uri="{BB962C8B-B14F-4D97-AF65-F5344CB8AC3E}">
        <p14:creationId xmlns:p14="http://schemas.microsoft.com/office/powerpoint/2010/main" val="122494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8108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 о предмете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</a:t>
            </a:r>
            <a:r>
              <a:rPr lang="ru-RU" dirty="0" err="1"/>
              <a:t>теория+практика</a:t>
            </a:r>
            <a:r>
              <a:rPr lang="ru-RU" dirty="0"/>
              <a:t> (морфология)</a:t>
            </a:r>
          </a:p>
          <a:p>
            <a:r>
              <a:rPr lang="ru-RU" dirty="0"/>
              <a:t>2) посещаемость (3 пропуска), работа на занятии, домашние задания.</a:t>
            </a:r>
          </a:p>
          <a:p>
            <a:r>
              <a:rPr lang="ru-RU" dirty="0"/>
              <a:t>3) в конце семестра зачет</a:t>
            </a:r>
          </a:p>
          <a:p>
            <a:r>
              <a:rPr lang="ru-RU" dirty="0"/>
              <a:t>4) письменный тест: умение использовать на практике теоретические знания, задания похожи на те, что делаем на наших занятиях</a:t>
            </a:r>
          </a:p>
          <a:p>
            <a:r>
              <a:rPr lang="ru-RU" dirty="0"/>
              <a:t>5) продолжение в следующем семестре (синтаксис)</a:t>
            </a:r>
          </a:p>
        </p:txBody>
      </p:sp>
    </p:spTree>
    <p:extLst>
      <p:ext uri="{BB962C8B-B14F-4D97-AF65-F5344CB8AC3E}">
        <p14:creationId xmlns:p14="http://schemas.microsoft.com/office/powerpoint/2010/main" val="106701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Морфология</a:t>
            </a:r>
            <a:br>
              <a:rPr lang="ru-RU" dirty="0"/>
            </a:br>
            <a:r>
              <a:rPr lang="ru-RU" dirty="0"/>
              <a:t>греч. </a:t>
            </a:r>
            <a:r>
              <a:rPr lang="cs-CZ" dirty="0"/>
              <a:t>morphemorphē - </a:t>
            </a:r>
            <a:r>
              <a:rPr lang="ru-RU" dirty="0"/>
              <a:t>форма, </a:t>
            </a:r>
            <a:r>
              <a:rPr lang="cs-CZ" dirty="0"/>
              <a:t>logos - </a:t>
            </a:r>
            <a:r>
              <a:rPr lang="ru-RU" dirty="0"/>
              <a:t>слово, учение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является одним из разделов грамматики. Термин «грамматика» используется в языкознании в двояком значении: в значении </a:t>
            </a:r>
            <a:r>
              <a:rPr lang="ru-RU" b="1" dirty="0"/>
              <a:t>грамматического строя языка </a:t>
            </a:r>
            <a:r>
              <a:rPr lang="ru-RU" dirty="0"/>
              <a:t>и в </a:t>
            </a:r>
            <a:r>
              <a:rPr lang="ru-RU" b="1" dirty="0"/>
              <a:t>значении учения о грамматическом строе языка</a:t>
            </a:r>
            <a:r>
              <a:rPr lang="ru-RU" dirty="0"/>
              <a:t>, т.е. как обозначение соответствующей научной дисциплины.</a:t>
            </a:r>
          </a:p>
          <a:p>
            <a:r>
              <a:rPr lang="ru-RU" dirty="0" err="1"/>
              <a:t>Морфология+синтаксис</a:t>
            </a:r>
            <a:r>
              <a:rPr lang="ru-RU" dirty="0"/>
              <a:t>=грамматика</a:t>
            </a:r>
          </a:p>
          <a:p>
            <a:r>
              <a:rPr lang="ru-RU" dirty="0"/>
              <a:t>Грамматика*лексика=язык</a:t>
            </a:r>
          </a:p>
        </p:txBody>
      </p:sp>
    </p:spTree>
    <p:extLst>
      <p:ext uri="{BB962C8B-B14F-4D97-AF65-F5344CB8AC3E}">
        <p14:creationId xmlns:p14="http://schemas.microsoft.com/office/powerpoint/2010/main" val="4141659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Уровни языка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Фонетика </a:t>
            </a:r>
          </a:p>
          <a:p>
            <a:r>
              <a:rPr lang="ru-RU" dirty="0" err="1"/>
              <a:t>Морфемика</a:t>
            </a:r>
            <a:endParaRPr lang="ru-RU" dirty="0"/>
          </a:p>
          <a:p>
            <a:r>
              <a:rPr lang="ru-RU" dirty="0"/>
              <a:t>Словообразование</a:t>
            </a:r>
          </a:p>
          <a:p>
            <a:r>
              <a:rPr lang="ru-RU" dirty="0"/>
              <a:t>Лексика</a:t>
            </a:r>
          </a:p>
          <a:p>
            <a:r>
              <a:rPr lang="ru-RU" dirty="0"/>
              <a:t>Морфология</a:t>
            </a:r>
          </a:p>
          <a:p>
            <a:r>
              <a:rPr lang="ru-RU" dirty="0"/>
              <a:t>Синтаксис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524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Объектом изучения в морфологии являются отдельные слова.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Морфология же изучает грамматические свойства слова.</a:t>
            </a:r>
          </a:p>
          <a:p>
            <a:r>
              <a:rPr lang="ru-RU" b="1" dirty="0"/>
              <a:t>Пилотаж.</a:t>
            </a:r>
            <a:r>
              <a:rPr lang="ru-RU" dirty="0"/>
              <a:t>  Для морфологии же важно то, что это слово является именем </a:t>
            </a:r>
            <a:r>
              <a:rPr lang="ru-RU" b="1" dirty="0"/>
              <a:t>существительным</a:t>
            </a:r>
            <a:r>
              <a:rPr lang="ru-RU" dirty="0"/>
              <a:t>, </a:t>
            </a:r>
            <a:r>
              <a:rPr lang="ru-RU" b="1" dirty="0"/>
              <a:t>неодушевленным, нарицательным, мужского рода</a:t>
            </a:r>
            <a:r>
              <a:rPr lang="ru-RU" dirty="0"/>
              <a:t>, во </a:t>
            </a:r>
            <a:r>
              <a:rPr lang="ru-RU" b="1" dirty="0"/>
              <a:t>множественном числе не употребляется</a:t>
            </a:r>
            <a:r>
              <a:rPr lang="ru-RU" dirty="0"/>
              <a:t>, способно </a:t>
            </a:r>
            <a:r>
              <a:rPr lang="ru-RU" b="1" dirty="0"/>
              <a:t>определяться именем прилагательным </a:t>
            </a:r>
            <a:r>
              <a:rPr lang="ru-RU" dirty="0"/>
              <a:t>(высший пилотаж) и </a:t>
            </a:r>
            <a:r>
              <a:rPr lang="ru-RU" b="1" dirty="0"/>
              <a:t>изменяться по падежам </a:t>
            </a:r>
            <a:r>
              <a:rPr lang="ru-RU" dirty="0"/>
              <a:t>(пилотаж, пилотажа, пилотажу, пилотаж, пилотажем, о пилотаже).</a:t>
            </a:r>
          </a:p>
        </p:txBody>
      </p:sp>
    </p:spTree>
    <p:extLst>
      <p:ext uri="{BB962C8B-B14F-4D97-AF65-F5344CB8AC3E}">
        <p14:creationId xmlns:p14="http://schemas.microsoft.com/office/powerpoint/2010/main" val="3294682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Грамматическая категория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это свойственные словам значения обобщенного характера, значения, отвлеченные от конкретных лексических значений этих слов. Категориальные значения могут быть показателями, например, отношения данного слова к другим словам в словосочетании и предложении (категория падежа), отношения к лицу говорящему (категория лица), отношения сообщаемого к действительности (категория наклонения), отношения сообщаемого ко времени (категория времени) и т.д.</a:t>
            </a:r>
          </a:p>
        </p:txBody>
      </p:sp>
    </p:spTree>
    <p:extLst>
      <p:ext uri="{BB962C8B-B14F-4D97-AF65-F5344CB8AC3E}">
        <p14:creationId xmlns:p14="http://schemas.microsoft.com/office/powerpoint/2010/main" val="865437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Грамматические категории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 или иная грамматическая категория (категория рода, категория числа, категория падежа и т.д.) в каждом конкретном слове имеет определенное содержание. Так, например, </a:t>
            </a:r>
            <a:r>
              <a:rPr lang="ru-RU" b="1" dirty="0"/>
              <a:t>категория рода</a:t>
            </a:r>
            <a:r>
              <a:rPr lang="ru-RU" dirty="0"/>
              <a:t>, свойственная именам существительным, в слове книга обнаруживается тем, что это имя существительное является существительным женского рода; или категория вида, например, в глаголе рисовать имеет определенное содержание - это глагол несовершенного вида. Подобные значения слов называются  </a:t>
            </a:r>
            <a:r>
              <a:rPr lang="ru-RU" b="1" dirty="0"/>
              <a:t>грамматическими значениями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16017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Гло́кая</a:t>
            </a:r>
            <a:r>
              <a:rPr lang="ru-RU" dirty="0"/>
              <a:t> </a:t>
            </a:r>
            <a:r>
              <a:rPr lang="ru-RU" dirty="0" err="1"/>
              <a:t>ку́здра</a:t>
            </a:r>
            <a:r>
              <a:rPr lang="ru-RU" dirty="0"/>
              <a:t> </a:t>
            </a:r>
            <a:r>
              <a:rPr lang="ru-RU" dirty="0" err="1"/>
              <a:t>ште́ко</a:t>
            </a:r>
            <a:r>
              <a:rPr lang="ru-RU" dirty="0"/>
              <a:t> </a:t>
            </a:r>
            <a:r>
              <a:rPr lang="ru-RU" dirty="0" err="1"/>
              <a:t>будлану́ла</a:t>
            </a:r>
            <a:r>
              <a:rPr lang="ru-RU" dirty="0"/>
              <a:t> </a:t>
            </a:r>
            <a:r>
              <a:rPr lang="ru-RU" dirty="0" err="1"/>
              <a:t>бо́кра</a:t>
            </a:r>
            <a:r>
              <a:rPr lang="ru-RU" dirty="0"/>
              <a:t> и </a:t>
            </a:r>
            <a:r>
              <a:rPr lang="ru-RU" dirty="0" err="1"/>
              <a:t>курдя́чит</a:t>
            </a:r>
            <a:r>
              <a:rPr lang="ru-RU" dirty="0"/>
              <a:t> </a:t>
            </a:r>
            <a:r>
              <a:rPr lang="ru-RU" dirty="0" err="1"/>
              <a:t>бокрёнка</a:t>
            </a:r>
            <a:r>
              <a:rPr lang="ru-RU" dirty="0"/>
              <a:t>. (Л.В. Щерба)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Грамматические значения выражаются определенными языковыми средствами. Выражение грамматических значений внешними языковыми средствами называется   грамматической формой. </a:t>
            </a:r>
          </a:p>
        </p:txBody>
      </p:sp>
    </p:spTree>
    <p:extLst>
      <p:ext uri="{BB962C8B-B14F-4D97-AF65-F5344CB8AC3E}">
        <p14:creationId xmlns:p14="http://schemas.microsoft.com/office/powerpoint/2010/main" val="2732284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.Современная классификация частей речи в русском языке является традиционной и опирается на античные грамматики.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 современном русском языке выделяются 10 частей речи: 1) имя существительное, 2) имя прилагательное, 3) имя числительное, 4) местоимение, 5) глагол(иногда в качестве самостоятельных частей речи выделяют также причастия и деепричастия) , 6) наречие, 7) предлог, 8) союз, 9) частица, 10) междометие. Первые шесть частей речи- это знаменательные выполняющие номинативную функцию и выступающие в качестве членов предложения. Особое место среди них занимают местоимения, включающие слова, лишенные назывной функции. Некоторые лингвисты не выделяют местоимения как единую часть речи ( местоимения-существительные, местоимения-прилагательные. Предлоги, союзы, частицы - служебные части речи, не обладающие назывной функцией и не выступающие в качестве самостоятельных членов предложения. В русской грамматической традиции выделяют еще категорию состояния. Эта часть речи тоже относится к знаменательным частям речи.</a:t>
            </a:r>
          </a:p>
        </p:txBody>
      </p:sp>
    </p:spTree>
    <p:extLst>
      <p:ext uri="{BB962C8B-B14F-4D97-AF65-F5344CB8AC3E}">
        <p14:creationId xmlns:p14="http://schemas.microsoft.com/office/powerpoint/2010/main" val="32492514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116</TotalTime>
  <Words>927</Words>
  <Application>Microsoft Office PowerPoint</Application>
  <PresentationFormat>Širokoúhlá obrazovka</PresentationFormat>
  <Paragraphs>44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Garamond</vt:lpstr>
      <vt:lpstr>Натуральные материалы</vt:lpstr>
      <vt:lpstr>Основы русской грамматики I</vt:lpstr>
      <vt:lpstr>Общие сведения о предмете</vt:lpstr>
      <vt:lpstr>Морфология греч. morphemorphē - форма, logos - слово, учение</vt:lpstr>
      <vt:lpstr>Уровни языка </vt:lpstr>
      <vt:lpstr>Объектом изучения в морфологии являются отдельные слова. </vt:lpstr>
      <vt:lpstr>Грамматическая категория </vt:lpstr>
      <vt:lpstr>Грамматические категории</vt:lpstr>
      <vt:lpstr>Гло́кая ку́здра ште́ко будлану́ла бо́кра и курдя́чит бокрёнка. (Л.В. Щерба) </vt:lpstr>
      <vt:lpstr>.Современная классификация частей речи в русском языке является традиционной и опирается на античные грамматики.</vt:lpstr>
      <vt:lpstr>Части речи </vt:lpstr>
      <vt:lpstr>Части речи</vt:lpstr>
      <vt:lpstr>Лев Владимирович Щерба</vt:lpstr>
      <vt:lpstr>Классификация В.В. Виноградова</vt:lpstr>
      <vt:lpstr>Prezentace aplikace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русской грамматики I</dc:title>
  <dc:creator>RePack by Diakov</dc:creator>
  <cp:lastModifiedBy>Olga Berger</cp:lastModifiedBy>
  <cp:revision>9</cp:revision>
  <dcterms:created xsi:type="dcterms:W3CDTF">2019-09-24T16:40:05Z</dcterms:created>
  <dcterms:modified xsi:type="dcterms:W3CDTF">2021-09-23T04:33:34Z</dcterms:modified>
</cp:coreProperties>
</file>