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72" r:id="rId6"/>
    <p:sldId id="259" r:id="rId7"/>
    <p:sldId id="273" r:id="rId8"/>
    <p:sldId id="274" r:id="rId9"/>
    <p:sldId id="275" r:id="rId10"/>
    <p:sldId id="260" r:id="rId11"/>
    <p:sldId id="261" r:id="rId12"/>
    <p:sldId id="276" r:id="rId13"/>
    <p:sldId id="277" r:id="rId14"/>
    <p:sldId id="26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87100-756B-4D2F-AE7B-58A0DA135C8F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9A292-8052-43FE-8A93-A6A64E33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59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656E95-B87B-4453-AF14-E8B70A307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3E8D9-1602-452D-A707-3CC46EF4E81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9E69F0C-4C14-4C92-9464-86AEE34AB6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DBBE916-E259-4A7C-8305-E88E54436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AABBF0-7664-431C-80D1-407E633AF3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C977A-D9C2-44DD-A866-FADA78E0F6C6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EC34C7E2-36D1-4B2A-9FA5-153030D3CD2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BF3E8E1-6E1F-463F-AA3B-680D253DC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D03BFC-74ED-4984-90B7-809A275F1A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2BC92-7BE0-4D2B-84DC-61177D3D6289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89354EEB-EEBE-466A-AED0-EEB6B5B4DF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58FEBC4-B796-4338-B5B3-255D1FE2C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928D7D-96D3-424F-B583-282715C933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452E9-661C-48C4-9D40-33B805D5B521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2DE9B5ED-6F8C-416B-B949-7AAD1E30C1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DEFC5CA-2870-4D88-BA9F-FDF6315C1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630616" cy="1470025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Středoevropská centra výtvarné kultury v 19. a 20. století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4608512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Vztah centra a provincií:</a:t>
            </a:r>
            <a:br>
              <a:rPr lang="cs-CZ" sz="3600" dirty="0">
                <a:solidFill>
                  <a:srgbClr val="C00000"/>
                </a:solidFill>
              </a:rPr>
            </a:br>
            <a:r>
              <a:rPr lang="cs-CZ" sz="3600" dirty="0">
                <a:solidFill>
                  <a:srgbClr val="C00000"/>
                </a:solidFill>
              </a:rPr>
              <a:t>koncept umělecké výměny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Künstlerischer</a:t>
            </a:r>
            <a:r>
              <a:rPr lang="cs-CZ" dirty="0"/>
              <a:t> </a:t>
            </a:r>
            <a:r>
              <a:rPr lang="cs-CZ" dirty="0" err="1"/>
              <a:t>Austausch</a:t>
            </a:r>
            <a:r>
              <a:rPr lang="cs-CZ" dirty="0"/>
              <a:t> / </a:t>
            </a:r>
            <a:r>
              <a:rPr lang="cs-CZ" dirty="0" err="1"/>
              <a:t>Artistic</a:t>
            </a:r>
            <a:r>
              <a:rPr lang="cs-CZ" dirty="0"/>
              <a:t> Exchange: hlavní téma 28. mezinárodního kongresu dějin umění (výboru CIHA) v Berlíně roku 1992</a:t>
            </a:r>
          </a:p>
          <a:p>
            <a:r>
              <a:rPr lang="cs-CZ" dirty="0"/>
              <a:t>Josef Roth, </a:t>
            </a:r>
            <a:r>
              <a:rPr lang="cs-CZ" i="1" dirty="0"/>
              <a:t>Kapucínská krypta, </a:t>
            </a:r>
            <a:r>
              <a:rPr lang="cs-CZ" dirty="0"/>
              <a:t>hrabě </a:t>
            </a:r>
            <a:r>
              <a:rPr lang="cs-CZ" dirty="0" err="1"/>
              <a:t>Chojnicki</a:t>
            </a:r>
            <a:r>
              <a:rPr lang="cs-CZ" dirty="0"/>
              <a:t>: „</a:t>
            </a:r>
            <a:r>
              <a:rPr lang="cs-CZ" i="1" dirty="0" err="1"/>
              <a:t>Das</a:t>
            </a:r>
            <a:r>
              <a:rPr lang="cs-CZ" i="1" dirty="0"/>
              <a:t> </a:t>
            </a:r>
            <a:r>
              <a:rPr lang="cs-CZ" i="1" dirty="0" err="1"/>
              <a:t>Wesen</a:t>
            </a:r>
            <a:r>
              <a:rPr lang="cs-CZ" i="1" dirty="0"/>
              <a:t> </a:t>
            </a:r>
            <a:r>
              <a:rPr lang="cs-CZ" i="1" dirty="0" err="1"/>
              <a:t>Österreichs</a:t>
            </a:r>
            <a:r>
              <a:rPr lang="cs-CZ" i="1" dirty="0"/>
              <a:t> </a:t>
            </a:r>
            <a:r>
              <a:rPr lang="cs-CZ" i="1" dirty="0" err="1"/>
              <a:t>ist</a:t>
            </a:r>
            <a:r>
              <a:rPr lang="cs-CZ" i="1" dirty="0"/>
              <a:t> </a:t>
            </a:r>
            <a:r>
              <a:rPr lang="cs-CZ" i="1" dirty="0" err="1"/>
              <a:t>nicht</a:t>
            </a:r>
            <a:r>
              <a:rPr lang="cs-CZ" i="1" dirty="0"/>
              <a:t> </a:t>
            </a:r>
            <a:r>
              <a:rPr lang="cs-CZ" i="1" dirty="0" err="1"/>
              <a:t>Zentrum</a:t>
            </a:r>
            <a:r>
              <a:rPr lang="cs-CZ" i="1" dirty="0"/>
              <a:t>, </a:t>
            </a:r>
            <a:r>
              <a:rPr lang="cs-CZ" i="1" dirty="0" err="1"/>
              <a:t>sondern</a:t>
            </a:r>
            <a:r>
              <a:rPr lang="cs-CZ" i="1" dirty="0"/>
              <a:t> </a:t>
            </a:r>
            <a:r>
              <a:rPr lang="cs-CZ" i="1" dirty="0" err="1"/>
              <a:t>Peripherie</a:t>
            </a:r>
            <a:r>
              <a:rPr lang="cs-CZ" dirty="0"/>
              <a:t>.“ „</a:t>
            </a:r>
            <a:r>
              <a:rPr lang="cs-CZ" i="1" dirty="0"/>
              <a:t>Rakouskou substanci živí a neustále znovu doplňují korunní země</a:t>
            </a:r>
            <a:r>
              <a:rPr lang="cs-CZ" dirty="0"/>
              <a:t>.“</a:t>
            </a:r>
          </a:p>
          <a:p>
            <a:pPr>
              <a:buNone/>
            </a:pPr>
            <a:r>
              <a:rPr lang="cs-CZ" dirty="0"/>
              <a:t>Změna interpretačního modelu: </a:t>
            </a:r>
          </a:p>
          <a:p>
            <a:r>
              <a:rPr lang="cs-CZ" dirty="0"/>
              <a:t>Dříve: Na periferiích jsou pasivně přejímány kulturní vzory z center, přičemž dochází k rustikalizaci.</a:t>
            </a:r>
          </a:p>
          <a:p>
            <a:r>
              <a:rPr lang="cs-CZ" dirty="0"/>
              <a:t>Nyní: Periferie a centrum jsou komplementárně spojeny, zásobují jej uměleckými talenty a kulturními podněty.</a:t>
            </a:r>
          </a:p>
          <a:p>
            <a:r>
              <a:rPr lang="cs-CZ" dirty="0"/>
              <a:t>Příbuzné pojmy: umělecká migrace, síťování atd.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500" dirty="0">
                <a:solidFill>
                  <a:srgbClr val="C00000"/>
                </a:solidFill>
              </a:rPr>
              <a:t>Příklad umělecké výměny</a:t>
            </a:r>
            <a:br>
              <a:rPr lang="cs-CZ" sz="3500" dirty="0">
                <a:solidFill>
                  <a:srgbClr val="C00000"/>
                </a:solidFill>
              </a:rPr>
            </a:br>
            <a:r>
              <a:rPr lang="cs-CZ" sz="3500" dirty="0">
                <a:solidFill>
                  <a:srgbClr val="C00000"/>
                </a:solidFill>
              </a:rPr>
              <a:t>Vídeň a země Koruny české kolem roku 1900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7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Pět základních směrů: </a:t>
            </a:r>
          </a:p>
          <a:p>
            <a:pPr marL="0" indent="0">
              <a:buNone/>
            </a:pPr>
            <a:r>
              <a:rPr lang="cs-CZ" dirty="0"/>
              <a:t>1) české země „dodávaly“ talenty, z nichž se ve Vídni stali uznávaní umělci nadále udržující kontakty s původní vlastí – platí pro německé či německy mluvící autory, jakými byli architekti </a:t>
            </a:r>
            <a:r>
              <a:rPr lang="cs-CZ" dirty="0" err="1"/>
              <a:t>Olbrich</a:t>
            </a:r>
            <a:r>
              <a:rPr lang="cs-CZ" dirty="0"/>
              <a:t>, Hoffmann, Bauer aj.;</a:t>
            </a:r>
          </a:p>
          <a:p>
            <a:pPr marL="0" indent="0">
              <a:buNone/>
            </a:pPr>
            <a:r>
              <a:rPr lang="cs-CZ" dirty="0"/>
              <a:t>2) ve Vídni vyškolení umělci se vraceli do českých zemí, což se týká autorů </a:t>
            </a:r>
            <a:r>
              <a:rPr lang="cs-CZ" dirty="0" err="1"/>
              <a:t>českojazyčných</a:t>
            </a:r>
            <a:r>
              <a:rPr lang="cs-CZ" dirty="0"/>
              <a:t> (např. </a:t>
            </a:r>
            <a:r>
              <a:rPr lang="cs-CZ" dirty="0" err="1"/>
              <a:t>Pirner</a:t>
            </a:r>
            <a:r>
              <a:rPr lang="cs-CZ" dirty="0"/>
              <a:t>, Kotěra), jen zřídka také německojazyčných (</a:t>
            </a:r>
            <a:r>
              <a:rPr lang="cs-CZ" dirty="0" err="1"/>
              <a:t>Thiele</a:t>
            </a:r>
            <a:r>
              <a:rPr lang="cs-CZ" dirty="0"/>
              <a:t>);</a:t>
            </a:r>
          </a:p>
          <a:p>
            <a:endParaRPr lang="cs-CZ" dirty="0"/>
          </a:p>
        </p:txBody>
      </p:sp>
      <p:pic>
        <p:nvPicPr>
          <p:cNvPr id="5" name="Obrázek 4" descr="Obsah obrázku obloha, exteriér, silnice&#10;&#10;Popis byl vytvořen automaticky">
            <a:extLst>
              <a:ext uri="{FF2B5EF4-FFF2-40B4-BE49-F238E27FC236}">
                <a16:creationId xmlns:a16="http://schemas.microsoft.com/office/drawing/2014/main" id="{68C766BD-A0D8-4137-BCC3-25BDBCBF0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2" y="3274032"/>
            <a:ext cx="4137873" cy="3104816"/>
          </a:xfrm>
          <a:prstGeom prst="rect">
            <a:avLst/>
          </a:prstGeom>
        </p:spPr>
      </p:pic>
      <p:pic>
        <p:nvPicPr>
          <p:cNvPr id="7" name="Obrázek 6" descr="Obsah obrázku budova, exteriér, obytný dům&#10;&#10;Popis byl vytvořen automaticky">
            <a:extLst>
              <a:ext uri="{FF2B5EF4-FFF2-40B4-BE49-F238E27FC236}">
                <a16:creationId xmlns:a16="http://schemas.microsoft.com/office/drawing/2014/main" id="{D3FF4BF4-AEE1-4687-9974-2BC3D0DBE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3274032"/>
            <a:ext cx="2181756" cy="3309330"/>
          </a:xfrm>
          <a:prstGeom prst="rect">
            <a:avLst/>
          </a:prstGeom>
        </p:spPr>
      </p:pic>
      <p:pic>
        <p:nvPicPr>
          <p:cNvPr id="9" name="Obrázek 8" descr="Obsah obrázku budova, stavební materiál, kámen, staré&#10;&#10;Popis byl vytvořen automaticky">
            <a:extLst>
              <a:ext uri="{FF2B5EF4-FFF2-40B4-BE49-F238E27FC236}">
                <a16:creationId xmlns:a16="http://schemas.microsoft.com/office/drawing/2014/main" id="{BA8C01F4-23BE-4663-A4F0-1DF360F03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53611"/>
            <a:ext cx="1907704" cy="14307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7BA5A1-72E6-44C0-ABB1-146ABF5B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Pět základních směrů umělecké výměny: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AFBBE9-7857-432A-B972-6EDF945C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1259632"/>
            <a:ext cx="8229600" cy="18287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3) ve výjimečných případech, kdy šlo o prestižní místa, přesídlili úspěšní Vídeňané do českých zemí, např. architekt </a:t>
            </a:r>
            <a:r>
              <a:rPr lang="cs-CZ" dirty="0" err="1"/>
              <a:t>Ohmann</a:t>
            </a:r>
            <a:r>
              <a:rPr lang="cs-CZ" dirty="0"/>
              <a:t> a malíř von </a:t>
            </a:r>
            <a:r>
              <a:rPr lang="cs-CZ" dirty="0" err="1"/>
              <a:t>Ottenfeld</a:t>
            </a:r>
            <a:r>
              <a:rPr lang="cs-CZ" dirty="0"/>
              <a:t> do Prahy nebo architekt </a:t>
            </a:r>
            <a:r>
              <a:rPr lang="cs-CZ" dirty="0" err="1"/>
              <a:t>Holik</a:t>
            </a:r>
            <a:r>
              <a:rPr lang="cs-CZ" dirty="0"/>
              <a:t> do Brna;</a:t>
            </a:r>
          </a:p>
          <a:p>
            <a:pPr marL="0" indent="0">
              <a:buNone/>
            </a:pPr>
            <a:r>
              <a:rPr lang="cs-CZ" dirty="0"/>
              <a:t>4) prominentní zakázky, zejména na Moravě a ve Slezsku, byly svěřovány vídeňským umělcům;</a:t>
            </a:r>
          </a:p>
          <a:p>
            <a:pPr marL="0" indent="0">
              <a:buNone/>
            </a:pPr>
            <a:r>
              <a:rPr lang="cs-CZ" dirty="0"/>
              <a:t>5) čeští umělci pracovali pro Vídeň (např. votivní kostel), a zejména v devadesátých letech dostávali politicky motivované zakázky pro císařský dvůr.</a:t>
            </a:r>
          </a:p>
          <a:p>
            <a:endParaRPr lang="cs-CZ" dirty="0"/>
          </a:p>
        </p:txBody>
      </p:sp>
      <p:pic>
        <p:nvPicPr>
          <p:cNvPr id="5" name="Obrázek 4" descr="Obsah obrázku text, budova, exteriér, dům&#10;&#10;Popis byl vytvořen automaticky">
            <a:extLst>
              <a:ext uri="{FF2B5EF4-FFF2-40B4-BE49-F238E27FC236}">
                <a16:creationId xmlns:a16="http://schemas.microsoft.com/office/drawing/2014/main" id="{2A432DDB-2188-41F0-91A4-FA49C691B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26" y="3240765"/>
            <a:ext cx="4071948" cy="356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3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budova, exteriér, socha&#10;&#10;Popis byl vytvořen automaticky">
            <a:extLst>
              <a:ext uri="{FF2B5EF4-FFF2-40B4-BE49-F238E27FC236}">
                <a16:creationId xmlns:a16="http://schemas.microsoft.com/office/drawing/2014/main" id="{DCDD7165-565D-4A08-93F6-E8F42B3D9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2" y="3212976"/>
            <a:ext cx="4154971" cy="3114928"/>
          </a:xfrm>
          <a:prstGeom prst="rect">
            <a:avLst/>
          </a:prstGeom>
        </p:spPr>
      </p:pic>
      <p:pic>
        <p:nvPicPr>
          <p:cNvPr id="7" name="Obrázek 6" descr="Obsah obrázku text, budova, okno&#10;&#10;Popis byl vytvořen automaticky">
            <a:extLst>
              <a:ext uri="{FF2B5EF4-FFF2-40B4-BE49-F238E27FC236}">
                <a16:creationId xmlns:a16="http://schemas.microsoft.com/office/drawing/2014/main" id="{15BB118C-BFA8-405A-A85A-3F3F483CD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05" y="711280"/>
            <a:ext cx="4013443" cy="561662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62E073E-6F01-4344-9BDB-9C20BC9F7B7A}"/>
              </a:ext>
            </a:extLst>
          </p:cNvPr>
          <p:cNvSpPr txBox="1"/>
          <p:nvPr/>
        </p:nvSpPr>
        <p:spPr>
          <a:xfrm>
            <a:off x="611560" y="742106"/>
            <a:ext cx="3384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Vídeňský sochař Richard </a:t>
            </a:r>
            <a:r>
              <a:rPr lang="cs-CZ" dirty="0" err="1"/>
              <a:t>Luksch</a:t>
            </a:r>
            <a:endParaRPr lang="cs-CZ" dirty="0"/>
          </a:p>
          <a:p>
            <a:r>
              <a:rPr lang="cs-CZ" dirty="0"/>
              <a:t>v Brně (1902) a Praze (1911): ad 4</a:t>
            </a:r>
          </a:p>
        </p:txBody>
      </p:sp>
    </p:spTree>
    <p:extLst>
      <p:ext uri="{BB962C8B-B14F-4D97-AF65-F5344CB8AC3E}">
        <p14:creationId xmlns:p14="http://schemas.microsoft.com/office/powerpoint/2010/main" val="54210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Umění a politika</a:t>
            </a:r>
            <a:br>
              <a:rPr lang="cs-CZ" sz="3600" dirty="0">
                <a:solidFill>
                  <a:srgbClr val="C00000"/>
                </a:solidFill>
              </a:rPr>
            </a:br>
            <a:r>
              <a:rPr lang="cs-CZ" sz="3600" dirty="0">
                <a:solidFill>
                  <a:srgbClr val="C00000"/>
                </a:solidFill>
              </a:rPr>
              <a:t>(ve střední Evropě)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cs-CZ" dirty="0"/>
              <a:t>Osvícenský ideál: apollinské umění</a:t>
            </a:r>
          </a:p>
          <a:p>
            <a:r>
              <a:rPr lang="cs-CZ" dirty="0"/>
              <a:t>Vznik národních uměleckých škol</a:t>
            </a:r>
          </a:p>
          <a:p>
            <a:r>
              <a:rPr lang="cs-CZ" dirty="0"/>
              <a:t>Regionalismus a folklorismus</a:t>
            </a:r>
          </a:p>
          <a:p>
            <a:r>
              <a:rPr lang="cs-CZ" dirty="0"/>
              <a:t>Kosmopolitní moderna</a:t>
            </a:r>
          </a:p>
          <a:p>
            <a:r>
              <a:rPr lang="cs-CZ" dirty="0"/>
              <a:t>Ideál pluralitního multikulturalismu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Střední Evropa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6347048" cy="5112568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/>
              <a:t>Mitteleuropa</a:t>
            </a:r>
            <a:r>
              <a:rPr lang="cs-CZ" dirty="0"/>
              <a:t>, </a:t>
            </a:r>
            <a:r>
              <a:rPr lang="cs-CZ" dirty="0" err="1"/>
              <a:t>Zentraleuropa</a:t>
            </a:r>
            <a:endParaRPr lang="cs-CZ" dirty="0"/>
          </a:p>
          <a:p>
            <a:r>
              <a:rPr lang="cs-CZ" dirty="0"/>
              <a:t>Jazykově: němčina, maďarština, slovanské jazyky</a:t>
            </a:r>
          </a:p>
          <a:p>
            <a:r>
              <a:rPr lang="cs-CZ" dirty="0"/>
              <a:t>Velké státní útvary na území střední Evropy: Svatá říše římská národa německého, Rakouské císařství, Prusko, Bavorsko, Německo</a:t>
            </a:r>
          </a:p>
          <a:p>
            <a:pPr>
              <a:buNone/>
            </a:pPr>
            <a:r>
              <a:rPr lang="cs-CZ" dirty="0"/>
              <a:t>Dnešní územní rozsah a hlavní kulturní centra</a:t>
            </a:r>
          </a:p>
          <a:p>
            <a:r>
              <a:rPr lang="cs-CZ" dirty="0"/>
              <a:t>Německo: Berlín, Mnichov, Hamburk, Lipsko, Drážďany, Frankfurt n/M, Kolín n/R, Düsseldorf</a:t>
            </a:r>
          </a:p>
          <a:p>
            <a:r>
              <a:rPr lang="cs-CZ" dirty="0"/>
              <a:t>Rakousko: Vídeň, Štýrský Hradec, Salcburk</a:t>
            </a:r>
          </a:p>
          <a:p>
            <a:r>
              <a:rPr lang="cs-CZ" dirty="0"/>
              <a:t>Česká republika: Praha, Brno, Ostrava, Plzeň</a:t>
            </a:r>
          </a:p>
          <a:p>
            <a:r>
              <a:rPr lang="cs-CZ" dirty="0"/>
              <a:t>Slovensko: Bratislava, Košice</a:t>
            </a:r>
          </a:p>
          <a:p>
            <a:r>
              <a:rPr lang="cs-CZ" dirty="0"/>
              <a:t>Polsko: Varšava, Krakov, Vratislav, Poznaň, Lodž, Lublin</a:t>
            </a:r>
          </a:p>
          <a:p>
            <a:r>
              <a:rPr lang="cs-CZ" dirty="0"/>
              <a:t>Maďarsko: Budapešť, Pětikostelí</a:t>
            </a:r>
          </a:p>
          <a:p>
            <a:r>
              <a:rPr lang="cs-CZ" dirty="0"/>
              <a:t>Švýcarsko: Curych, Bern, Ženeva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Symbolická dualita a rivalita: Dunaj - Rýn</a:t>
            </a:r>
          </a:p>
          <a:p>
            <a:endParaRPr lang="cs-CZ" dirty="0"/>
          </a:p>
        </p:txBody>
      </p:sp>
      <p:pic>
        <p:nvPicPr>
          <p:cNvPr id="4" name="Obrázek 3" descr="Mittelpunkt_Europ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717032"/>
            <a:ext cx="1929544" cy="24157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Evropa kolem roku 1800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" y="1057977"/>
            <a:ext cx="8650489" cy="55173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>
            <a:extLst>
              <a:ext uri="{FF2B5EF4-FFF2-40B4-BE49-F238E27FC236}">
                <a16:creationId xmlns:a16="http://schemas.microsoft.com/office/drawing/2014/main" id="{F853106A-BABB-4BD5-BDA2-DE115A0F0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2725" y="1773238"/>
            <a:ext cx="3165475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 dirty="0">
                <a:solidFill>
                  <a:srgbClr val="C00000"/>
                </a:solidFill>
              </a:rPr>
              <a:t>Střední Evropa</a:t>
            </a:r>
            <a:br>
              <a:rPr lang="cs-CZ" altLang="cs-CZ" sz="3200" dirty="0">
                <a:solidFill>
                  <a:schemeClr val="accent2"/>
                </a:solidFill>
              </a:rPr>
            </a:br>
            <a:br>
              <a:rPr lang="cs-CZ" altLang="cs-CZ" sz="3200" dirty="0">
                <a:solidFill>
                  <a:schemeClr val="accent2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Švýcarsko, Německo, Rakouské císařství, (bývalé) Polsko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6E4622F0-183B-4179-A1F9-34D84F5F346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7113" y="333375"/>
            <a:ext cx="4037012" cy="626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10E2E87-8A2A-45D6-9B6C-66B78FFA8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altLang="cs-CZ" sz="4000" dirty="0">
                <a:solidFill>
                  <a:srgbClr val="C00000"/>
                </a:solidFill>
              </a:rPr>
              <a:t>Kulturní centra, periferie a provincie</a:t>
            </a:r>
            <a:br>
              <a:rPr lang="cs-CZ" altLang="cs-CZ" sz="4000" dirty="0">
                <a:solidFill>
                  <a:srgbClr val="C00000"/>
                </a:solidFill>
              </a:rPr>
            </a:br>
            <a:r>
              <a:rPr lang="cs-CZ" altLang="cs-CZ" sz="4000" dirty="0">
                <a:solidFill>
                  <a:srgbClr val="C00000"/>
                </a:solidFill>
              </a:rPr>
              <a:t>v epoše 1780-1848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4A5A721-7F94-4904-97A4-E81484BDD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Tři hlavní kulturní metropole Evropy: Řím, Paříž, Londýn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Tři </a:t>
            </a:r>
            <a:r>
              <a:rPr lang="cs-CZ" altLang="cs-CZ" sz="2400" dirty="0" err="1"/>
              <a:t>středoveropské</a:t>
            </a:r>
            <a:r>
              <a:rPr lang="cs-CZ" altLang="cs-CZ" sz="2400" dirty="0"/>
              <a:t> kulturní metropole: Vídeň, Berlín, Mnichov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Další středoevropská kulturní centra – města, v nichž byly do 1848 založeny akademie umění: Norimberk, Drážďany, Lipsko, Düsseldorf, Stuttgart, Praha aj.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Kulturní centra nižšího ranku nejsou považována pouze za pasivního receptora, ale za subjekt umělecké výměny (</a:t>
            </a:r>
            <a:r>
              <a:rPr lang="cs-CZ" altLang="cs-CZ" sz="2400" i="1" dirty="0" err="1"/>
              <a:t>artistic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exchange</a:t>
            </a:r>
            <a:r>
              <a:rPr lang="cs-CZ" altLang="cs-CZ" sz="2400" dirty="0"/>
              <a:t> – téma kongresů CIHA 1992 a 2008) ovlivňující dění ve velkých centrech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Srov. „</a:t>
            </a:r>
            <a:r>
              <a:rPr lang="cs-CZ" altLang="cs-CZ" sz="2400" i="1" dirty="0" err="1"/>
              <a:t>Das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Wesen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Österreich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ist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nicht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Zentrum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sondern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Peripherie</a:t>
            </a:r>
            <a:r>
              <a:rPr lang="cs-CZ" altLang="cs-CZ" sz="2400" dirty="0"/>
              <a:t>.“ (Joseph Roth, </a:t>
            </a:r>
            <a:r>
              <a:rPr lang="cs-CZ" altLang="cs-CZ" sz="2400" i="1" dirty="0"/>
              <a:t>Die </a:t>
            </a:r>
            <a:r>
              <a:rPr lang="cs-CZ" altLang="cs-CZ" sz="2400" i="1" dirty="0" err="1"/>
              <a:t>Kapuzinergruft</a:t>
            </a:r>
            <a:r>
              <a:rPr lang="cs-CZ" altLang="cs-CZ" sz="2400" dirty="0"/>
              <a:t>, 1938)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Nostalgie po mnohonárodnostním středoevropském státu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Rakouští spisovatelé</a:t>
            </a:r>
          </a:p>
          <a:p>
            <a:r>
              <a:rPr lang="cs-CZ" dirty="0"/>
              <a:t>Josef Roth</a:t>
            </a:r>
          </a:p>
          <a:p>
            <a:r>
              <a:rPr lang="cs-CZ" dirty="0"/>
              <a:t>Robert Musil</a:t>
            </a:r>
          </a:p>
          <a:p>
            <a:r>
              <a:rPr lang="cs-CZ" dirty="0" err="1"/>
              <a:t>Heimito</a:t>
            </a:r>
            <a:r>
              <a:rPr lang="cs-CZ" dirty="0"/>
              <a:t> </a:t>
            </a:r>
            <a:r>
              <a:rPr lang="cs-CZ" dirty="0" err="1"/>
              <a:t>von</a:t>
            </a:r>
            <a:r>
              <a:rPr lang="cs-CZ" dirty="0"/>
              <a:t> </a:t>
            </a:r>
            <a:r>
              <a:rPr lang="cs-CZ" dirty="0" err="1"/>
              <a:t>Doderer</a:t>
            </a:r>
            <a:endParaRPr lang="cs-CZ" dirty="0"/>
          </a:p>
          <a:p>
            <a:pPr>
              <a:buNone/>
            </a:pPr>
            <a:r>
              <a:rPr lang="cs-CZ" dirty="0"/>
              <a:t>Esejisté</a:t>
            </a:r>
          </a:p>
          <a:p>
            <a:pPr marL="514350" indent="-514350"/>
            <a:r>
              <a:rPr lang="cs-CZ" dirty="0"/>
              <a:t>Ferenc </a:t>
            </a:r>
            <a:r>
              <a:rPr lang="cs-CZ" dirty="0" err="1"/>
              <a:t>Fejtö</a:t>
            </a:r>
            <a:endParaRPr lang="cs-CZ" dirty="0"/>
          </a:p>
          <a:p>
            <a:pPr marL="514350" indent="-514350"/>
            <a:r>
              <a:rPr lang="cs-CZ" dirty="0"/>
              <a:t>Claudio </a:t>
            </a:r>
            <a:r>
              <a:rPr lang="cs-CZ" dirty="0" err="1"/>
              <a:t>Magris</a:t>
            </a:r>
            <a:endParaRPr lang="cs-CZ" dirty="0"/>
          </a:p>
          <a:p>
            <a:pPr marL="514350" indent="-514350"/>
            <a:r>
              <a:rPr lang="cs-CZ" dirty="0"/>
              <a:t>Rudolf Kučera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16481"/>
            <a:ext cx="2027063" cy="30083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00200"/>
            <a:ext cx="1763551" cy="25149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7DE8B3E-EE82-45A6-8E01-2E09466DD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altLang="cs-CZ" sz="4000">
                <a:solidFill>
                  <a:schemeClr val="accent2"/>
                </a:solidFill>
              </a:rPr>
              <a:t>Kulturní centrum v zorném poli uměleckohistorického výzkumu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7E1F5D8-D8EB-4D65-8CCF-8604C8A7B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89888" cy="4327525"/>
          </a:xfrm>
        </p:spPr>
        <p:txBody>
          <a:bodyPr/>
          <a:lstStyle/>
          <a:p>
            <a:r>
              <a:rPr lang="cs-CZ" altLang="cs-CZ" sz="2800" dirty="0"/>
              <a:t>Školy pro umělce (akademie, školy kreslení, umě-</a:t>
            </a:r>
            <a:r>
              <a:rPr lang="cs-CZ" altLang="cs-CZ" sz="2800" dirty="0" err="1"/>
              <a:t>leckoprůmyslové</a:t>
            </a:r>
            <a:r>
              <a:rPr lang="cs-CZ" altLang="cs-CZ" sz="2800" dirty="0"/>
              <a:t> školy...)</a:t>
            </a:r>
          </a:p>
          <a:p>
            <a:r>
              <a:rPr lang="cs-CZ" altLang="cs-CZ" sz="2800" dirty="0"/>
              <a:t>Spolky přátel umění a umělecké spolky (Kunst-</a:t>
            </a:r>
            <a:r>
              <a:rPr lang="cs-CZ" altLang="cs-CZ" sz="2800" dirty="0" err="1"/>
              <a:t>verein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Künstlerverein</a:t>
            </a:r>
            <a:r>
              <a:rPr lang="cs-CZ" altLang="cs-CZ" sz="2800" dirty="0"/>
              <a:t>) pořádající (výroční) výstavy</a:t>
            </a:r>
          </a:p>
          <a:p>
            <a:r>
              <a:rPr lang="cs-CZ" altLang="cs-CZ" sz="2800" dirty="0"/>
              <a:t>Velké výstavy, </a:t>
            </a:r>
            <a:r>
              <a:rPr lang="cs-CZ" altLang="cs-CZ" sz="2800" dirty="0" err="1"/>
              <a:t>festivita</a:t>
            </a:r>
            <a:endParaRPr lang="cs-CZ" altLang="cs-CZ" sz="2800" dirty="0"/>
          </a:p>
          <a:p>
            <a:r>
              <a:rPr lang="cs-CZ" altLang="cs-CZ" sz="2800" dirty="0"/>
              <a:t>Intelektuální a tvůrčí výměna – se zaměřením na reflexi výtvarné kultury (rozvoj časopisů)</a:t>
            </a:r>
          </a:p>
          <a:p>
            <a:r>
              <a:rPr lang="cs-CZ" altLang="cs-CZ" sz="2800" dirty="0"/>
              <a:t>Architektura a další výtvarné disciplíny – specifické znaky jednotlivých center</a:t>
            </a:r>
          </a:p>
          <a:p>
            <a:pPr>
              <a:buFontTx/>
              <a:buNone/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799C1AF-26D1-4C24-BB74-7F96B4853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altLang="cs-CZ" sz="4000">
                <a:solidFill>
                  <a:schemeClr val="accent2"/>
                </a:solidFill>
              </a:rPr>
              <a:t>„Globální“ a středoevropské </a:t>
            </a:r>
            <a:br>
              <a:rPr lang="cs-CZ" altLang="cs-CZ" sz="4000">
                <a:solidFill>
                  <a:schemeClr val="accent2"/>
                </a:solidFill>
              </a:rPr>
            </a:br>
            <a:r>
              <a:rPr lang="cs-CZ" altLang="cs-CZ" sz="4000">
                <a:solidFill>
                  <a:schemeClr val="accent2"/>
                </a:solidFill>
              </a:rPr>
              <a:t>dějiny umění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E868825-29C2-4BD4-B102-E5FCC6BA0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642350" cy="4897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Řada důležitých středoevropských autorů není zahrnuta do celkových přehledů dějin umění 19. a 20. století, protože se nepodílela na „globálních“ uměleckých inovacích. Avšak ve středoevropském kontextu mohou být vnímáni odlišně.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Výzkum směřuje k definování specifických znaků středoevropské kulturní identity. 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Např. v období 1780–1848 jen několik autorů dosáhlo celoevropského ocenění, např. </a:t>
            </a:r>
            <a:r>
              <a:rPr lang="cs-CZ" altLang="cs-CZ" sz="2800" dirty="0" err="1"/>
              <a:t>Caspar</a:t>
            </a:r>
            <a:r>
              <a:rPr lang="cs-CZ" altLang="cs-CZ" sz="2800" dirty="0"/>
              <a:t> David Friedrich, Phillip Otto </a:t>
            </a:r>
            <a:r>
              <a:rPr lang="cs-CZ" altLang="cs-CZ" sz="2800" dirty="0" err="1"/>
              <a:t>Runge</a:t>
            </a:r>
            <a:r>
              <a:rPr lang="cs-CZ" altLang="cs-CZ" sz="2800" dirty="0"/>
              <a:t>, Karl Friedrich </a:t>
            </a:r>
            <a:r>
              <a:rPr lang="cs-CZ" altLang="cs-CZ" sz="2800" dirty="0" err="1"/>
              <a:t>Schinkel</a:t>
            </a:r>
            <a:r>
              <a:rPr lang="cs-CZ" altLang="cs-CZ" sz="2800" dirty="0"/>
              <a:t>, Gottfried </a:t>
            </a:r>
            <a:r>
              <a:rPr lang="cs-CZ" altLang="cs-CZ" sz="2800" dirty="0" err="1"/>
              <a:t>Semper</a:t>
            </a:r>
            <a:r>
              <a:rPr lang="cs-CZ" altLang="cs-CZ" sz="2800" dirty="0"/>
              <a:t>, hl. představitelé nazarénů, či Johann Heinrich </a:t>
            </a:r>
            <a:r>
              <a:rPr lang="cs-CZ" altLang="cs-CZ" sz="2800" dirty="0" err="1"/>
              <a:t>Füssli</a:t>
            </a:r>
            <a:r>
              <a:rPr lang="cs-CZ" altLang="cs-CZ" sz="2800" dirty="0"/>
              <a:t> (Švýcar v Londýně).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2758DB7-6BE0-453C-8DD4-86A701F33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41" y="4716016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cs-CZ" altLang="cs-CZ" sz="1800" dirty="0"/>
              <a:t>Johann Heinrich </a:t>
            </a:r>
            <a:r>
              <a:rPr lang="cs-CZ" altLang="cs-CZ" sz="1800" dirty="0" err="1"/>
              <a:t>Füssli</a:t>
            </a:r>
            <a:r>
              <a:rPr lang="cs-CZ" altLang="cs-CZ" sz="1800" dirty="0"/>
              <a:t>, Noční můra, 1781</a:t>
            </a:r>
            <a:br>
              <a:rPr lang="cs-CZ" altLang="cs-CZ" sz="1800" dirty="0"/>
            </a:br>
            <a:br>
              <a:rPr lang="cs-CZ" altLang="cs-CZ" sz="1800" dirty="0"/>
            </a:br>
            <a:r>
              <a:rPr lang="cs-CZ" altLang="cs-CZ" sz="1800" dirty="0" err="1"/>
              <a:t>Caspar</a:t>
            </a:r>
            <a:r>
              <a:rPr lang="cs-CZ" altLang="cs-CZ" sz="1800" dirty="0"/>
              <a:t> David Friedrich, Poutník nad mořem mlh, cca 1817</a:t>
            </a:r>
            <a:endParaRPr lang="cs-CZ" sz="1800" dirty="0"/>
          </a:p>
        </p:txBody>
      </p:sp>
      <p:pic>
        <p:nvPicPr>
          <p:cNvPr id="6" name="Obrázek 5" descr="Obsah obrázku exteriér, hora, příroda, pramen&#10;&#10;Popis byl vytvořen automaticky">
            <a:extLst>
              <a:ext uri="{FF2B5EF4-FFF2-40B4-BE49-F238E27FC236}">
                <a16:creationId xmlns:a16="http://schemas.microsoft.com/office/drawing/2014/main" id="{95D96A05-FC09-4831-A5A8-A3DCB2C95C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16" y="557808"/>
            <a:ext cx="4139567" cy="5301208"/>
          </a:xfrm>
          <a:prstGeom prst="rect">
            <a:avLst/>
          </a:prstGeom>
        </p:spPr>
      </p:pic>
      <p:pic>
        <p:nvPicPr>
          <p:cNvPr id="8" name="Obrázek 7" descr="Obsah obrázku interiér&#10;&#10;Popis byl vytvořen automaticky">
            <a:extLst>
              <a:ext uri="{FF2B5EF4-FFF2-40B4-BE49-F238E27FC236}">
                <a16:creationId xmlns:a16="http://schemas.microsoft.com/office/drawing/2014/main" id="{344EA102-F615-41CD-BA13-A1C7D20EAE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7" y="557808"/>
            <a:ext cx="4374801" cy="35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662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Předvádění na obrazovce (4:3)</PresentationFormat>
  <Paragraphs>70</Paragraphs>
  <Slides>14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sady Office</vt:lpstr>
      <vt:lpstr>Středoevropská centra výtvarné kultury v 19. a 20. století</vt:lpstr>
      <vt:lpstr>Střední Evropa</vt:lpstr>
      <vt:lpstr>Evropa kolem roku 1800</vt:lpstr>
      <vt:lpstr>Střední Evropa  Švýcarsko, Německo, Rakouské císařství, (bývalé) Polsko </vt:lpstr>
      <vt:lpstr>Kulturní centra, periferie a provincie v epoše 1780-1848</vt:lpstr>
      <vt:lpstr>Nostalgie po mnohonárodnostním středoevropském státu</vt:lpstr>
      <vt:lpstr>Kulturní centrum v zorném poli uměleckohistorického výzkumu</vt:lpstr>
      <vt:lpstr>„Globální“ a středoevropské  dějiny umění</vt:lpstr>
      <vt:lpstr>Johann Heinrich Füssli, Noční můra, 1781  Caspar David Friedrich, Poutník nad mořem mlh, cca 1817</vt:lpstr>
      <vt:lpstr>Vztah centra a provincií: koncept umělecké výměny</vt:lpstr>
      <vt:lpstr>Příklad umělecké výměny Vídeň a země Koruny české kolem roku 1900</vt:lpstr>
      <vt:lpstr>Pět základních směrů umělecké výměny:</vt:lpstr>
      <vt:lpstr>Prezentace aplikace PowerPoint</vt:lpstr>
      <vt:lpstr>Umění a politika (ve střední Evropě)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Středoevropská centra výtvarné kultury v 19. a 20. století</dc:title>
  <dc:creator>Aleš</dc:creator>
  <cp:lastModifiedBy>Aleš Filip</cp:lastModifiedBy>
  <cp:revision>10</cp:revision>
  <dcterms:created xsi:type="dcterms:W3CDTF">2014-09-25T09:55:18Z</dcterms:created>
  <dcterms:modified xsi:type="dcterms:W3CDTF">2021-09-23T11:07:46Z</dcterms:modified>
</cp:coreProperties>
</file>