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1" r:id="rId6"/>
    <p:sldId id="260" r:id="rId7"/>
    <p:sldId id="276" r:id="rId8"/>
    <p:sldId id="262" r:id="rId9"/>
    <p:sldId id="283" r:id="rId10"/>
    <p:sldId id="263" r:id="rId11"/>
    <p:sldId id="281" r:id="rId12"/>
    <p:sldId id="278" r:id="rId13"/>
    <p:sldId id="264" r:id="rId14"/>
    <p:sldId id="282" r:id="rId15"/>
    <p:sldId id="269" r:id="rId16"/>
    <p:sldId id="280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7FA28-285F-4CB0-B915-6876D86072A5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2E312-51AB-4191-800D-C1E46C8E11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3456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D16BB6E3-E91F-46D8-9AA1-0379DCB5FF90}" type="slidenum">
              <a:rPr lang="cs-CZ" altLang="cs-CZ">
                <a:latin typeface="Times New Roman" panose="02020603050405020304" pitchFamily="18" charset="0"/>
              </a:rPr>
              <a:pPr/>
              <a:t>11</a:t>
            </a:fld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5130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239EB30-A53C-435C-9742-24AB8A247E07}" type="slidenum">
              <a:rPr lang="cs-CZ" altLang="cs-CZ">
                <a:latin typeface="Times New Roman" panose="02020603050405020304" pitchFamily="18" charset="0"/>
              </a:rPr>
              <a:pPr/>
              <a:t>14</a:t>
            </a:fld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4380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BFC60E-FD9C-463C-97A1-3876ECD5270B}" type="slidenum">
              <a:rPr lang="cs-CZ"/>
              <a:pPr/>
              <a:t>15</a:t>
            </a:fld>
            <a:endParaRPr lang="cs-CZ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2561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0052C4-C099-4028-AF20-924362E2F06E}" type="slidenum">
              <a:rPr lang="cs-CZ" altLang="cs-CZ"/>
              <a:pPr/>
              <a:t>16</a:t>
            </a:fld>
            <a:endParaRPr lang="cs-CZ" altLang="cs-CZ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5874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1A06D3-B2D2-483A-9F31-E991E91023DC}" type="slidenum">
              <a:rPr lang="cs-CZ"/>
              <a:pPr/>
              <a:t>17</a:t>
            </a:fld>
            <a:endParaRPr lang="cs-CZ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1893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5338B0-1F6C-4F99-B627-2D963E01A648}" type="slidenum">
              <a:rPr lang="cs-CZ"/>
              <a:pPr/>
              <a:t>18</a:t>
            </a:fld>
            <a:endParaRPr lang="cs-CZ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254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ADC933-E436-4975-9E38-571F80135271}" type="slidenum">
              <a:rPr lang="cs-CZ"/>
              <a:pPr/>
              <a:t>19</a:t>
            </a:fld>
            <a:endParaRPr lang="cs-CZ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7500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1C9E355-DB70-4A87-8E53-333CA20E534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ED2CA-A222-4E18-9349-29844031DEF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82702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23.09.2021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5840" y="2378447"/>
            <a:ext cx="7772400" cy="1470025"/>
          </a:xfrm>
        </p:spPr>
        <p:txBody>
          <a:bodyPr/>
          <a:lstStyle/>
          <a:p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Umění kolem roku 1900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3284984"/>
            <a:ext cx="6400800" cy="1126976"/>
          </a:xfrm>
        </p:spPr>
        <p:txBody>
          <a:bodyPr/>
          <a:lstStyle/>
          <a:p>
            <a:r>
              <a:rPr lang="cs-CZ" dirty="0"/>
              <a:t>Cesta po střední Evropě</a:t>
            </a:r>
          </a:p>
        </p:txBody>
      </p:sp>
      <p:pic>
        <p:nvPicPr>
          <p:cNvPr id="5" name="Picture 4" descr="Wagner PS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8065" y="191577"/>
            <a:ext cx="4047870" cy="25299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Obrázek 6" descr="Obsah obrázku strom, exteriér, obloha, budova&#10;&#10;Popis byl vytvořen automaticky">
            <a:extLst>
              <a:ext uri="{FF2B5EF4-FFF2-40B4-BE49-F238E27FC236}">
                <a16:creationId xmlns:a16="http://schemas.microsoft.com/office/drawing/2014/main" id="{D4042EB1-EA07-45E1-B088-7C6DD4A5C8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065" y="3922265"/>
            <a:ext cx="4047870" cy="26885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62672" cy="1143000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chemeClr val="bg2">
                    <a:lumMod val="75000"/>
                  </a:schemeClr>
                </a:solidFill>
              </a:rPr>
              <a:t>Worpswede</a:t>
            </a:r>
            <a:endParaRPr lang="cs-CZ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250704" cy="492514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Umělecká kolonie malířů plenéristů od r. 1889</a:t>
            </a:r>
          </a:p>
          <a:p>
            <a:r>
              <a:rPr lang="cs-CZ" dirty="0"/>
              <a:t>Nejznámější malíři: </a:t>
            </a:r>
            <a:r>
              <a:rPr lang="cs-CZ" dirty="0" err="1"/>
              <a:t>Fritz</a:t>
            </a:r>
            <a:r>
              <a:rPr lang="cs-CZ" dirty="0"/>
              <a:t> </a:t>
            </a:r>
            <a:r>
              <a:rPr lang="cs-CZ" dirty="0" err="1"/>
              <a:t>Mackensen</a:t>
            </a:r>
            <a:r>
              <a:rPr lang="cs-CZ" dirty="0"/>
              <a:t>, Otto </a:t>
            </a:r>
            <a:r>
              <a:rPr lang="cs-CZ" dirty="0" err="1"/>
              <a:t>Modersohn</a:t>
            </a:r>
            <a:r>
              <a:rPr lang="cs-CZ" dirty="0"/>
              <a:t>, Heinrich </a:t>
            </a:r>
            <a:r>
              <a:rPr lang="cs-CZ" dirty="0" err="1"/>
              <a:t>Vogeler</a:t>
            </a:r>
            <a:endParaRPr lang="cs-CZ" dirty="0"/>
          </a:p>
          <a:p>
            <a:r>
              <a:rPr lang="cs-CZ" dirty="0"/>
              <a:t>Jiná krajinářská kolonie „</a:t>
            </a:r>
            <a:r>
              <a:rPr lang="cs-CZ" dirty="0" err="1"/>
              <a:t>Neu</a:t>
            </a:r>
            <a:r>
              <a:rPr lang="cs-CZ" dirty="0"/>
              <a:t> </a:t>
            </a:r>
            <a:r>
              <a:rPr lang="cs-CZ" dirty="0" err="1"/>
              <a:t>Dachau</a:t>
            </a:r>
            <a:r>
              <a:rPr lang="cs-CZ" dirty="0"/>
              <a:t>“ (Adolf </a:t>
            </a:r>
            <a:r>
              <a:rPr lang="cs-CZ" dirty="0" err="1"/>
              <a:t>Hölzel</a:t>
            </a:r>
            <a:r>
              <a:rPr lang="cs-CZ" dirty="0"/>
              <a:t>, </a:t>
            </a:r>
            <a:r>
              <a:rPr lang="cs-CZ" dirty="0" err="1"/>
              <a:t>Ludwig</a:t>
            </a:r>
            <a:r>
              <a:rPr lang="cs-CZ" dirty="0"/>
              <a:t> </a:t>
            </a:r>
            <a:r>
              <a:rPr lang="cs-CZ" dirty="0" err="1"/>
              <a:t>Dill</a:t>
            </a:r>
            <a:r>
              <a:rPr lang="cs-CZ" dirty="0"/>
              <a:t>, </a:t>
            </a:r>
            <a:r>
              <a:rPr lang="cs-CZ" dirty="0" err="1"/>
              <a:t>Arthur</a:t>
            </a:r>
            <a:r>
              <a:rPr lang="cs-CZ" dirty="0"/>
              <a:t> </a:t>
            </a:r>
            <a:r>
              <a:rPr lang="cs-CZ" dirty="0" err="1"/>
              <a:t>Langhammer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H. </a:t>
            </a:r>
            <a:r>
              <a:rPr lang="cs-CZ" dirty="0" err="1"/>
              <a:t>Vogeler</a:t>
            </a:r>
            <a:r>
              <a:rPr lang="cs-CZ" dirty="0"/>
              <a:t>, Jaro, 1897</a:t>
            </a:r>
          </a:p>
        </p:txBody>
      </p:sp>
      <p:pic>
        <p:nvPicPr>
          <p:cNvPr id="4" name="Obrázek 3" descr="HV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620688"/>
            <a:ext cx="4910515" cy="587727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8159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320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Beuron</a:t>
            </a:r>
            <a:r>
              <a:rPr lang="cs-CZ" altLang="cs-CZ" sz="32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a díla </a:t>
            </a:r>
            <a:r>
              <a:rPr lang="cs-CZ" altLang="cs-CZ" sz="320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Beuronské</a:t>
            </a:r>
            <a:r>
              <a:rPr lang="cs-CZ" altLang="cs-CZ" sz="32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umělecké školy</a:t>
            </a:r>
          </a:p>
        </p:txBody>
      </p:sp>
      <p:pic>
        <p:nvPicPr>
          <p:cNvPr id="28675" name="Picture 4" descr="St_Maurus-Kapell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3933825"/>
            <a:ext cx="3313112" cy="2479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6" descr="01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341438"/>
            <a:ext cx="3024188" cy="2451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7" name="Picture 9" descr="017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41438"/>
            <a:ext cx="3830637" cy="5111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182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Curych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81093"/>
            <a:ext cx="8229600" cy="820688"/>
          </a:xfrm>
        </p:spPr>
        <p:txBody>
          <a:bodyPr/>
          <a:lstStyle/>
          <a:p>
            <a:r>
              <a:rPr lang="cs-CZ" dirty="0"/>
              <a:t>Kabaret </a:t>
            </a:r>
            <a:r>
              <a:rPr lang="cs-CZ" dirty="0" err="1"/>
              <a:t>Voltaire</a:t>
            </a:r>
            <a:r>
              <a:rPr lang="cs-CZ" dirty="0"/>
              <a:t>, místo zrodu dadaismu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01781"/>
            <a:ext cx="5940152" cy="445511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30824" cy="1143000"/>
          </a:xfrm>
        </p:spPr>
        <p:txBody>
          <a:bodyPr/>
          <a:lstStyle/>
          <a:p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Vídeň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402832" cy="4709120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/>
              <a:t>Wiener</a:t>
            </a:r>
            <a:r>
              <a:rPr lang="cs-CZ" dirty="0"/>
              <a:t> </a:t>
            </a:r>
            <a:r>
              <a:rPr lang="cs-CZ" dirty="0" err="1"/>
              <a:t>Secession</a:t>
            </a:r>
            <a:r>
              <a:rPr lang="cs-CZ" dirty="0"/>
              <a:t>, </a:t>
            </a:r>
            <a:r>
              <a:rPr lang="cs-CZ" dirty="0" err="1"/>
              <a:t>zal</a:t>
            </a:r>
            <a:r>
              <a:rPr lang="cs-CZ" dirty="0"/>
              <a:t>. 1897, členové: Gustav </a:t>
            </a:r>
            <a:r>
              <a:rPr lang="cs-CZ" dirty="0" err="1"/>
              <a:t>Klimt</a:t>
            </a:r>
            <a:r>
              <a:rPr lang="cs-CZ" dirty="0"/>
              <a:t>, </a:t>
            </a:r>
            <a:r>
              <a:rPr lang="cs-CZ" dirty="0" err="1"/>
              <a:t>Koloman</a:t>
            </a:r>
            <a:r>
              <a:rPr lang="cs-CZ" dirty="0"/>
              <a:t> </a:t>
            </a:r>
            <a:r>
              <a:rPr lang="cs-CZ" dirty="0" err="1"/>
              <a:t>Moser</a:t>
            </a:r>
            <a:r>
              <a:rPr lang="cs-CZ" dirty="0"/>
              <a:t>, J. M. </a:t>
            </a:r>
            <a:r>
              <a:rPr lang="cs-CZ" dirty="0" err="1"/>
              <a:t>Olbrich</a:t>
            </a:r>
            <a:r>
              <a:rPr lang="cs-CZ" dirty="0"/>
              <a:t>, Josef Hoffmann, Otto Wagner, </a:t>
            </a:r>
            <a:r>
              <a:rPr lang="cs-CZ" dirty="0" err="1"/>
              <a:t>čsp</a:t>
            </a:r>
            <a:r>
              <a:rPr lang="cs-CZ" dirty="0"/>
              <a:t>. </a:t>
            </a:r>
            <a:r>
              <a:rPr lang="cs-CZ" dirty="0" err="1"/>
              <a:t>Ver</a:t>
            </a:r>
            <a:r>
              <a:rPr lang="cs-CZ" dirty="0"/>
              <a:t> </a:t>
            </a:r>
            <a:r>
              <a:rPr lang="cs-CZ" dirty="0" err="1"/>
              <a:t>sacrum</a:t>
            </a:r>
            <a:endParaRPr lang="cs-CZ" dirty="0"/>
          </a:p>
          <a:p>
            <a:r>
              <a:rPr lang="cs-CZ" dirty="0" err="1"/>
              <a:t>Wiener</a:t>
            </a:r>
            <a:r>
              <a:rPr lang="cs-CZ" dirty="0"/>
              <a:t> </a:t>
            </a:r>
            <a:r>
              <a:rPr lang="cs-CZ" dirty="0" err="1"/>
              <a:t>Werkstätte</a:t>
            </a:r>
            <a:r>
              <a:rPr lang="cs-CZ" dirty="0"/>
              <a:t>, </a:t>
            </a:r>
            <a:r>
              <a:rPr lang="cs-CZ" dirty="0" err="1"/>
              <a:t>zal</a:t>
            </a:r>
            <a:r>
              <a:rPr lang="cs-CZ" dirty="0"/>
              <a:t>. 1903</a:t>
            </a:r>
          </a:p>
          <a:p>
            <a:r>
              <a:rPr lang="cs-CZ" dirty="0" err="1"/>
              <a:t>Hagenbund</a:t>
            </a:r>
            <a:r>
              <a:rPr lang="cs-CZ" dirty="0"/>
              <a:t>, </a:t>
            </a:r>
            <a:r>
              <a:rPr lang="cs-CZ" dirty="0" err="1"/>
              <a:t>zal</a:t>
            </a:r>
            <a:r>
              <a:rPr lang="cs-CZ" dirty="0"/>
              <a:t>. 1900</a:t>
            </a:r>
          </a:p>
          <a:p>
            <a:r>
              <a:rPr lang="cs-CZ" dirty="0"/>
              <a:t>Mladší generace secesionistů: Oskar </a:t>
            </a:r>
            <a:r>
              <a:rPr lang="cs-CZ" dirty="0" err="1"/>
              <a:t>Kokoschka</a:t>
            </a:r>
            <a:r>
              <a:rPr lang="cs-CZ" dirty="0"/>
              <a:t>, Egon </a:t>
            </a:r>
            <a:r>
              <a:rPr lang="cs-CZ" dirty="0" err="1"/>
              <a:t>Schiele</a:t>
            </a:r>
            <a:endParaRPr lang="cs-CZ" dirty="0"/>
          </a:p>
          <a:p>
            <a:r>
              <a:rPr lang="cs-CZ" dirty="0" err="1"/>
              <a:t>Čsp</a:t>
            </a:r>
            <a:r>
              <a:rPr lang="cs-CZ" dirty="0"/>
              <a:t>. Der Architekt, Die </a:t>
            </a:r>
            <a:r>
              <a:rPr lang="cs-CZ" dirty="0" err="1"/>
              <a:t>Fackel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49958"/>
            <a:ext cx="3528392" cy="486257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381000"/>
            <a:ext cx="5181600" cy="1371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2400" dirty="0">
                <a:latin typeface="+mn-lt"/>
              </a:rPr>
              <a:t>Vídeň, kostel sv. Leopolda v psychiatrické léčebně </a:t>
            </a:r>
            <a:r>
              <a:rPr lang="cs-CZ" altLang="cs-CZ" sz="2400" dirty="0" err="1">
                <a:latin typeface="+mn-lt"/>
              </a:rPr>
              <a:t>Am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Steinhof</a:t>
            </a:r>
            <a:r>
              <a:rPr lang="cs-CZ" altLang="cs-CZ" sz="2400" dirty="0">
                <a:latin typeface="+mn-lt"/>
              </a:rPr>
              <a:t>, 1903-1907</a:t>
            </a:r>
            <a:br>
              <a:rPr lang="cs-CZ" altLang="cs-CZ" sz="2400" dirty="0">
                <a:latin typeface="+mn-lt"/>
              </a:rPr>
            </a:br>
            <a:r>
              <a:rPr lang="cs-CZ" altLang="cs-CZ" sz="2000" dirty="0">
                <a:latin typeface="+mn-lt"/>
              </a:rPr>
              <a:t>arch. Otto Wagner, malíř Koloman Moser, designer Leopold </a:t>
            </a:r>
            <a:r>
              <a:rPr lang="cs-CZ" altLang="cs-CZ" sz="2000" dirty="0" err="1">
                <a:latin typeface="+mn-lt"/>
              </a:rPr>
              <a:t>Forstner</a:t>
            </a:r>
            <a:r>
              <a:rPr lang="cs-CZ" altLang="cs-CZ" sz="2000" dirty="0">
                <a:latin typeface="+mn-lt"/>
              </a:rPr>
              <a:t>, sochaři </a:t>
            </a:r>
            <a:r>
              <a:rPr lang="cs-CZ" altLang="cs-CZ" sz="2000" dirty="0" err="1">
                <a:latin typeface="+mn-lt"/>
              </a:rPr>
              <a:t>Othmar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Schimkowitz</a:t>
            </a:r>
            <a:r>
              <a:rPr lang="cs-CZ" altLang="cs-CZ" sz="2000" dirty="0">
                <a:latin typeface="+mn-lt"/>
              </a:rPr>
              <a:t>            a Richard </a:t>
            </a:r>
            <a:r>
              <a:rPr lang="cs-CZ" altLang="cs-CZ" sz="2000" dirty="0" err="1">
                <a:latin typeface="+mn-lt"/>
              </a:rPr>
              <a:t>Luksch</a:t>
            </a:r>
            <a:endParaRPr lang="cs-CZ" altLang="cs-CZ" sz="2000" dirty="0">
              <a:latin typeface="+mn-lt"/>
            </a:endParaRPr>
          </a:p>
        </p:txBody>
      </p:sp>
      <p:pic>
        <p:nvPicPr>
          <p:cNvPr id="51203" name="Picture 3" descr="Kirche_Steinhof_Vorne_Links_200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620713"/>
            <a:ext cx="2592388" cy="2547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4" name="Picture 4" descr="Otto_Wagner_Steinhofkirche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138" y="2205038"/>
            <a:ext cx="5616575" cy="4213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5" name="Picture 5" descr="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57563"/>
            <a:ext cx="258921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978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0"/>
            <a:ext cx="8353425" cy="1470025"/>
          </a:xfrm>
        </p:spPr>
        <p:txBody>
          <a:bodyPr/>
          <a:lstStyle/>
          <a:p>
            <a:r>
              <a:rPr lang="cs-CZ" sz="4000" dirty="0">
                <a:solidFill>
                  <a:srgbClr val="666633"/>
                </a:solidFill>
              </a:rPr>
              <a:t>Budapešť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1268413"/>
            <a:ext cx="7561263" cy="2665412"/>
          </a:xfrm>
        </p:spPr>
        <p:txBody>
          <a:bodyPr/>
          <a:lstStyle/>
          <a:p>
            <a:pPr algn="l">
              <a:lnSpc>
                <a:spcPct val="90000"/>
              </a:lnSpc>
              <a:buFontTx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 hledání maďarského národního stylu spojujícího moderní a stylizované historické či folklórní prvky: architekt </a:t>
            </a:r>
            <a:r>
              <a:rPr lang="cs-CZ" sz="2800" dirty="0" err="1">
                <a:solidFill>
                  <a:schemeClr val="tx1"/>
                </a:solidFill>
              </a:rPr>
              <a:t>Ödön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Lechner</a:t>
            </a:r>
            <a:r>
              <a:rPr lang="cs-CZ" sz="2800" dirty="0">
                <a:solidFill>
                  <a:schemeClr val="tx1"/>
                </a:solidFill>
              </a:rPr>
              <a:t>, designér </a:t>
            </a:r>
            <a:r>
              <a:rPr lang="cs-CZ" sz="2800" dirty="0" err="1">
                <a:solidFill>
                  <a:schemeClr val="tx1"/>
                </a:solidFill>
              </a:rPr>
              <a:t>Ödön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Faragó</a:t>
            </a:r>
            <a:endParaRPr lang="cs-CZ" sz="2800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 zprostředkování kontaktů mezi Maďarskem a </a:t>
            </a:r>
            <a:r>
              <a:rPr lang="cs-CZ" sz="2800" dirty="0" err="1">
                <a:solidFill>
                  <a:schemeClr val="tx1"/>
                </a:solidFill>
              </a:rPr>
              <a:t>ak</a:t>
            </a:r>
            <a:r>
              <a:rPr lang="cs-CZ" sz="2800" dirty="0">
                <a:solidFill>
                  <a:schemeClr val="tx1"/>
                </a:solidFill>
              </a:rPr>
              <a:t>-</a:t>
            </a:r>
            <a:r>
              <a:rPr lang="cs-CZ" sz="2800" dirty="0" err="1">
                <a:solidFill>
                  <a:schemeClr val="tx1"/>
                </a:solidFill>
              </a:rPr>
              <a:t>tuálním</a:t>
            </a:r>
            <a:r>
              <a:rPr lang="cs-CZ" sz="2800" dirty="0">
                <a:solidFill>
                  <a:schemeClr val="tx1"/>
                </a:solidFill>
              </a:rPr>
              <a:t> uměním ve Francii: malíř </a:t>
            </a:r>
            <a:r>
              <a:rPr lang="cs-CZ" sz="2800" dirty="0" err="1">
                <a:solidFill>
                  <a:schemeClr val="tx1"/>
                </a:solidFill>
              </a:rPr>
              <a:t>Jószef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Rippl</a:t>
            </a:r>
            <a:r>
              <a:rPr lang="cs-CZ" sz="2800" dirty="0">
                <a:solidFill>
                  <a:schemeClr val="tx1"/>
                </a:solidFill>
              </a:rPr>
              <a:t>-</a:t>
            </a:r>
            <a:r>
              <a:rPr lang="cs-CZ" sz="2800" dirty="0" err="1">
                <a:solidFill>
                  <a:schemeClr val="tx1"/>
                </a:solidFill>
              </a:rPr>
              <a:t>Rónai</a:t>
            </a:r>
            <a:r>
              <a:rPr lang="cs-CZ" sz="2800" dirty="0">
                <a:solidFill>
                  <a:schemeClr val="tx1"/>
                </a:solidFill>
              </a:rPr>
              <a:t>, člen skupiny </a:t>
            </a:r>
            <a:r>
              <a:rPr lang="cs-CZ" sz="2800" dirty="0" err="1">
                <a:solidFill>
                  <a:schemeClr val="tx1"/>
                </a:solidFill>
              </a:rPr>
              <a:t>Nabis</a:t>
            </a:r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4100" name="Picture 4" descr="Lechner MU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4005263"/>
            <a:ext cx="3878262" cy="25860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89888" cy="1143000"/>
          </a:xfrm>
        </p:spPr>
        <p:txBody>
          <a:bodyPr>
            <a:normAutofit/>
          </a:bodyPr>
          <a:lstStyle/>
          <a:p>
            <a:r>
              <a:rPr lang="cs-CZ" altLang="cs-CZ" sz="3200" dirty="0">
                <a:solidFill>
                  <a:schemeClr val="bg2">
                    <a:lumMod val="75000"/>
                  </a:schemeClr>
                </a:solidFill>
              </a:rPr>
              <a:t>Maďarský </a:t>
            </a:r>
            <a:r>
              <a:rPr lang="cs-CZ" altLang="cs-CZ" sz="3200" i="1" dirty="0">
                <a:solidFill>
                  <a:schemeClr val="bg2">
                    <a:lumMod val="75000"/>
                  </a:schemeClr>
                </a:solidFill>
              </a:rPr>
              <a:t>národní styl</a:t>
            </a:r>
            <a:br>
              <a:rPr lang="cs-CZ" altLang="cs-CZ" sz="3200" i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cs-CZ" altLang="cs-CZ" sz="2400" dirty="0" err="1"/>
              <a:t>Ödön</a:t>
            </a:r>
            <a:r>
              <a:rPr lang="cs-CZ" altLang="cs-CZ" sz="2400" dirty="0"/>
              <a:t> Lechner, Muzeum užitého umění</a:t>
            </a:r>
            <a:r>
              <a:rPr lang="cs-CZ" altLang="cs-CZ" sz="3200" dirty="0"/>
              <a:t> </a:t>
            </a:r>
            <a:r>
              <a:rPr lang="cs-CZ" altLang="cs-CZ" sz="2400" dirty="0"/>
              <a:t>v Budapešti, 1896</a:t>
            </a:r>
            <a:endParaRPr lang="cs-CZ" altLang="cs-CZ" sz="3200" dirty="0"/>
          </a:p>
        </p:txBody>
      </p:sp>
      <p:pic>
        <p:nvPicPr>
          <p:cNvPr id="17412" name="Picture 4" descr="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123867"/>
            <a:ext cx="3815655" cy="448330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744" y="2123867"/>
            <a:ext cx="3994944" cy="310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75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cs-CZ" sz="4000">
                <a:solidFill>
                  <a:srgbClr val="666633"/>
                </a:solidFill>
              </a:rPr>
              <a:t>Umělecká kolonie Gödöll</a:t>
            </a:r>
            <a:r>
              <a:rPr lang="en-US" sz="4000">
                <a:solidFill>
                  <a:srgbClr val="666633"/>
                </a:solidFill>
                <a:cs typeface="Times New Roman" pitchFamily="18" charset="0"/>
              </a:rPr>
              <a:t>ő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981200"/>
            <a:ext cx="4100512" cy="4114800"/>
          </a:xfrm>
        </p:spPr>
        <p:txBody>
          <a:bodyPr/>
          <a:lstStyle/>
          <a:p>
            <a:r>
              <a:rPr lang="cs-CZ" sz="2400"/>
              <a:t>založena 1902 v městečku G., malíř Aladár Körösf</a:t>
            </a:r>
            <a:r>
              <a:rPr lang="en-US" sz="2400">
                <a:cs typeface="Times New Roman" pitchFamily="18" charset="0"/>
              </a:rPr>
              <a:t>ő</a:t>
            </a:r>
            <a:r>
              <a:rPr lang="cs-CZ" sz="2400">
                <a:cs typeface="Times New Roman" pitchFamily="18" charset="0"/>
              </a:rPr>
              <a:t>i-Kriesch</a:t>
            </a:r>
          </a:p>
          <a:p>
            <a:r>
              <a:rPr lang="cs-CZ" sz="2400">
                <a:cs typeface="Times New Roman" pitchFamily="18" charset="0"/>
              </a:rPr>
              <a:t>usadili se tu Léo Belmonte, Sándor Nagy a další umělci </a:t>
            </a:r>
          </a:p>
          <a:p>
            <a:r>
              <a:rPr lang="cs-CZ" sz="2400">
                <a:cs typeface="Times New Roman" pitchFamily="18" charset="0"/>
              </a:rPr>
              <a:t>specializace na tkalcovství (1905 založena tkalcovská škola), ale také práce z kůže, skla, dřeva (nábytek) aj.</a:t>
            </a:r>
            <a:endParaRPr lang="en-US" sz="2400">
              <a:cs typeface="Times New Roman" pitchFamily="18" charset="0"/>
            </a:endParaRPr>
          </a:p>
        </p:txBody>
      </p:sp>
      <p:pic>
        <p:nvPicPr>
          <p:cNvPr id="7172" name="Picture 4" descr="AKK kalotas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1700213"/>
            <a:ext cx="3949700" cy="4395787"/>
          </a:xfrm>
          <a:noFill/>
          <a:ln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1143000"/>
          </a:xfrm>
        </p:spPr>
        <p:txBody>
          <a:bodyPr/>
          <a:lstStyle/>
          <a:p>
            <a:r>
              <a:rPr lang="cs-CZ" sz="4000" dirty="0">
                <a:solidFill>
                  <a:srgbClr val="666633"/>
                </a:solidFill>
              </a:rPr>
              <a:t>Krakov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484313"/>
            <a:ext cx="4681537" cy="5040312"/>
          </a:xfrm>
        </p:spPr>
        <p:txBody>
          <a:bodyPr/>
          <a:lstStyle/>
          <a:p>
            <a:r>
              <a:rPr lang="cs-CZ" sz="2400"/>
              <a:t>Mladé Polsko, modernistické lite-rární a umělecké hnutí, od 1890, m.j. Stanisław Przybyszewski, (1898-1900 redaktor čsp. </a:t>
            </a:r>
            <a:r>
              <a:rPr lang="en-US" sz="2400">
                <a:cs typeface="Times New Roman" pitchFamily="18" charset="0"/>
              </a:rPr>
              <a:t>Ż</a:t>
            </a:r>
            <a:r>
              <a:rPr lang="cs-CZ" sz="2400">
                <a:cs typeface="Times New Roman" pitchFamily="18" charset="0"/>
              </a:rPr>
              <a:t>ycie v K.), </a:t>
            </a:r>
            <a:r>
              <a:rPr lang="cs-CZ" sz="2400"/>
              <a:t>básník, dramatik a malíř Stanisław Wyspiański a malíř Józef Mehoffer</a:t>
            </a:r>
            <a:endParaRPr lang="cs-CZ" sz="2400">
              <a:cs typeface="Times New Roman" pitchFamily="18" charset="0"/>
            </a:endParaRPr>
          </a:p>
          <a:p>
            <a:r>
              <a:rPr lang="cs-CZ" sz="2400"/>
              <a:t>Franciszek Mączyński, secesní architekt</a:t>
            </a:r>
          </a:p>
          <a:p>
            <a:r>
              <a:rPr lang="cs-CZ" sz="2400"/>
              <a:t>Akademie výtvarných umění (název od 1900, předtím Škola krásných umění)</a:t>
            </a:r>
            <a:endParaRPr lang="en-US" sz="2400"/>
          </a:p>
        </p:txBody>
      </p:sp>
      <p:pic>
        <p:nvPicPr>
          <p:cNvPr id="10244" name="Picture 4" descr="Krakowskie_Zycie_189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13363" y="1484313"/>
            <a:ext cx="3463925" cy="4968875"/>
          </a:xfrm>
          <a:noFill/>
          <a:ln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r>
              <a:rPr lang="cs-CZ">
                <a:solidFill>
                  <a:srgbClr val="666633"/>
                </a:solidFill>
              </a:rPr>
              <a:t>Zakopane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557338"/>
            <a:ext cx="3810000" cy="5040312"/>
          </a:xfrm>
        </p:spPr>
        <p:txBody>
          <a:bodyPr/>
          <a:lstStyle/>
          <a:p>
            <a:r>
              <a:rPr lang="cs-CZ" sz="2400"/>
              <a:t>Towarzystwo Tatrzańskie, zal. 1873, propagátorem Z. lékař Tytus Chałubiński</a:t>
            </a:r>
          </a:p>
          <a:p>
            <a:r>
              <a:rPr lang="cs-CZ" sz="2400"/>
              <a:t>Zakopanský styl – secesní stylizace lidového stavitel-ství a ornamentiky oblasti Podhale</a:t>
            </a:r>
          </a:p>
          <a:p>
            <a:r>
              <a:rPr lang="cs-CZ" sz="2400"/>
              <a:t>Jeho tvůrcem byl Stanisław Witkiewicz, malíř, architekt a teoretik umění (1890-1908 v Z.)</a:t>
            </a:r>
          </a:p>
          <a:p>
            <a:endParaRPr lang="cs-CZ" sz="2400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13317" name="Picture 5" descr="zakopane detai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59338" y="1557338"/>
            <a:ext cx="3459162" cy="4610100"/>
          </a:xfrm>
          <a:noFill/>
          <a:ln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6768" cy="1143000"/>
          </a:xfrm>
        </p:spPr>
        <p:txBody>
          <a:bodyPr/>
          <a:lstStyle/>
          <a:p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Mnichov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402832" cy="478112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Mnichovská secese, </a:t>
            </a:r>
            <a:r>
              <a:rPr lang="cs-CZ" dirty="0" err="1"/>
              <a:t>zal</a:t>
            </a:r>
            <a:r>
              <a:rPr lang="cs-CZ" dirty="0"/>
              <a:t>. v dubnu 1892, první výstava v červnu 1893, členové: </a:t>
            </a:r>
            <a:r>
              <a:rPr lang="cs-CZ" dirty="0" err="1"/>
              <a:t>Franz</a:t>
            </a:r>
            <a:r>
              <a:rPr lang="cs-CZ" dirty="0"/>
              <a:t> </a:t>
            </a:r>
            <a:r>
              <a:rPr lang="cs-CZ" dirty="0" err="1"/>
              <a:t>von</a:t>
            </a:r>
            <a:r>
              <a:rPr lang="cs-CZ" dirty="0"/>
              <a:t> </a:t>
            </a:r>
            <a:r>
              <a:rPr lang="cs-CZ" dirty="0" err="1"/>
              <a:t>Stuck</a:t>
            </a:r>
            <a:r>
              <a:rPr lang="cs-CZ" dirty="0"/>
              <a:t>, </a:t>
            </a:r>
            <a:r>
              <a:rPr lang="cs-CZ" dirty="0" err="1"/>
              <a:t>Fritz</a:t>
            </a:r>
            <a:r>
              <a:rPr lang="cs-CZ" dirty="0"/>
              <a:t> </a:t>
            </a:r>
            <a:r>
              <a:rPr lang="cs-CZ" dirty="0" err="1"/>
              <a:t>von</a:t>
            </a:r>
            <a:r>
              <a:rPr lang="cs-CZ" dirty="0"/>
              <a:t> </a:t>
            </a:r>
            <a:r>
              <a:rPr lang="cs-CZ" dirty="0" err="1"/>
              <a:t>Uhde</a:t>
            </a:r>
            <a:r>
              <a:rPr lang="cs-CZ" dirty="0"/>
              <a:t>, Gabriel </a:t>
            </a:r>
            <a:r>
              <a:rPr lang="cs-CZ" dirty="0" err="1"/>
              <a:t>von</a:t>
            </a:r>
            <a:r>
              <a:rPr lang="cs-CZ" dirty="0"/>
              <a:t> Max, </a:t>
            </a:r>
            <a:r>
              <a:rPr lang="cs-CZ" dirty="0" err="1"/>
              <a:t>Lovis</a:t>
            </a:r>
            <a:r>
              <a:rPr lang="cs-CZ" dirty="0"/>
              <a:t> </a:t>
            </a:r>
            <a:r>
              <a:rPr lang="cs-CZ" dirty="0" err="1"/>
              <a:t>Corinth</a:t>
            </a:r>
            <a:r>
              <a:rPr lang="cs-CZ" dirty="0"/>
              <a:t>, Max </a:t>
            </a:r>
            <a:r>
              <a:rPr lang="cs-CZ" dirty="0" err="1"/>
              <a:t>Slevogt</a:t>
            </a:r>
            <a:r>
              <a:rPr lang="cs-CZ" dirty="0"/>
              <a:t>, Otto </a:t>
            </a:r>
            <a:r>
              <a:rPr lang="cs-CZ" dirty="0" err="1"/>
              <a:t>Eckmann</a:t>
            </a:r>
            <a:r>
              <a:rPr lang="cs-CZ" dirty="0"/>
              <a:t>, </a:t>
            </a:r>
            <a:r>
              <a:rPr lang="cs-CZ" dirty="0" err="1"/>
              <a:t>Carl</a:t>
            </a:r>
            <a:r>
              <a:rPr lang="cs-CZ" dirty="0"/>
              <a:t> </a:t>
            </a:r>
            <a:r>
              <a:rPr lang="cs-CZ" dirty="0" err="1"/>
              <a:t>Strathmann</a:t>
            </a:r>
            <a:endParaRPr lang="cs-CZ" dirty="0"/>
          </a:p>
          <a:p>
            <a:r>
              <a:rPr lang="cs-CZ" dirty="0"/>
              <a:t>Spojené dílny pro umění v řemesle, 1898, odtud vzešel impulz k založení Německého svazu díla, 1907; umělci: Peter </a:t>
            </a:r>
            <a:r>
              <a:rPr lang="cs-CZ" dirty="0" err="1"/>
              <a:t>Behrens</a:t>
            </a:r>
            <a:r>
              <a:rPr lang="cs-CZ" dirty="0"/>
              <a:t>, Hermann Obrist, </a:t>
            </a:r>
            <a:r>
              <a:rPr lang="cs-CZ" dirty="0" err="1"/>
              <a:t>Bernhard</a:t>
            </a:r>
            <a:r>
              <a:rPr lang="cs-CZ" dirty="0"/>
              <a:t> </a:t>
            </a:r>
            <a:r>
              <a:rPr lang="cs-CZ" dirty="0" err="1"/>
              <a:t>Pankok</a:t>
            </a:r>
            <a:r>
              <a:rPr lang="cs-CZ" dirty="0"/>
              <a:t>, Richard </a:t>
            </a:r>
            <a:r>
              <a:rPr lang="cs-CZ" dirty="0" err="1"/>
              <a:t>Riemerschmid</a:t>
            </a:r>
            <a:endParaRPr lang="cs-CZ" dirty="0"/>
          </a:p>
          <a:p>
            <a:r>
              <a:rPr lang="cs-CZ" dirty="0"/>
              <a:t>Časopisy </a:t>
            </a:r>
            <a:r>
              <a:rPr lang="cs-CZ" dirty="0" err="1"/>
              <a:t>Jugend</a:t>
            </a:r>
            <a:r>
              <a:rPr lang="cs-CZ" dirty="0"/>
              <a:t> a </a:t>
            </a:r>
            <a:r>
              <a:rPr lang="cs-CZ" dirty="0" err="1"/>
              <a:t>Simplicissimus</a:t>
            </a:r>
            <a:r>
              <a:rPr lang="cs-CZ" dirty="0"/>
              <a:t> (T. T. </a:t>
            </a:r>
            <a:r>
              <a:rPr lang="cs-CZ" dirty="0" err="1"/>
              <a:t>Heine</a:t>
            </a:r>
            <a:r>
              <a:rPr lang="cs-CZ" dirty="0"/>
              <a:t>)</a:t>
            </a:r>
          </a:p>
        </p:txBody>
      </p:sp>
      <p:pic>
        <p:nvPicPr>
          <p:cNvPr id="4" name="Obrázek 3" descr="Stu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332656"/>
            <a:ext cx="3616075" cy="616530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1143000"/>
          </a:xfrm>
        </p:spPr>
        <p:txBody>
          <a:bodyPr/>
          <a:lstStyle/>
          <a:p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Praha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28" y="1561863"/>
            <a:ext cx="3953679" cy="48666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61863"/>
            <a:ext cx="3732303" cy="49411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9032" y="476672"/>
            <a:ext cx="7772400" cy="1143000"/>
          </a:xfrm>
        </p:spPr>
        <p:txBody>
          <a:bodyPr/>
          <a:lstStyle/>
          <a:p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Brno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2" y="1700808"/>
            <a:ext cx="3407979" cy="47220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2010"/>
            <a:ext cx="3794242" cy="472088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2446040" cy="11430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Hroznová Lhota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09600"/>
            <a:ext cx="4464496" cy="56579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1143000"/>
          </a:xfrm>
        </p:spPr>
        <p:txBody>
          <a:bodyPr/>
          <a:lstStyle/>
          <a:p>
            <a:r>
              <a:rPr lang="cs-CZ" dirty="0" err="1">
                <a:solidFill>
                  <a:schemeClr val="bg2">
                    <a:lumMod val="75000"/>
                  </a:schemeClr>
                </a:solidFill>
              </a:rPr>
              <a:t>Villa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75000"/>
                  </a:schemeClr>
                </a:solidFill>
              </a:rPr>
              <a:t>Stuck</a:t>
            </a:r>
            <a:endParaRPr lang="cs-CZ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Obrázek 3" descr="v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772816"/>
            <a:ext cx="7380312" cy="4920208"/>
          </a:xfrm>
          <a:prstGeom prst="rect">
            <a:avLst/>
          </a:prstGeom>
        </p:spPr>
      </p:pic>
      <p:pic>
        <p:nvPicPr>
          <p:cNvPr id="5" name="Obrázek 4" descr="villa stu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16632"/>
            <a:ext cx="3714750" cy="2095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20688"/>
            <a:ext cx="3322712" cy="1656185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/>
              <a:t>Bruno Paul, plakát, 1898</a:t>
            </a:r>
          </a:p>
          <a:p>
            <a:pPr>
              <a:buNone/>
            </a:pPr>
            <a:r>
              <a:rPr lang="cs-CZ" dirty="0"/>
              <a:t>Hermann Obrist, návrh pomníku, před 1902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Obrázek 3" descr="ho 19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692696"/>
            <a:ext cx="4219993" cy="5733256"/>
          </a:xfrm>
          <a:prstGeom prst="rect">
            <a:avLst/>
          </a:prstGeom>
        </p:spPr>
      </p:pic>
      <p:pic>
        <p:nvPicPr>
          <p:cNvPr id="5" name="Obrázek 4" descr="k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837852"/>
            <a:ext cx="3024336" cy="45686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772816"/>
            <a:ext cx="4671032" cy="4818510"/>
          </a:xfrm>
          <a:prstGeom prst="rect">
            <a:avLst/>
          </a:prstGeom>
        </p:spPr>
      </p:pic>
      <p:pic>
        <p:nvPicPr>
          <p:cNvPr id="5" name="Obrázek 4" descr="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404664"/>
            <a:ext cx="3225800" cy="4445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Berlín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538736" cy="4525963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Výstava E. </a:t>
            </a:r>
            <a:r>
              <a:rPr lang="cs-CZ" dirty="0" err="1"/>
              <a:t>Muncha</a:t>
            </a:r>
            <a:r>
              <a:rPr lang="cs-CZ" dirty="0"/>
              <a:t>, 1892</a:t>
            </a:r>
          </a:p>
          <a:p>
            <a:r>
              <a:rPr lang="cs-CZ" dirty="0"/>
              <a:t>Berlínská secese, </a:t>
            </a:r>
            <a:r>
              <a:rPr lang="cs-CZ" dirty="0" err="1"/>
              <a:t>zal</a:t>
            </a:r>
            <a:r>
              <a:rPr lang="cs-CZ" dirty="0"/>
              <a:t>. 1899, členové: Walter </a:t>
            </a:r>
            <a:r>
              <a:rPr lang="cs-CZ" dirty="0" err="1"/>
              <a:t>Leistikow</a:t>
            </a:r>
            <a:r>
              <a:rPr lang="cs-CZ" dirty="0"/>
              <a:t>, </a:t>
            </a:r>
            <a:r>
              <a:rPr lang="cs-CZ" dirty="0" err="1"/>
              <a:t>Ludwig</a:t>
            </a:r>
            <a:r>
              <a:rPr lang="cs-CZ" dirty="0"/>
              <a:t> </a:t>
            </a:r>
            <a:r>
              <a:rPr lang="cs-CZ" dirty="0" err="1"/>
              <a:t>von</a:t>
            </a:r>
            <a:r>
              <a:rPr lang="cs-CZ" dirty="0"/>
              <a:t> Hofman, Max </a:t>
            </a:r>
            <a:r>
              <a:rPr lang="cs-CZ" dirty="0" err="1"/>
              <a:t>Liebermann</a:t>
            </a:r>
            <a:endParaRPr lang="cs-CZ" dirty="0"/>
          </a:p>
          <a:p>
            <a:r>
              <a:rPr lang="cs-CZ" dirty="0"/>
              <a:t>Královská manufaktura na porcelán (</a:t>
            </a:r>
            <a:r>
              <a:rPr lang="cs-CZ" dirty="0" err="1"/>
              <a:t>zal</a:t>
            </a:r>
            <a:r>
              <a:rPr lang="cs-CZ" dirty="0"/>
              <a:t>. 1793)</a:t>
            </a:r>
          </a:p>
          <a:p>
            <a:r>
              <a:rPr lang="cs-CZ" dirty="0"/>
              <a:t>Časopis Pan</a:t>
            </a:r>
          </a:p>
        </p:txBody>
      </p:sp>
      <p:pic>
        <p:nvPicPr>
          <p:cNvPr id="4" name="Obrázek 3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25202" y="1628800"/>
            <a:ext cx="4590510" cy="367240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572000" y="5373216"/>
            <a:ext cx="3752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L. </a:t>
            </a:r>
            <a:r>
              <a:rPr lang="cs-CZ" dirty="0" err="1"/>
              <a:t>von</a:t>
            </a:r>
            <a:r>
              <a:rPr lang="cs-CZ" dirty="0"/>
              <a:t> Hofman, Jarní bouře, 1894-95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Hamburk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6759"/>
            <a:ext cx="3783767" cy="240486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Muzeum umění a řemesla, </a:t>
            </a:r>
            <a:r>
              <a:rPr lang="cs-CZ" dirty="0" err="1"/>
              <a:t>zal</a:t>
            </a:r>
            <a:r>
              <a:rPr lang="cs-CZ" dirty="0"/>
              <a:t>. 1869, postátněno 1877</a:t>
            </a:r>
          </a:p>
          <a:p>
            <a:r>
              <a:rPr lang="cs-CZ" dirty="0"/>
              <a:t>Zakladatel a dlouholetý ředitel </a:t>
            </a:r>
            <a:r>
              <a:rPr lang="cs-CZ" dirty="0" err="1"/>
              <a:t>Justus</a:t>
            </a:r>
            <a:r>
              <a:rPr lang="cs-CZ" dirty="0"/>
              <a:t> </a:t>
            </a:r>
            <a:r>
              <a:rPr lang="cs-CZ" dirty="0" err="1"/>
              <a:t>Brinckmann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305439"/>
            <a:ext cx="4370175" cy="418808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2" y="4365104"/>
            <a:ext cx="3851920" cy="212841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1143000"/>
          </a:xfrm>
        </p:spPr>
        <p:txBody>
          <a:bodyPr/>
          <a:lstStyle/>
          <a:p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Darmstadt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9"/>
            <a:ext cx="4762872" cy="2736304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Umělecká kolonie z </a:t>
            </a:r>
            <a:r>
              <a:rPr lang="cs-CZ" dirty="0" err="1"/>
              <a:t>roz</a:t>
            </a:r>
            <a:r>
              <a:rPr lang="cs-CZ" dirty="0"/>
              <a:t>-</a:t>
            </a:r>
            <a:r>
              <a:rPr lang="cs-CZ" dirty="0" err="1"/>
              <a:t>hodnutí</a:t>
            </a:r>
            <a:r>
              <a:rPr lang="cs-CZ" dirty="0"/>
              <a:t> </a:t>
            </a:r>
            <a:r>
              <a:rPr lang="cs-CZ" dirty="0" err="1"/>
              <a:t>hessenského</a:t>
            </a:r>
            <a:r>
              <a:rPr lang="cs-CZ" dirty="0"/>
              <a:t> velkovévody Ernsta </a:t>
            </a:r>
            <a:r>
              <a:rPr lang="cs-CZ" dirty="0" err="1"/>
              <a:t>Ludwiga</a:t>
            </a:r>
            <a:endParaRPr lang="cs-CZ" dirty="0"/>
          </a:p>
          <a:p>
            <a:r>
              <a:rPr lang="cs-CZ" dirty="0"/>
              <a:t>1901 výstava Dokument německého umění</a:t>
            </a:r>
          </a:p>
          <a:p>
            <a:r>
              <a:rPr lang="cs-CZ" dirty="0"/>
              <a:t>Architekti Josef Maria </a:t>
            </a:r>
            <a:r>
              <a:rPr lang="cs-CZ" dirty="0" err="1"/>
              <a:t>Olbrich</a:t>
            </a:r>
            <a:r>
              <a:rPr lang="cs-CZ" dirty="0"/>
              <a:t>, od 1899, Peter </a:t>
            </a:r>
            <a:r>
              <a:rPr lang="cs-CZ" dirty="0" err="1"/>
              <a:t>Behrens</a:t>
            </a:r>
            <a:endParaRPr lang="cs-CZ" dirty="0"/>
          </a:p>
        </p:txBody>
      </p:sp>
      <p:pic>
        <p:nvPicPr>
          <p:cNvPr id="4" name="Obrázek 3" descr="ein_dokument_deutscher_kunst_darmstadt_exhibition_poste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620688"/>
            <a:ext cx="3187448" cy="5445224"/>
          </a:xfrm>
          <a:prstGeom prst="rect">
            <a:avLst/>
          </a:prstGeom>
        </p:spPr>
      </p:pic>
      <p:pic>
        <p:nvPicPr>
          <p:cNvPr id="5" name="Obrázek 4" descr="D M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221088"/>
            <a:ext cx="5265440" cy="24532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76672"/>
            <a:ext cx="3797275" cy="44988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268192" cy="59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5037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560</Words>
  <Application>Microsoft Office PowerPoint</Application>
  <PresentationFormat>Předvádění na obrazovce (4:3)</PresentationFormat>
  <Paragraphs>64</Paragraphs>
  <Slides>22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Motiv sady Office</vt:lpstr>
      <vt:lpstr>Umění kolem roku 1900</vt:lpstr>
      <vt:lpstr>Mnichov</vt:lpstr>
      <vt:lpstr>Villa Stuck</vt:lpstr>
      <vt:lpstr>Prezentace aplikace PowerPoint</vt:lpstr>
      <vt:lpstr>Prezentace aplikace PowerPoint</vt:lpstr>
      <vt:lpstr>Berlín</vt:lpstr>
      <vt:lpstr>Hamburk</vt:lpstr>
      <vt:lpstr>Darmstadt</vt:lpstr>
      <vt:lpstr>Prezentace aplikace PowerPoint</vt:lpstr>
      <vt:lpstr>Worpswede</vt:lpstr>
      <vt:lpstr>Beuron a díla Beuronské umělecké školy</vt:lpstr>
      <vt:lpstr>Curych</vt:lpstr>
      <vt:lpstr>Vídeň</vt:lpstr>
      <vt:lpstr>Vídeň, kostel sv. Leopolda v psychiatrické léčebně Am Steinhof, 1903-1907 arch. Otto Wagner, malíř Koloman Moser, designer Leopold Forstner, sochaři Othmar Schimkowitz            a Richard Luksch</vt:lpstr>
      <vt:lpstr>Budapešť</vt:lpstr>
      <vt:lpstr>Maďarský národní styl Ödön Lechner, Muzeum užitého umění v Budapešti, 1896</vt:lpstr>
      <vt:lpstr>Umělecká kolonie Gödöllő</vt:lpstr>
      <vt:lpstr>Krakov</vt:lpstr>
      <vt:lpstr>Zakopane</vt:lpstr>
      <vt:lpstr>Praha</vt:lpstr>
      <vt:lpstr>Brno</vt:lpstr>
      <vt:lpstr>Hroznová Lhota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Umění kolem roku 1900</dc:title>
  <dc:creator>Aleš</dc:creator>
  <cp:lastModifiedBy>Aleš Filip</cp:lastModifiedBy>
  <cp:revision>18</cp:revision>
  <dcterms:created xsi:type="dcterms:W3CDTF">2014-11-06T09:36:37Z</dcterms:created>
  <dcterms:modified xsi:type="dcterms:W3CDTF">2021-09-23T11:12:18Z</dcterms:modified>
</cp:coreProperties>
</file>