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257" r:id="rId3"/>
    <p:sldId id="269" r:id="rId4"/>
    <p:sldId id="271" r:id="rId5"/>
    <p:sldId id="270" r:id="rId6"/>
    <p:sldId id="274" r:id="rId7"/>
    <p:sldId id="275" r:id="rId8"/>
    <p:sldId id="276" r:id="rId9"/>
    <p:sldId id="272" r:id="rId10"/>
    <p:sldId id="281" r:id="rId11"/>
    <p:sldId id="286" r:id="rId12"/>
    <p:sldId id="283" r:id="rId13"/>
    <p:sldId id="287" r:id="rId14"/>
    <p:sldId id="282" r:id="rId15"/>
    <p:sldId id="284" r:id="rId16"/>
    <p:sldId id="258" r:id="rId17"/>
    <p:sldId id="259" r:id="rId18"/>
    <p:sldId id="260" r:id="rId19"/>
    <p:sldId id="285" r:id="rId20"/>
    <p:sldId id="262" r:id="rId21"/>
    <p:sldId id="263" r:id="rId22"/>
    <p:sldId id="264" r:id="rId23"/>
    <p:sldId id="265" r:id="rId24"/>
    <p:sldId id="266" r:id="rId25"/>
    <p:sldId id="267" r:id="rId26"/>
    <p:sldId id="288" r:id="rId27"/>
    <p:sldId id="289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6" autoAdjust="0"/>
    <p:restoredTop sz="94660"/>
  </p:normalViewPr>
  <p:slideViewPr>
    <p:cSldViewPr>
      <p:cViewPr varScale="1">
        <p:scale>
          <a:sx n="69" d="100"/>
          <a:sy n="69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1EF61-4AFA-4FC7-B166-0328C06302F6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38ED3-01B0-4B1A-9272-42E0728DE4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69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5FC4EC95-87E1-42C9-8504-0CF77DA73EDC}" type="slidenum">
              <a:rPr lang="cs-CZ" sz="1200" smtClean="0">
                <a:latin typeface="Times New Roman" pitchFamily="18" charset="0"/>
              </a:rPr>
              <a:pPr eaLnBrk="1" hangingPunct="1"/>
              <a:t>1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84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19900-008F-4C24-B720-54AC0CC31AA1}" type="slidenum">
              <a:rPr lang="cs-CZ"/>
              <a:pPr/>
              <a:t>16</a:t>
            </a:fld>
            <a:endParaRPr lang="cs-CZ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75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64413-BF2B-4FA4-9B2B-BF758D4AB843}" type="slidenum">
              <a:rPr lang="cs-CZ"/>
              <a:pPr/>
              <a:t>17</a:t>
            </a:fld>
            <a:endParaRPr lang="cs-CZ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819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48B16D-9FAC-429A-ABB8-37B5D77941F3}" type="slidenum">
              <a:rPr lang="cs-CZ"/>
              <a:pPr/>
              <a:t>18</a:t>
            </a:fld>
            <a:endParaRPr lang="cs-CZ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45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FC95A-C556-4843-83C7-6092134863F9}" type="slidenum">
              <a:rPr lang="cs-CZ"/>
              <a:pPr/>
              <a:t>20</a:t>
            </a:fld>
            <a:endParaRPr lang="cs-CZ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763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9347EC-FA0E-4366-8C7F-E3BF522F3AFA}" type="slidenum">
              <a:rPr lang="cs-CZ"/>
              <a:pPr/>
              <a:t>21</a:t>
            </a:fld>
            <a:endParaRPr lang="cs-CZ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922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B73A4-97BE-49A8-8211-3AAD0E167C07}" type="slidenum">
              <a:rPr lang="cs-CZ"/>
              <a:pPr/>
              <a:t>22</a:t>
            </a:fld>
            <a:endParaRPr lang="cs-CZ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141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6B367-0D89-479E-B5FF-6805B949A489}" type="slidenum">
              <a:rPr lang="cs-CZ"/>
              <a:pPr/>
              <a:t>23</a:t>
            </a:fld>
            <a:endParaRPr lang="cs-CZ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556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A1A73-3142-4B98-BDA5-B0C3E2817B5A}" type="slidenum">
              <a:rPr lang="cs-CZ"/>
              <a:pPr/>
              <a:t>24</a:t>
            </a:fld>
            <a:endParaRPr lang="cs-CZ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855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6BDBF-5A7D-4E70-8DA0-F1024E5F3390}" type="slidenum">
              <a:rPr lang="cs-CZ"/>
              <a:pPr/>
              <a:t>25</a:t>
            </a:fld>
            <a:endParaRPr lang="cs-CZ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52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87C2B-4E94-4731-97A4-715869638394}" type="slidenum">
              <a:rPr lang="cs-CZ"/>
              <a:pPr/>
              <a:t>2</a:t>
            </a:fld>
            <a:endParaRPr lang="cs-CZ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25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CC45ED48-C7E4-499B-B547-D00BF6C14613}" type="slidenum">
              <a:rPr lang="cs-CZ" sz="1200" smtClean="0">
                <a:latin typeface="Times New Roman" pitchFamily="18" charset="0"/>
              </a:rPr>
              <a:pPr eaLnBrk="1" hangingPunct="1"/>
              <a:t>3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612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DF03ADFF-6545-4173-9E82-4B41DA64AED3}" type="slidenum">
              <a:rPr lang="cs-CZ" sz="1200" smtClean="0">
                <a:latin typeface="Times New Roman" pitchFamily="18" charset="0"/>
              </a:rPr>
              <a:pPr eaLnBrk="1" hangingPunct="1"/>
              <a:t>4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506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401504E-000E-4DC8-9E67-430D79C4A7D3}" type="slidenum">
              <a:rPr lang="cs-CZ" sz="1200" smtClean="0">
                <a:latin typeface="Times New Roman" pitchFamily="18" charset="0"/>
              </a:rPr>
              <a:pPr eaLnBrk="1" hangingPunct="1"/>
              <a:t>5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44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03C9D7AC-F802-4DF7-9E38-3BB07F5E55F3}" type="slidenum">
              <a:rPr lang="cs-CZ" sz="1200" smtClean="0">
                <a:latin typeface="Times New Roman" pitchFamily="18" charset="0"/>
              </a:rPr>
              <a:pPr eaLnBrk="1" hangingPunct="1"/>
              <a:t>6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913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54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C443C80B-FC30-4952-8DFB-976C59CD4B01}" type="slidenum">
              <a:rPr lang="cs-CZ" sz="1200" smtClean="0">
                <a:latin typeface="Times New Roman" pitchFamily="18" charset="0"/>
              </a:rPr>
              <a:pPr eaLnBrk="1" hangingPunct="1"/>
              <a:t>8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748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758FE42E-9A68-4D02-94C7-EBF44DE1776C}" type="slidenum">
              <a:rPr lang="cs-CZ" sz="1200" smtClean="0">
                <a:latin typeface="Times New Roman" pitchFamily="18" charset="0"/>
              </a:rPr>
              <a:pPr eaLnBrk="1" hangingPunct="1"/>
              <a:t>9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23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08198B-03D1-4DE5-8060-47A8797DB74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826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4D247C-9220-4E8B-9BC9-736A3C750F7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24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836613"/>
            <a:ext cx="424815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sz="4000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</a:br>
            <a:r>
              <a:rPr lang="cs-CZ" sz="37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Umění kolem roku 1800</a:t>
            </a:r>
            <a:br>
              <a:rPr lang="cs-CZ" sz="37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r>
              <a:rPr lang="cs-CZ" sz="31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Klasicismus </a:t>
            </a:r>
            <a:br>
              <a:rPr lang="cs-CZ" sz="31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r>
              <a:rPr lang="cs-CZ" sz="31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a romantický historismus</a:t>
            </a:r>
            <a:br>
              <a:rPr lang="cs-CZ" sz="31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endParaRPr lang="cs-CZ" sz="3100" dirty="0">
              <a:solidFill>
                <a:schemeClr val="accent3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2051" name="Picture 4" descr="FriedrKirche_Schinkelstatue_von_Ti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373223" cy="583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539552" y="5359667"/>
            <a:ext cx="38242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Garamond" panose="02020404030301010803" pitchFamily="18" charset="0"/>
              </a:rPr>
              <a:t>Berlín, </a:t>
            </a:r>
            <a:r>
              <a:rPr lang="cs-CZ" sz="1600" dirty="0" err="1">
                <a:solidFill>
                  <a:schemeClr val="tx2"/>
                </a:solidFill>
                <a:latin typeface="Garamond" panose="02020404030301010803" pitchFamily="18" charset="0"/>
              </a:rPr>
              <a:t>Friedrichswerdersche</a:t>
            </a:r>
            <a:r>
              <a:rPr lang="cs-CZ" sz="1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cs-CZ" sz="1600" dirty="0" err="1">
                <a:solidFill>
                  <a:schemeClr val="tx2"/>
                </a:solidFill>
                <a:latin typeface="Garamond" panose="02020404030301010803" pitchFamily="18" charset="0"/>
              </a:rPr>
              <a:t>Kirche</a:t>
            </a:r>
            <a:endParaRPr lang="cs-CZ" sz="1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cs-CZ" sz="1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cs-CZ" sz="1600" dirty="0">
                <a:solidFill>
                  <a:schemeClr val="tx2"/>
                </a:solidFill>
                <a:latin typeface="Garamond" panose="02020404030301010803" pitchFamily="18" charset="0"/>
              </a:rPr>
              <a:t>Christian Friedrich </a:t>
            </a:r>
            <a:r>
              <a:rPr lang="cs-CZ" sz="1600" dirty="0" err="1">
                <a:solidFill>
                  <a:schemeClr val="tx2"/>
                </a:solidFill>
                <a:latin typeface="Garamond" panose="02020404030301010803" pitchFamily="18" charset="0"/>
              </a:rPr>
              <a:t>Tieck</a:t>
            </a:r>
            <a:r>
              <a:rPr lang="cs-CZ" sz="1600" dirty="0">
                <a:solidFill>
                  <a:schemeClr val="tx2"/>
                </a:solidFill>
                <a:latin typeface="Garamond" panose="02020404030301010803" pitchFamily="18" charset="0"/>
              </a:rPr>
              <a:t>,</a:t>
            </a:r>
          </a:p>
          <a:p>
            <a:r>
              <a:rPr lang="cs-CZ" sz="1600" dirty="0">
                <a:solidFill>
                  <a:schemeClr val="tx2"/>
                </a:solidFill>
                <a:latin typeface="Garamond" panose="02020404030301010803" pitchFamily="18" charset="0"/>
              </a:rPr>
              <a:t>socha architekta Karla Friedricha </a:t>
            </a:r>
            <a:r>
              <a:rPr lang="cs-CZ" sz="1600" dirty="0" err="1">
                <a:solidFill>
                  <a:schemeClr val="tx2"/>
                </a:solidFill>
                <a:latin typeface="Garamond" panose="02020404030301010803" pitchFamily="18" charset="0"/>
              </a:rPr>
              <a:t>Schinkela</a:t>
            </a:r>
            <a:endParaRPr lang="cs-CZ" sz="1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cs-CZ" sz="16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053" name="Picture 6" descr="FW Berlin_Friedrichswerdersche_Kirche_18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72582"/>
            <a:ext cx="3842704" cy="255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49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5034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Středoevropská klasicistní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3682752" cy="2947467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Berlín (foto: Braniborská brána)</a:t>
            </a:r>
          </a:p>
          <a:p>
            <a:r>
              <a:rPr lang="cs-CZ" sz="2600" dirty="0">
                <a:latin typeface="Garamond" panose="02020404030301010803" pitchFamily="18" charset="0"/>
              </a:rPr>
              <a:t>Mnichov</a:t>
            </a:r>
          </a:p>
          <a:p>
            <a:r>
              <a:rPr lang="cs-CZ" sz="2600" dirty="0">
                <a:latin typeface="Garamond" panose="02020404030301010803" pitchFamily="18" charset="0"/>
              </a:rPr>
              <a:t>Lázeňská města: Baden u Vídně (foto: zámek </a:t>
            </a:r>
            <a:r>
              <a:rPr lang="cs-CZ" sz="2600" dirty="0" err="1">
                <a:latin typeface="Garamond" panose="02020404030301010803" pitchFamily="18" charset="0"/>
              </a:rPr>
              <a:t>Weil-burg</a:t>
            </a:r>
            <a:r>
              <a:rPr lang="cs-CZ" sz="2600" dirty="0">
                <a:latin typeface="Garamond" panose="02020404030301010803" pitchFamily="18" charset="0"/>
              </a:rPr>
              <a:t> pod zříceninou hradu </a:t>
            </a:r>
            <a:r>
              <a:rPr lang="cs-CZ" sz="2600" dirty="0" err="1">
                <a:latin typeface="Garamond" panose="02020404030301010803" pitchFamily="18" charset="0"/>
              </a:rPr>
              <a:t>Rauheneck</a:t>
            </a:r>
            <a:r>
              <a:rPr lang="cs-CZ" sz="2600" dirty="0">
                <a:latin typeface="Garamond" panose="02020404030301010803" pitchFamily="18" charset="0"/>
              </a:rPr>
              <a:t>), Františkovy Lázně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18" y="1403372"/>
            <a:ext cx="4716016" cy="30004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18" y="4583074"/>
            <a:ext cx="3672408" cy="2111635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1E2D52DC-A87C-45C0-B57D-D11EFEA9D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5" y="4359440"/>
            <a:ext cx="2129780" cy="23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4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exteriér, příroda, staré&#10;&#10;Popis byl vytvořen automaticky">
            <a:extLst>
              <a:ext uri="{FF2B5EF4-FFF2-40B4-BE49-F238E27FC236}">
                <a16:creationId xmlns:a16="http://schemas.microsoft.com/office/drawing/2014/main" id="{06BFC882-A886-40F7-8114-FE70A0EDF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006"/>
            <a:ext cx="9144000" cy="43879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8FCD86-644C-4EFE-9BE5-2C34EB40D650}"/>
              </a:ext>
            </a:extLst>
          </p:cNvPr>
          <p:cNvSpPr txBox="1"/>
          <p:nvPr/>
        </p:nvSpPr>
        <p:spPr>
          <a:xfrm>
            <a:off x="1691680" y="5949280"/>
            <a:ext cx="658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Garamond" panose="02020404030301010803" pitchFamily="18" charset="0"/>
              </a:rPr>
              <a:t>Berlín, ulice </a:t>
            </a:r>
            <a:r>
              <a:rPr lang="cs-CZ" sz="1800" dirty="0" err="1">
                <a:latin typeface="Garamond" panose="02020404030301010803" pitchFamily="18" charset="0"/>
              </a:rPr>
              <a:t>Unter</a:t>
            </a:r>
            <a:r>
              <a:rPr lang="cs-CZ" sz="1800" dirty="0">
                <a:latin typeface="Garamond" panose="02020404030301010803" pitchFamily="18" charset="0"/>
              </a:rPr>
              <a:t> den </a:t>
            </a:r>
            <a:r>
              <a:rPr lang="cs-CZ" sz="1800" dirty="0" err="1">
                <a:latin typeface="Garamond" panose="02020404030301010803" pitchFamily="18" charset="0"/>
              </a:rPr>
              <a:t>Linden</a:t>
            </a:r>
            <a:r>
              <a:rPr lang="cs-CZ" sz="1800" dirty="0">
                <a:latin typeface="Garamond" panose="02020404030301010803" pitchFamily="18" charset="0"/>
              </a:rPr>
              <a:t>, 1856, obraz Eduarda </a:t>
            </a:r>
            <a:r>
              <a:rPr lang="cs-CZ" sz="1800" dirty="0" err="1">
                <a:latin typeface="Garamond" panose="02020404030301010803" pitchFamily="18" charset="0"/>
              </a:rPr>
              <a:t>Gaertnera</a:t>
            </a:r>
            <a:endParaRPr lang="cs-CZ" sz="1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2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" y="620688"/>
            <a:ext cx="9144000" cy="51435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C8CE01D-95F3-4533-A021-3FE5FA8E6C8E}"/>
              </a:ext>
            </a:extLst>
          </p:cNvPr>
          <p:cNvSpPr txBox="1"/>
          <p:nvPr/>
        </p:nvSpPr>
        <p:spPr>
          <a:xfrm>
            <a:off x="2156778" y="6021288"/>
            <a:ext cx="4824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Garamond" panose="02020404030301010803" pitchFamily="18" charset="0"/>
              </a:rPr>
              <a:t>Mnichov, </a:t>
            </a:r>
            <a:r>
              <a:rPr lang="cs-CZ" sz="1800" dirty="0" err="1">
                <a:latin typeface="Garamond" panose="02020404030301010803" pitchFamily="18" charset="0"/>
              </a:rPr>
              <a:t>Propylaje</a:t>
            </a:r>
            <a:r>
              <a:rPr lang="cs-CZ" sz="1800" dirty="0">
                <a:latin typeface="Garamond" panose="02020404030301010803" pitchFamily="18" charset="0"/>
              </a:rPr>
              <a:t>, 1854-62, arch. Leo von </a:t>
            </a:r>
            <a:r>
              <a:rPr lang="cs-CZ" sz="1800" dirty="0" err="1">
                <a:latin typeface="Garamond" panose="02020404030301010803" pitchFamily="18" charset="0"/>
              </a:rPr>
              <a:t>Klenze</a:t>
            </a:r>
            <a:endParaRPr lang="cs-CZ" sz="1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9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A999007-EA78-43D2-A6CF-0EC3490D4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1" y="332656"/>
            <a:ext cx="3117751" cy="23383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A93287-04D5-47E8-BB2C-36AB3B202D2B}"/>
              </a:ext>
            </a:extLst>
          </p:cNvPr>
          <p:cNvSpPr txBox="1"/>
          <p:nvPr/>
        </p:nvSpPr>
        <p:spPr>
          <a:xfrm>
            <a:off x="3666466" y="692696"/>
            <a:ext cx="50099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Garamond" panose="02020404030301010803" pitchFamily="18" charset="0"/>
              </a:rPr>
              <a:t>Františkovy Lázně</a:t>
            </a:r>
          </a:p>
          <a:p>
            <a:endParaRPr lang="cs-CZ" sz="1800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P</a:t>
            </a:r>
            <a:r>
              <a:rPr lang="cs-CZ" sz="1800" dirty="0">
                <a:latin typeface="Garamond" panose="02020404030301010803" pitchFamily="18" charset="0"/>
              </a:rPr>
              <a:t>avilon Luisina pramene, 1826-27, arch. Wenzel </a:t>
            </a:r>
            <a:r>
              <a:rPr lang="cs-CZ" sz="1800" dirty="0" err="1">
                <a:latin typeface="Garamond" panose="02020404030301010803" pitchFamily="18" charset="0"/>
              </a:rPr>
              <a:t>Stöhr</a:t>
            </a:r>
            <a:endParaRPr lang="cs-CZ" sz="1800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Kolonáda Solného a lučního pramene, 1839-43</a:t>
            </a:r>
            <a:endParaRPr lang="cs-CZ" dirty="0"/>
          </a:p>
        </p:txBody>
      </p:sp>
      <p:pic>
        <p:nvPicPr>
          <p:cNvPr id="8" name="Obrázek 7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462BB635-27BC-448D-9311-12B7D1B01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96952"/>
            <a:ext cx="5508104" cy="36706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2834CA-395D-4081-9037-6BC55E718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4" y="3674602"/>
            <a:ext cx="2376264" cy="23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98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754760" cy="1143000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Lednicko-valtický areál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20688"/>
            <a:ext cx="4547133" cy="27442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33663"/>
            <a:ext cx="5184576" cy="30243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B1ABF97-47F1-4E9B-8D48-E35A3E1B3742}"/>
              </a:ext>
            </a:extLst>
          </p:cNvPr>
          <p:cNvSpPr txBox="1"/>
          <p:nvPr/>
        </p:nvSpPr>
        <p:spPr>
          <a:xfrm>
            <a:off x="5936197" y="4005064"/>
            <a:ext cx="27402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Garamond" panose="02020404030301010803" pitchFamily="18" charset="0"/>
              </a:rPr>
              <a:t>Apollonův chrám, 1817-19, arch. Josef </a:t>
            </a:r>
            <a:r>
              <a:rPr lang="cs-CZ" dirty="0" err="1">
                <a:latin typeface="Garamond" panose="02020404030301010803" pitchFamily="18" charset="0"/>
              </a:rPr>
              <a:t>Kornhäusel</a:t>
            </a:r>
            <a:r>
              <a:rPr lang="cs-CZ" dirty="0">
                <a:latin typeface="Garamond" panose="02020404030301010803" pitchFamily="18" charset="0"/>
              </a:rPr>
              <a:t>, dokončení J. F. </a:t>
            </a:r>
            <a:r>
              <a:rPr lang="cs-CZ" dirty="0" err="1">
                <a:latin typeface="Garamond" panose="02020404030301010803" pitchFamily="18" charset="0"/>
              </a:rPr>
              <a:t>Engel</a:t>
            </a:r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K</a:t>
            </a:r>
            <a:r>
              <a:rPr lang="cs-CZ" sz="1800" dirty="0">
                <a:latin typeface="Garamond" panose="02020404030301010803" pitchFamily="18" charset="0"/>
              </a:rPr>
              <a:t>olonáda na </a:t>
            </a:r>
            <a:r>
              <a:rPr lang="cs-CZ" sz="1800" dirty="0" err="1">
                <a:latin typeface="Garamond" panose="02020404030301010803" pitchFamily="18" charset="0"/>
              </a:rPr>
              <a:t>Rajstně</a:t>
            </a:r>
            <a:r>
              <a:rPr lang="cs-CZ" sz="1800" dirty="0">
                <a:latin typeface="Garamond" panose="02020404030301010803" pitchFamily="18" charset="0"/>
              </a:rPr>
              <a:t>, 1817-23, arch. Josef </a:t>
            </a:r>
            <a:r>
              <a:rPr lang="cs-CZ" sz="1800" dirty="0" err="1">
                <a:latin typeface="Garamond" panose="02020404030301010803" pitchFamily="18" charset="0"/>
              </a:rPr>
              <a:t>Hardtmuth</a:t>
            </a:r>
            <a:r>
              <a:rPr lang="cs-CZ" sz="1800" dirty="0">
                <a:latin typeface="Garamond" panose="02020404030301010803" pitchFamily="18" charset="0"/>
              </a:rPr>
              <a:t>, provedení Josef </a:t>
            </a:r>
            <a:r>
              <a:rPr lang="cs-CZ" sz="1800" dirty="0" err="1">
                <a:latin typeface="Garamond" panose="02020404030301010803" pitchFamily="18" charset="0"/>
              </a:rPr>
              <a:t>Kornhäusel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838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91580" y="358705"/>
            <a:ext cx="7200800" cy="1143000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Architekti knížat Aloise I. (1759/1781-1805)         a Jana I. Josefa (1760/1805-06, 1814-36)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91580" y="1600200"/>
            <a:ext cx="7895220" cy="4525963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Garamond" panose="02020404030301010803" pitchFamily="18" charset="0"/>
              </a:rPr>
              <a:t>Josef Hardmuth (1758-1816)</a:t>
            </a:r>
          </a:p>
          <a:p>
            <a:r>
              <a:rPr lang="cs-CZ" sz="2400" dirty="0">
                <a:latin typeface="Garamond" panose="02020404030301010803" pitchFamily="18" charset="0"/>
              </a:rPr>
              <a:t>Josef Kornhäusel (1782-1860)</a:t>
            </a:r>
          </a:p>
          <a:p>
            <a:r>
              <a:rPr lang="cs-CZ" sz="2400" dirty="0">
                <a:latin typeface="Garamond" panose="02020404030301010803" pitchFamily="18" charset="0"/>
              </a:rPr>
              <a:t>Joseph Franz Engel (1776-1827)</a:t>
            </a:r>
          </a:p>
        </p:txBody>
      </p:sp>
      <p:pic>
        <p:nvPicPr>
          <p:cNvPr id="7" name="Obrázek 6" descr="Alois_Fürst_Liechtenstein_Lith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3274" y="3429000"/>
            <a:ext cx="1950720" cy="2974848"/>
          </a:xfrm>
          <a:prstGeom prst="rect">
            <a:avLst/>
          </a:prstGeom>
        </p:spPr>
      </p:pic>
      <p:pic>
        <p:nvPicPr>
          <p:cNvPr id="8" name="Obrázek 7" descr="Johann_Josef_I_von_Liechtenste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411241"/>
            <a:ext cx="2376264" cy="2992607"/>
          </a:xfrm>
          <a:prstGeom prst="rect">
            <a:avLst/>
          </a:prstGeom>
        </p:spPr>
      </p:pic>
      <p:pic>
        <p:nvPicPr>
          <p:cNvPr id="9" name="Obrázek 8" descr="hardtmu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3521" y="1556793"/>
            <a:ext cx="1584928" cy="2160240"/>
          </a:xfrm>
          <a:prstGeom prst="rect">
            <a:avLst/>
          </a:prstGeom>
        </p:spPr>
      </p:pic>
      <p:pic>
        <p:nvPicPr>
          <p:cNvPr id="10" name="Obrázek 9" descr="Josef Kornhäus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005064"/>
            <a:ext cx="162763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7920038" cy="1574800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První stavba novogotiky</a:t>
            </a:r>
            <a:br>
              <a:rPr lang="cs-CZ" sz="3200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cs-CZ" sz="1400" dirty="0">
                <a:solidFill>
                  <a:schemeClr val="accent2"/>
                </a:solidFill>
                <a:latin typeface="Garamond" pitchFamily="18" charset="0"/>
              </a:rPr>
              <a:t> </a:t>
            </a:r>
            <a:br>
              <a:rPr lang="cs-CZ" sz="1400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cs-CZ" sz="2400" dirty="0" err="1">
                <a:latin typeface="Garamond" pitchFamily="18" charset="0"/>
              </a:rPr>
              <a:t>Horace</a:t>
            </a:r>
            <a:r>
              <a:rPr lang="cs-CZ" sz="2400" dirty="0">
                <a:latin typeface="Garamond" pitchFamily="18" charset="0"/>
              </a:rPr>
              <a:t> </a:t>
            </a:r>
            <a:r>
              <a:rPr lang="cs-CZ" sz="2400" dirty="0" err="1">
                <a:latin typeface="Garamond" pitchFamily="18" charset="0"/>
              </a:rPr>
              <a:t>Walpole</a:t>
            </a:r>
            <a:br>
              <a:rPr lang="cs-CZ" sz="2400" dirty="0">
                <a:latin typeface="Garamond" pitchFamily="18" charset="0"/>
              </a:rPr>
            </a:br>
            <a:r>
              <a:rPr lang="cs-CZ" sz="2400" dirty="0">
                <a:latin typeface="Garamond" pitchFamily="18" charset="0"/>
              </a:rPr>
              <a:t>/autor gotického románu „</a:t>
            </a:r>
            <a:r>
              <a:rPr lang="cs-CZ" sz="2400" dirty="0" err="1">
                <a:latin typeface="Garamond" pitchFamily="18" charset="0"/>
              </a:rPr>
              <a:t>Otrantský</a:t>
            </a:r>
            <a:r>
              <a:rPr lang="cs-CZ" sz="2400" dirty="0">
                <a:latin typeface="Garamond" pitchFamily="18" charset="0"/>
              </a:rPr>
              <a:t> zámek“/ </a:t>
            </a:r>
            <a:br>
              <a:rPr lang="cs-CZ" sz="2400" dirty="0">
                <a:latin typeface="Garamond" pitchFamily="18" charset="0"/>
              </a:rPr>
            </a:br>
            <a:r>
              <a:rPr lang="cs-CZ" sz="2400" dirty="0" err="1">
                <a:latin typeface="Garamond" pitchFamily="18" charset="0"/>
              </a:rPr>
              <a:t>Strawbery</a:t>
            </a:r>
            <a:r>
              <a:rPr lang="cs-CZ" sz="2400" dirty="0">
                <a:latin typeface="Garamond" pitchFamily="18" charset="0"/>
              </a:rPr>
              <a:t> </a:t>
            </a:r>
            <a:r>
              <a:rPr lang="cs-CZ" sz="2400" dirty="0" err="1">
                <a:latin typeface="Garamond" pitchFamily="18" charset="0"/>
              </a:rPr>
              <a:t>Hill</a:t>
            </a:r>
            <a:r>
              <a:rPr lang="cs-CZ" sz="2400" dirty="0">
                <a:latin typeface="Garamond" pitchFamily="18" charset="0"/>
              </a:rPr>
              <a:t>, </a:t>
            </a:r>
            <a:r>
              <a:rPr lang="cs-CZ" sz="2400" dirty="0" err="1">
                <a:latin typeface="Garamond" pitchFamily="18" charset="0"/>
              </a:rPr>
              <a:t>Twickenham</a:t>
            </a:r>
            <a:r>
              <a:rPr lang="cs-CZ" sz="2400" dirty="0">
                <a:latin typeface="Garamond" pitchFamily="18" charset="0"/>
              </a:rPr>
              <a:t>, 1749-1777</a:t>
            </a:r>
            <a:r>
              <a:rPr lang="cs-CZ" sz="2800" dirty="0">
                <a:latin typeface="Garamond" pitchFamily="18" charset="0"/>
              </a:rPr>
              <a:t> </a:t>
            </a:r>
          </a:p>
        </p:txBody>
      </p:sp>
      <p:pic>
        <p:nvPicPr>
          <p:cNvPr id="69636" name="Picture 4" descr="walpole 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36838"/>
            <a:ext cx="5040313" cy="3881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8" name="Picture 6" descr="walpole 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2708275"/>
            <a:ext cx="3465513" cy="3673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84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Historicismus v architektuře</a:t>
            </a:r>
            <a:br>
              <a:rPr lang="cs-CZ" sz="36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- teoretické koncepty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46600" cy="4781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b="1" dirty="0">
                <a:latin typeface="Garamond" pitchFamily="18" charset="0"/>
              </a:rPr>
              <a:t>Heinrich </a:t>
            </a:r>
            <a:r>
              <a:rPr lang="cs-CZ" sz="2400" b="1" dirty="0" err="1">
                <a:latin typeface="Garamond" pitchFamily="18" charset="0"/>
              </a:rPr>
              <a:t>Hübsch</a:t>
            </a:r>
            <a:r>
              <a:rPr lang="cs-CZ" sz="2400" dirty="0">
                <a:latin typeface="Garamond" pitchFamily="18" charset="0"/>
              </a:rPr>
              <a:t>, </a:t>
            </a:r>
            <a:r>
              <a:rPr lang="cs-CZ" sz="2400" i="1" dirty="0">
                <a:latin typeface="Garamond" pitchFamily="18" charset="0"/>
              </a:rPr>
              <a:t>In </a:t>
            </a:r>
            <a:r>
              <a:rPr lang="cs-CZ" sz="2400" i="1" dirty="0" err="1">
                <a:latin typeface="Garamond" pitchFamily="18" charset="0"/>
              </a:rPr>
              <a:t>welchem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Stil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sollen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wir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bauen</a:t>
            </a:r>
            <a:r>
              <a:rPr lang="cs-CZ" sz="2400" dirty="0">
                <a:latin typeface="Garamond" pitchFamily="18" charset="0"/>
              </a:rPr>
              <a:t>, 1828 (</a:t>
            </a:r>
            <a:r>
              <a:rPr lang="cs-CZ" sz="2400" i="1" dirty="0">
                <a:latin typeface="Garamond" pitchFamily="18" charset="0"/>
              </a:rPr>
              <a:t>V jakém stylu máme stavět</a:t>
            </a:r>
            <a:r>
              <a:rPr lang="cs-CZ" sz="2400" dirty="0">
                <a:latin typeface="Garamond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sz="2400" b="1" dirty="0">
                <a:latin typeface="Garamond" pitchFamily="18" charset="0"/>
              </a:rPr>
              <a:t>Gottfried </a:t>
            </a:r>
            <a:r>
              <a:rPr lang="cs-CZ" sz="2400" b="1" dirty="0" err="1">
                <a:latin typeface="Garamond" pitchFamily="18" charset="0"/>
              </a:rPr>
              <a:t>Semper</a:t>
            </a:r>
            <a:r>
              <a:rPr lang="cs-CZ" sz="2400" dirty="0">
                <a:latin typeface="Garamond" pitchFamily="18" charset="0"/>
              </a:rPr>
              <a:t>, </a:t>
            </a:r>
            <a:r>
              <a:rPr lang="cs-CZ" sz="2400" i="1" dirty="0">
                <a:latin typeface="Garamond" pitchFamily="18" charset="0"/>
              </a:rPr>
              <a:t>Die </a:t>
            </a:r>
            <a:r>
              <a:rPr lang="cs-CZ" sz="2400" i="1" dirty="0" err="1">
                <a:latin typeface="Garamond" pitchFamily="18" charset="0"/>
              </a:rPr>
              <a:t>vier</a:t>
            </a:r>
            <a:r>
              <a:rPr lang="cs-CZ" sz="2400" i="1" dirty="0">
                <a:latin typeface="Garamond" pitchFamily="18" charset="0"/>
              </a:rPr>
              <a:t> Elemente der </a:t>
            </a:r>
            <a:r>
              <a:rPr lang="cs-CZ" sz="2400" i="1" dirty="0" err="1">
                <a:latin typeface="Garamond" pitchFamily="18" charset="0"/>
              </a:rPr>
              <a:t>Baukunst</a:t>
            </a:r>
            <a:r>
              <a:rPr lang="cs-CZ" sz="2400" i="1" dirty="0">
                <a:latin typeface="Garamond" pitchFamily="18" charset="0"/>
              </a:rPr>
              <a:t>. </a:t>
            </a:r>
            <a:r>
              <a:rPr lang="cs-CZ" sz="2400" i="1" dirty="0" err="1">
                <a:latin typeface="Garamond" pitchFamily="18" charset="0"/>
              </a:rPr>
              <a:t>Ein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Beitrag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zur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vergleichenden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Baukunde</a:t>
            </a:r>
            <a:r>
              <a:rPr lang="cs-CZ" sz="2400" dirty="0">
                <a:latin typeface="Garamond" pitchFamily="18" charset="0"/>
              </a:rPr>
              <a:t>, 1851 (</a:t>
            </a:r>
            <a:r>
              <a:rPr lang="cs-CZ" sz="2400" i="1" dirty="0">
                <a:latin typeface="Garamond" pitchFamily="18" charset="0"/>
              </a:rPr>
              <a:t>Čtyři</a:t>
            </a:r>
            <a:r>
              <a:rPr lang="cs-CZ" sz="2400" dirty="0">
                <a:latin typeface="Garamond" pitchFamily="18" charset="0"/>
              </a:rPr>
              <a:t> </a:t>
            </a:r>
            <a:r>
              <a:rPr lang="cs-CZ" sz="2400" i="1" dirty="0">
                <a:latin typeface="Garamond" pitchFamily="18" charset="0"/>
              </a:rPr>
              <a:t>elementy stavitelství. Příspěvek k srovnávací stavební vědě</a:t>
            </a:r>
            <a:r>
              <a:rPr lang="cs-CZ" sz="2400" dirty="0">
                <a:latin typeface="Garamond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sz="2400" b="1" dirty="0">
                <a:latin typeface="Garamond" pitchFamily="18" charset="0"/>
              </a:rPr>
              <a:t>Týž</a:t>
            </a:r>
            <a:r>
              <a:rPr lang="cs-CZ" sz="2400" dirty="0">
                <a:latin typeface="Garamond" pitchFamily="18" charset="0"/>
              </a:rPr>
              <a:t>, </a:t>
            </a:r>
            <a:r>
              <a:rPr lang="cs-CZ" sz="2400" i="1" dirty="0">
                <a:latin typeface="Garamond" pitchFamily="18" charset="0"/>
              </a:rPr>
              <a:t>Der </a:t>
            </a:r>
            <a:r>
              <a:rPr lang="cs-CZ" sz="2400" i="1" dirty="0" err="1">
                <a:latin typeface="Garamond" pitchFamily="18" charset="0"/>
              </a:rPr>
              <a:t>Stil</a:t>
            </a:r>
            <a:r>
              <a:rPr lang="cs-CZ" sz="2400" i="1" dirty="0">
                <a:latin typeface="Garamond" pitchFamily="18" charset="0"/>
              </a:rPr>
              <a:t> in den </a:t>
            </a:r>
            <a:r>
              <a:rPr lang="cs-CZ" sz="2400" i="1" dirty="0" err="1">
                <a:latin typeface="Garamond" pitchFamily="18" charset="0"/>
              </a:rPr>
              <a:t>technischen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und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tektonischen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Künste</a:t>
            </a:r>
            <a:r>
              <a:rPr lang="cs-CZ" sz="2400" i="1" dirty="0">
                <a:latin typeface="Garamond" pitchFamily="18" charset="0"/>
              </a:rPr>
              <a:t> oder </a:t>
            </a:r>
            <a:r>
              <a:rPr lang="cs-CZ" sz="2400" i="1" dirty="0" err="1">
                <a:latin typeface="Garamond" pitchFamily="18" charset="0"/>
              </a:rPr>
              <a:t>Praktische</a:t>
            </a:r>
            <a:r>
              <a:rPr lang="cs-CZ" sz="2400" i="1" dirty="0">
                <a:latin typeface="Garamond" pitchFamily="18" charset="0"/>
              </a:rPr>
              <a:t> </a:t>
            </a:r>
            <a:r>
              <a:rPr lang="cs-CZ" sz="2400" i="1" dirty="0" err="1">
                <a:latin typeface="Garamond" pitchFamily="18" charset="0"/>
              </a:rPr>
              <a:t>Aesthetik</a:t>
            </a:r>
            <a:r>
              <a:rPr lang="cs-CZ" sz="2400" dirty="0">
                <a:latin typeface="Garamond" pitchFamily="18" charset="0"/>
              </a:rPr>
              <a:t>, 1861-1863 (</a:t>
            </a:r>
            <a:r>
              <a:rPr lang="cs-CZ" sz="2400" i="1" dirty="0">
                <a:latin typeface="Garamond" pitchFamily="18" charset="0"/>
              </a:rPr>
              <a:t>Styl v technických a tektonických uměních neboli Praktická estetika</a:t>
            </a:r>
            <a:r>
              <a:rPr lang="cs-CZ" sz="2400" dirty="0">
                <a:latin typeface="Garamond" pitchFamily="18" charset="0"/>
              </a:rPr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dirty="0">
              <a:latin typeface="Times New Roman" pitchFamily="18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084888" y="5805488"/>
            <a:ext cx="2519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solidFill>
                <a:schemeClr val="accent2"/>
              </a:solidFill>
            </a:endParaRPr>
          </a:p>
        </p:txBody>
      </p:sp>
      <p:pic>
        <p:nvPicPr>
          <p:cNvPr id="80901" name="Picture 5" descr="Semper portrét 18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700213"/>
            <a:ext cx="2825750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7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32462"/>
            <a:ext cx="8229600" cy="1125538"/>
          </a:xfrm>
        </p:spPr>
        <p:txBody>
          <a:bodyPr/>
          <a:lstStyle/>
          <a:p>
            <a:r>
              <a:rPr lang="cs-CZ" sz="2800" dirty="0">
                <a:latin typeface="Garamond" panose="02020404030301010803" pitchFamily="18" charset="0"/>
              </a:rPr>
              <a:t>Gottfried </a:t>
            </a:r>
            <a:r>
              <a:rPr lang="cs-CZ" sz="2800" dirty="0" err="1">
                <a:latin typeface="Garamond" panose="02020404030301010803" pitchFamily="18" charset="0"/>
              </a:rPr>
              <a:t>Semper</a:t>
            </a:r>
            <a:r>
              <a:rPr lang="cs-CZ" sz="2800" dirty="0">
                <a:latin typeface="Garamond" panose="02020404030301010803" pitchFamily="18" charset="0"/>
              </a:rPr>
              <a:t>, Opera v Drážďanech, od 1838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575" y="2852738"/>
            <a:ext cx="2520950" cy="3273425"/>
          </a:xfrm>
        </p:spPr>
        <p:txBody>
          <a:bodyPr/>
          <a:lstStyle/>
          <a:p>
            <a:pPr>
              <a:buFontTx/>
              <a:buNone/>
            </a:pPr>
            <a:endParaRPr lang="cs-CZ"/>
          </a:p>
        </p:txBody>
      </p:sp>
      <p:pic>
        <p:nvPicPr>
          <p:cNvPr id="84996" name="Picture 4" descr="Semper opera Dresden od 18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200900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68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1430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Akademie umění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277071"/>
          </a:xfrm>
        </p:spPr>
        <p:txBody>
          <a:bodyPr>
            <a:normAutofit fontScale="92500"/>
          </a:bodyPr>
          <a:lstStyle/>
          <a:p>
            <a:r>
              <a:rPr lang="cs-CZ" sz="2400" dirty="0">
                <a:latin typeface="Garamond" panose="02020404030301010803" pitchFamily="18" charset="0"/>
              </a:rPr>
              <a:t>Počátky v 16. stol. ve Florencii</a:t>
            </a:r>
          </a:p>
          <a:p>
            <a:r>
              <a:rPr lang="cs-CZ" sz="2400" dirty="0">
                <a:latin typeface="Garamond" panose="02020404030301010803" pitchFamily="18" charset="0"/>
              </a:rPr>
              <a:t>Ve střední Evropě první Vídeň, </a:t>
            </a:r>
            <a:r>
              <a:rPr lang="cs-CZ" sz="2400" dirty="0" err="1">
                <a:latin typeface="Garamond" panose="02020404030301010803" pitchFamily="18" charset="0"/>
              </a:rPr>
              <a:t>zal</a:t>
            </a:r>
            <a:r>
              <a:rPr lang="cs-CZ" sz="2400" dirty="0">
                <a:latin typeface="Garamond" panose="02020404030301010803" pitchFamily="18" charset="0"/>
              </a:rPr>
              <a:t>. 1692</a:t>
            </a:r>
          </a:p>
          <a:p>
            <a:r>
              <a:rPr lang="cs-CZ" sz="2400" dirty="0">
                <a:latin typeface="Garamond" panose="02020404030301010803" pitchFamily="18" charset="0"/>
              </a:rPr>
              <a:t>Mnichovská Akademie, od 1808</a:t>
            </a:r>
          </a:p>
          <a:p>
            <a:r>
              <a:rPr lang="cs-CZ" sz="2400" dirty="0">
                <a:latin typeface="Garamond" panose="02020404030301010803" pitchFamily="18" charset="0"/>
              </a:rPr>
              <a:t>Pražská Akademie, od 1799</a:t>
            </a:r>
          </a:p>
          <a:p>
            <a:r>
              <a:rPr lang="cs-CZ" sz="2400" dirty="0">
                <a:latin typeface="Garamond" panose="02020404030301010803" pitchFamily="18" charset="0"/>
              </a:rPr>
              <a:t>Další města: Düsseldorf, Drážďany, Berlín…</a:t>
            </a:r>
          </a:p>
          <a:p>
            <a:pPr marL="0" indent="0">
              <a:buNone/>
            </a:pPr>
            <a:endParaRPr lang="cs-CZ" sz="24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cs-CZ" sz="24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cs-CZ" sz="1900" dirty="0">
                <a:latin typeface="Garamond" panose="02020404030301010803" pitchFamily="18" charset="0"/>
              </a:rPr>
              <a:t>Ludvík Kohl, Ateliér akademie, 1799</a:t>
            </a:r>
          </a:p>
          <a:p>
            <a:pPr marL="0" indent="0">
              <a:buNone/>
            </a:pPr>
            <a:r>
              <a:rPr lang="cs-CZ" sz="1900" dirty="0">
                <a:latin typeface="Garamond" panose="02020404030301010803" pitchFamily="18" charset="0"/>
              </a:rPr>
              <a:t>Heinrich Friedrich </a:t>
            </a:r>
            <a:r>
              <a:rPr lang="cs-CZ" sz="1900" dirty="0" err="1">
                <a:latin typeface="Garamond" panose="02020404030301010803" pitchFamily="18" charset="0"/>
              </a:rPr>
              <a:t>Füger</a:t>
            </a:r>
            <a:r>
              <a:rPr lang="cs-CZ" sz="1900" dirty="0">
                <a:latin typeface="Garamond" panose="02020404030301010803" pitchFamily="18" charset="0"/>
              </a:rPr>
              <a:t>, Smrt </a:t>
            </a:r>
            <a:r>
              <a:rPr lang="cs-CZ" sz="1900" dirty="0" err="1">
                <a:latin typeface="Garamond" panose="02020404030301010803" pitchFamily="18" charset="0"/>
              </a:rPr>
              <a:t>Dídó</a:t>
            </a:r>
            <a:r>
              <a:rPr lang="cs-CZ" sz="1900" dirty="0">
                <a:latin typeface="Garamond" panose="02020404030301010803" pitchFamily="18" charset="0"/>
              </a:rPr>
              <a:t>, 1792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297"/>
            <a:ext cx="3995936" cy="2797936"/>
          </a:xfrm>
          <a:prstGeom prst="rect">
            <a:avLst/>
          </a:prstGeom>
        </p:spPr>
      </p:pic>
      <p:pic>
        <p:nvPicPr>
          <p:cNvPr id="6" name="Obrázek 5" descr="Obsah obrázku text, staré, staré ale dobré, oblečení&#10;&#10;Popis byl vytvořen automaticky">
            <a:extLst>
              <a:ext uri="{FF2B5EF4-FFF2-40B4-BE49-F238E27FC236}">
                <a16:creationId xmlns:a16="http://schemas.microsoft.com/office/drawing/2014/main" id="{0E27EEA7-1AD7-4ADD-AE4C-A1C49FE98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41" y="274639"/>
            <a:ext cx="3925741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9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6011863" cy="1143000"/>
          </a:xfrm>
        </p:spPr>
        <p:txBody>
          <a:bodyPr>
            <a:normAutofit fontScale="90000"/>
          </a:bodyPr>
          <a:lstStyle/>
          <a:p>
            <a:r>
              <a:rPr lang="cs-CZ" sz="33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Počátky klasicismu</a:t>
            </a:r>
            <a:br>
              <a:rPr lang="cs-CZ" sz="3200" dirty="0">
                <a:solidFill>
                  <a:schemeClr val="accent2"/>
                </a:solidFill>
                <a:latin typeface="Garamond" pitchFamily="18" charset="0"/>
              </a:rPr>
            </a:br>
            <a:br>
              <a:rPr lang="cs-CZ" sz="1400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cs-CZ" sz="2000" dirty="0">
                <a:latin typeface="Garamond" pitchFamily="18" charset="0"/>
              </a:rPr>
              <a:t>Anton Raphael </a:t>
            </a:r>
            <a:r>
              <a:rPr lang="cs-CZ" sz="2000" dirty="0" err="1">
                <a:latin typeface="Garamond" pitchFamily="18" charset="0"/>
              </a:rPr>
              <a:t>Mengs</a:t>
            </a:r>
            <a:r>
              <a:rPr lang="cs-CZ" sz="2000" dirty="0">
                <a:latin typeface="Garamond" pitchFamily="18" charset="0"/>
              </a:rPr>
              <a:t>, J. J. </a:t>
            </a:r>
            <a:r>
              <a:rPr lang="cs-CZ" sz="2000" dirty="0" err="1">
                <a:latin typeface="Garamond" pitchFamily="18" charset="0"/>
              </a:rPr>
              <a:t>Winckelmann</a:t>
            </a:r>
            <a:r>
              <a:rPr lang="cs-CZ" sz="2000" dirty="0">
                <a:latin typeface="Garamond" pitchFamily="18" charset="0"/>
              </a:rPr>
              <a:t>, po 1755</a:t>
            </a:r>
            <a:br>
              <a:rPr lang="cs-CZ" sz="3200" dirty="0">
                <a:latin typeface="Garamond" pitchFamily="18" charset="0"/>
              </a:rPr>
            </a:br>
            <a:r>
              <a:rPr lang="cs-CZ" sz="2000" dirty="0">
                <a:latin typeface="Garamond" pitchFamily="18" charset="0"/>
              </a:rPr>
              <a:t>Jacques Louis David, Přísaha Horatiů, 1784-85</a:t>
            </a:r>
            <a:br>
              <a:rPr lang="cs-CZ" sz="2000" dirty="0">
                <a:latin typeface="Garamond" pitchFamily="18" charset="0"/>
              </a:rPr>
            </a:br>
            <a:r>
              <a:rPr lang="cs-CZ" sz="2000" dirty="0">
                <a:latin typeface="Garamond" pitchFamily="18" charset="0"/>
              </a:rPr>
              <a:t>Antonio </a:t>
            </a:r>
            <a:r>
              <a:rPr lang="cs-CZ" sz="2000" dirty="0" err="1">
                <a:latin typeface="Garamond" pitchFamily="18" charset="0"/>
              </a:rPr>
              <a:t>Canova</a:t>
            </a:r>
            <a:r>
              <a:rPr lang="cs-CZ" sz="2000" dirty="0">
                <a:latin typeface="Garamond" pitchFamily="18" charset="0"/>
              </a:rPr>
              <a:t>, Amor a Psyché,1786-93</a:t>
            </a:r>
          </a:p>
        </p:txBody>
      </p:sp>
      <p:pic>
        <p:nvPicPr>
          <p:cNvPr id="164870" name="Picture 6" descr="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316163"/>
            <a:ext cx="5473700" cy="424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2" name="Picture 8" descr="canova 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4005263"/>
            <a:ext cx="2655887" cy="2530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5" name="Picture 11" descr="arm jjw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404813"/>
            <a:ext cx="2668587" cy="345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06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Nazaréni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9" y="1412875"/>
            <a:ext cx="8353176" cy="4924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>
                <a:latin typeface="Garamond" pitchFamily="18" charset="0"/>
              </a:rPr>
              <a:t>1809 šest studentů vídeňské akademie založilo Spolek sv. Lukáše, k nim se postupně přidali další přívrženci, část z nich zůstala ve Vídni a někteří odešli do Říma, kde se usadili ve františkánském klášteře S. </a:t>
            </a:r>
            <a:r>
              <a:rPr lang="cs-CZ" sz="2400" dirty="0" err="1">
                <a:latin typeface="Garamond" pitchFamily="18" charset="0"/>
              </a:rPr>
              <a:t>Isidoro</a:t>
            </a:r>
            <a:endParaRPr lang="cs-CZ" sz="2400" dirty="0">
              <a:latin typeface="Garamond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400" dirty="0">
                <a:latin typeface="Garamond" pitchFamily="18" charset="0"/>
              </a:rPr>
              <a:t>název se odvozuje podle vlasů „alla </a:t>
            </a:r>
            <a:r>
              <a:rPr lang="cs-CZ" sz="2400" dirty="0" err="1">
                <a:latin typeface="Garamond" pitchFamily="18" charset="0"/>
              </a:rPr>
              <a:t>Nazzarena</a:t>
            </a:r>
            <a:r>
              <a:rPr lang="cs-CZ" sz="2400" dirty="0">
                <a:latin typeface="Garamond" pitchFamily="18" charset="0"/>
              </a:rPr>
              <a:t>“ – stylizace do podoby Krista a jeho pokračovatelů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Garamond" pitchFamily="18" charset="0"/>
              </a:rPr>
              <a:t>první výtvarná skupina v novodobých dějinách, jejím cílem byla obnova církevního umění a kolektivní způsob života a práce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Garamond" pitchFamily="18" charset="0"/>
              </a:rPr>
              <a:t>vlivy: romantická literatura, staří mistři – </a:t>
            </a:r>
            <a:r>
              <a:rPr lang="cs-CZ" sz="2400" dirty="0" err="1">
                <a:latin typeface="Garamond" pitchFamily="18" charset="0"/>
              </a:rPr>
              <a:t>Dürer</a:t>
            </a:r>
            <a:r>
              <a:rPr lang="cs-CZ" sz="2400" dirty="0">
                <a:latin typeface="Garamond" pitchFamily="18" charset="0"/>
              </a:rPr>
              <a:t>, italští primitivové (</a:t>
            </a:r>
            <a:r>
              <a:rPr lang="cs-CZ" sz="2400" dirty="0" err="1">
                <a:latin typeface="Garamond" pitchFamily="18" charset="0"/>
              </a:rPr>
              <a:t>Giotto</a:t>
            </a:r>
            <a:r>
              <a:rPr lang="cs-CZ" sz="2400" dirty="0">
                <a:latin typeface="Garamond" pitchFamily="18" charset="0"/>
              </a:rPr>
              <a:t>, Pierro </a:t>
            </a:r>
            <a:r>
              <a:rPr lang="cs-CZ" sz="2400" dirty="0" err="1">
                <a:latin typeface="Garamond" pitchFamily="18" charset="0"/>
              </a:rPr>
              <a:t>della</a:t>
            </a:r>
            <a:r>
              <a:rPr lang="cs-CZ" sz="2400" dirty="0">
                <a:latin typeface="Garamond" pitchFamily="18" charset="0"/>
              </a:rPr>
              <a:t> Francesca), </a:t>
            </a:r>
            <a:r>
              <a:rPr lang="cs-CZ" sz="2400" dirty="0" err="1">
                <a:latin typeface="Garamond" pitchFamily="18" charset="0"/>
              </a:rPr>
              <a:t>Raffael</a:t>
            </a:r>
            <a:r>
              <a:rPr lang="cs-CZ" sz="2400" dirty="0">
                <a:latin typeface="Garamond" pitchFamily="18" charset="0"/>
              </a:rPr>
              <a:t>, klasicistní krajinomalba aj.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Garamond" pitchFamily="18" charset="0"/>
              </a:rPr>
              <a:t>Po 1818 rozšíření stylu do Německa a Rakouska, hlavní díla vznikají ve 20.-50. letech 19. stol.</a:t>
            </a:r>
          </a:p>
        </p:txBody>
      </p:sp>
    </p:spTree>
    <p:extLst>
      <p:ext uri="{BB962C8B-B14F-4D97-AF65-F5344CB8AC3E}">
        <p14:creationId xmlns:p14="http://schemas.microsoft.com/office/powerpoint/2010/main" val="1134169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517232"/>
            <a:ext cx="8373616" cy="1143000"/>
          </a:xfrm>
        </p:spPr>
        <p:txBody>
          <a:bodyPr/>
          <a:lstStyle/>
          <a:p>
            <a:r>
              <a:rPr lang="cs-CZ" sz="2800" dirty="0">
                <a:latin typeface="Garamond" pitchFamily="18" charset="0"/>
              </a:rPr>
              <a:t>Carl Philipp </a:t>
            </a:r>
            <a:r>
              <a:rPr lang="cs-CZ" sz="2800" dirty="0" err="1">
                <a:latin typeface="Garamond" pitchFamily="18" charset="0"/>
              </a:rPr>
              <a:t>Fohr</a:t>
            </a:r>
            <a:r>
              <a:rPr lang="cs-CZ" sz="2800" dirty="0">
                <a:latin typeface="Garamond" pitchFamily="18" charset="0"/>
              </a:rPr>
              <a:t>, Podobizna Friedricha </a:t>
            </a:r>
            <a:r>
              <a:rPr lang="cs-CZ" sz="2800" dirty="0" err="1">
                <a:latin typeface="Garamond" pitchFamily="18" charset="0"/>
              </a:rPr>
              <a:t>Overbecka</a:t>
            </a:r>
            <a:r>
              <a:rPr lang="cs-CZ" sz="2800" dirty="0">
                <a:latin typeface="Garamond" pitchFamily="18" charset="0"/>
              </a:rPr>
              <a:t>, 1818 - Vlastní podobizna, 1816 </a:t>
            </a:r>
          </a:p>
        </p:txBody>
      </p:sp>
      <p:pic>
        <p:nvPicPr>
          <p:cNvPr id="7172" name="Picture 4" descr="img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32656"/>
            <a:ext cx="8135937" cy="5002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753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53438"/>
            <a:ext cx="8229600" cy="1143000"/>
          </a:xfrm>
        </p:spPr>
        <p:txBody>
          <a:bodyPr/>
          <a:lstStyle/>
          <a:p>
            <a:r>
              <a:rPr lang="cs-CZ" sz="2800" dirty="0">
                <a:latin typeface="Garamond" pitchFamily="18" charset="0"/>
              </a:rPr>
              <a:t>Friedrich </a:t>
            </a:r>
            <a:r>
              <a:rPr lang="cs-CZ" sz="2800" dirty="0" err="1">
                <a:latin typeface="Garamond" pitchFamily="18" charset="0"/>
              </a:rPr>
              <a:t>Overbeck</a:t>
            </a:r>
            <a:r>
              <a:rPr lang="cs-CZ" sz="2800" dirty="0">
                <a:latin typeface="Garamond" pitchFamily="18" charset="0"/>
              </a:rPr>
              <a:t>, Italia a Germania, 1811-1828</a:t>
            </a:r>
          </a:p>
        </p:txBody>
      </p:sp>
      <p:pic>
        <p:nvPicPr>
          <p:cNvPr id="9223" name="Picture 7" descr="Overbec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345" y="476672"/>
            <a:ext cx="5905310" cy="51966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097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989138"/>
            <a:ext cx="2843212" cy="1143000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Garamond" panose="02020404030301010803" pitchFamily="18" charset="0"/>
              </a:rPr>
              <a:t>Peter </a:t>
            </a:r>
            <a:r>
              <a:rPr lang="cs-CZ" sz="2400" dirty="0" err="1">
                <a:latin typeface="Garamond" panose="02020404030301010803" pitchFamily="18" charset="0"/>
              </a:rPr>
              <a:t>Cornelius</a:t>
            </a:r>
            <a:r>
              <a:rPr lang="cs-CZ" sz="2400" dirty="0">
                <a:latin typeface="Garamond" panose="02020404030301010803" pitchFamily="18" charset="0"/>
              </a:rPr>
              <a:t>, Poslední soud </a:t>
            </a:r>
            <a:br>
              <a:rPr lang="cs-CZ" sz="2400" dirty="0">
                <a:latin typeface="Garamond" panose="02020404030301010803" pitchFamily="18" charset="0"/>
              </a:rPr>
            </a:br>
            <a:r>
              <a:rPr lang="cs-CZ" sz="2400" dirty="0">
                <a:latin typeface="Garamond" panose="02020404030301010803" pitchFamily="18" charset="0"/>
              </a:rPr>
              <a:t>1836-1839</a:t>
            </a:r>
            <a:br>
              <a:rPr lang="cs-CZ" sz="2400" dirty="0">
                <a:latin typeface="Garamond" panose="02020404030301010803" pitchFamily="18" charset="0"/>
              </a:rPr>
            </a:br>
            <a:r>
              <a:rPr lang="cs-CZ" sz="2400" dirty="0">
                <a:latin typeface="Garamond" panose="02020404030301010803" pitchFamily="18" charset="0"/>
              </a:rPr>
              <a:t>Mnichov, kostel sv. Ludvíka</a:t>
            </a:r>
          </a:p>
        </p:txBody>
      </p:sp>
      <p:pic>
        <p:nvPicPr>
          <p:cNvPr id="11268" name="Picture 4" descr="52 cornelius lastjud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0"/>
            <a:ext cx="50974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69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5620406"/>
            <a:ext cx="8229600" cy="850900"/>
          </a:xfrm>
        </p:spPr>
        <p:txBody>
          <a:bodyPr/>
          <a:lstStyle/>
          <a:p>
            <a:r>
              <a:rPr lang="cs-CZ" sz="2800" dirty="0">
                <a:latin typeface="Garamond" pitchFamily="18" charset="0"/>
              </a:rPr>
              <a:t>Joseph von </a:t>
            </a:r>
            <a:r>
              <a:rPr lang="cs-CZ" sz="2800" dirty="0" err="1">
                <a:latin typeface="Garamond" pitchFamily="18" charset="0"/>
              </a:rPr>
              <a:t>Führich</a:t>
            </a:r>
            <a:r>
              <a:rPr lang="cs-CZ" sz="2800" dirty="0">
                <a:latin typeface="Garamond" pitchFamily="18" charset="0"/>
              </a:rPr>
              <a:t>, Cesta do Emauz, 1837</a:t>
            </a:r>
          </a:p>
        </p:txBody>
      </p:sp>
      <p:pic>
        <p:nvPicPr>
          <p:cNvPr id="13319" name="Picture 7" descr="Joseph_von_F%C3%BChrich_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31" y="391181"/>
            <a:ext cx="7704137" cy="5229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018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589240"/>
            <a:ext cx="8229600" cy="1143000"/>
          </a:xfrm>
        </p:spPr>
        <p:txBody>
          <a:bodyPr/>
          <a:lstStyle/>
          <a:p>
            <a:r>
              <a:rPr lang="cs-CZ" sz="2800" dirty="0">
                <a:latin typeface="Garamond" pitchFamily="18" charset="0"/>
              </a:rPr>
              <a:t>František </a:t>
            </a:r>
            <a:r>
              <a:rPr lang="cs-CZ" sz="2800" dirty="0" err="1">
                <a:latin typeface="Garamond" pitchFamily="18" charset="0"/>
              </a:rPr>
              <a:t>Tkadlík</a:t>
            </a:r>
            <a:r>
              <a:rPr lang="cs-CZ" sz="2800" dirty="0">
                <a:latin typeface="Garamond" pitchFamily="18" charset="0"/>
              </a:rPr>
              <a:t>, Sv. Václav a sv. Ludmila </a:t>
            </a:r>
            <a:br>
              <a:rPr lang="cs-CZ" sz="2800" dirty="0">
                <a:latin typeface="Garamond" pitchFamily="18" charset="0"/>
              </a:rPr>
            </a:br>
            <a:r>
              <a:rPr lang="cs-CZ" sz="2800" dirty="0">
                <a:latin typeface="Garamond" pitchFamily="18" charset="0"/>
              </a:rPr>
              <a:t>při mši, 1837</a:t>
            </a:r>
          </a:p>
        </p:txBody>
      </p:sp>
      <p:pic>
        <p:nvPicPr>
          <p:cNvPr id="15364" name="Picture 4" descr="DSC_00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921" y="332656"/>
            <a:ext cx="7452158" cy="53285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922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ED9C6-EDB5-44D6-84CE-9148928C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Romantické malířství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AC13C6-CC45-488F-9541-8B0D891D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4525963"/>
          </a:xfrm>
        </p:spPr>
        <p:txBody>
          <a:bodyPr/>
          <a:lstStyle/>
          <a:p>
            <a:r>
              <a:rPr lang="cs-CZ" sz="1800" dirty="0" err="1">
                <a:latin typeface="Garamond" panose="02020404030301010803" pitchFamily="18" charset="0"/>
              </a:rPr>
              <a:t>Caspar</a:t>
            </a:r>
            <a:r>
              <a:rPr lang="cs-CZ" sz="1800" dirty="0">
                <a:latin typeface="Garamond" panose="02020404030301010803" pitchFamily="18" charset="0"/>
              </a:rPr>
              <a:t> David Friedrich (1774-1840)</a:t>
            </a:r>
          </a:p>
          <a:p>
            <a:pPr marL="0" indent="0">
              <a:buNone/>
            </a:pPr>
            <a:r>
              <a:rPr lang="cs-CZ" sz="1800" dirty="0">
                <a:latin typeface="Garamond" panose="02020404030301010803" pitchFamily="18" charset="0"/>
              </a:rPr>
              <a:t>Kříž v horách (Děčínský oltář), 1807-08</a:t>
            </a:r>
          </a:p>
          <a:p>
            <a:r>
              <a:rPr lang="cs-CZ" sz="1800" dirty="0">
                <a:latin typeface="Garamond" panose="02020404030301010803" pitchFamily="18" charset="0"/>
              </a:rPr>
              <a:t>Philipp Otto </a:t>
            </a:r>
            <a:r>
              <a:rPr lang="cs-CZ" sz="1800" dirty="0" err="1">
                <a:latin typeface="Garamond" panose="02020404030301010803" pitchFamily="18" charset="0"/>
              </a:rPr>
              <a:t>Runge</a:t>
            </a:r>
            <a:r>
              <a:rPr lang="cs-CZ" sz="1800" dirty="0">
                <a:latin typeface="Garamond" panose="02020404030301010803" pitchFamily="18" charset="0"/>
              </a:rPr>
              <a:t> (1777-1810)</a:t>
            </a:r>
          </a:p>
          <a:p>
            <a:pPr marL="0" indent="0">
              <a:buNone/>
            </a:pPr>
            <a:r>
              <a:rPr lang="cs-CZ" sz="1800" dirty="0">
                <a:latin typeface="Garamond" panose="02020404030301010803" pitchFamily="18" charset="0"/>
              </a:rPr>
              <a:t>Ráno, 1808 </a:t>
            </a:r>
            <a:r>
              <a:rPr lang="cs-CZ" sz="1500" dirty="0">
                <a:latin typeface="Garamond" panose="02020404030301010803" pitchFamily="18" charset="0"/>
              </a:rPr>
              <a:t>/obr.: další snímek/</a:t>
            </a:r>
          </a:p>
          <a:p>
            <a:pPr marL="0" indent="0">
              <a:buNone/>
            </a:pPr>
            <a:r>
              <a:rPr lang="cs-CZ" sz="1800" dirty="0">
                <a:latin typeface="Garamond" panose="02020404030301010803" pitchFamily="18" charset="0"/>
              </a:rPr>
              <a:t>Oba studovali na Královské akademii umění v Kodani, </a:t>
            </a:r>
            <a:r>
              <a:rPr lang="cs-CZ" sz="1800" dirty="0" err="1">
                <a:latin typeface="Garamond" panose="02020404030301010803" pitchFamily="18" charset="0"/>
              </a:rPr>
              <a:t>Runge</a:t>
            </a:r>
            <a:r>
              <a:rPr lang="cs-CZ" sz="1800" dirty="0">
                <a:latin typeface="Garamond" panose="02020404030301010803" pitchFamily="18" charset="0"/>
              </a:rPr>
              <a:t> také v Drážďanech.</a:t>
            </a:r>
          </a:p>
          <a:p>
            <a:r>
              <a:rPr lang="cs-CZ" sz="1800" dirty="0">
                <a:latin typeface="Garamond" panose="02020404030301010803" pitchFamily="18" charset="0"/>
              </a:rPr>
              <a:t>Antonín Mánes (1784-1843)</a:t>
            </a:r>
          </a:p>
          <a:p>
            <a:pPr marL="0" indent="0">
              <a:buNone/>
            </a:pPr>
            <a:r>
              <a:rPr lang="cs-CZ" sz="1800" dirty="0">
                <a:latin typeface="Garamond" panose="02020404030301010803" pitchFamily="18" charset="0"/>
              </a:rPr>
              <a:t>Hrad Okoř, 1834</a:t>
            </a:r>
          </a:p>
          <a:p>
            <a:endParaRPr lang="cs-CZ" dirty="0"/>
          </a:p>
        </p:txBody>
      </p:sp>
      <p:pic>
        <p:nvPicPr>
          <p:cNvPr id="5" name="Obrázek 4" descr="Obsah obrázku text, strom, obloha, exteriér&#10;&#10;Popis byl vytvořen automaticky">
            <a:extLst>
              <a:ext uri="{FF2B5EF4-FFF2-40B4-BE49-F238E27FC236}">
                <a16:creationId xmlns:a16="http://schemas.microsoft.com/office/drawing/2014/main" id="{15B9AF7F-23F6-43FF-B5DB-0F6908B34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54056"/>
            <a:ext cx="3372773" cy="3514402"/>
          </a:xfrm>
          <a:prstGeom prst="rect">
            <a:avLst/>
          </a:prstGeom>
        </p:spPr>
      </p:pic>
      <p:pic>
        <p:nvPicPr>
          <p:cNvPr id="9" name="Obrázek 8" descr="Obsah obrázku tráva, hora, příroda, staré&#10;&#10;Popis byl vytvořen automaticky">
            <a:extLst>
              <a:ext uri="{FF2B5EF4-FFF2-40B4-BE49-F238E27FC236}">
                <a16:creationId xmlns:a16="http://schemas.microsoft.com/office/drawing/2014/main" id="{FE0A1013-208C-4C61-9583-2AA31C6EA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63875"/>
            <a:ext cx="3696326" cy="24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04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, malování&#10;&#10;Popis byl vytvořen automaticky">
            <a:extLst>
              <a:ext uri="{FF2B5EF4-FFF2-40B4-BE49-F238E27FC236}">
                <a16:creationId xmlns:a16="http://schemas.microsoft.com/office/drawing/2014/main" id="{9607970E-2F91-4286-967C-CEEF381EB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107495"/>
            <a:ext cx="5256584" cy="66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0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1751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Ideální architektura                   v osvícenské Francii</a:t>
            </a:r>
            <a:br>
              <a:rPr lang="cs-CZ" sz="2800" dirty="0">
                <a:solidFill>
                  <a:srgbClr val="0070C0"/>
                </a:solidFill>
                <a:latin typeface="Garamond" pitchFamily="18" charset="0"/>
              </a:rPr>
            </a:br>
            <a:br>
              <a:rPr lang="cs-CZ" sz="1000" dirty="0">
                <a:latin typeface="Garamond" pitchFamily="18" charset="0"/>
              </a:rPr>
            </a:br>
            <a:r>
              <a:rPr lang="cs-CZ" sz="1000" dirty="0">
                <a:latin typeface="Garamond" pitchFamily="18" charset="0"/>
              </a:rPr>
              <a:t> </a:t>
            </a:r>
            <a:r>
              <a:rPr lang="cs-CZ" sz="2000" dirty="0" err="1">
                <a:latin typeface="Garamond" pitchFamily="18" charset="0"/>
              </a:rPr>
              <a:t>Étienne</a:t>
            </a:r>
            <a:r>
              <a:rPr lang="cs-CZ" sz="2000" dirty="0">
                <a:latin typeface="Garamond" pitchFamily="18" charset="0"/>
              </a:rPr>
              <a:t>-Louis </a:t>
            </a:r>
            <a:r>
              <a:rPr lang="cs-CZ" sz="2000" dirty="0" err="1">
                <a:latin typeface="Garamond" pitchFamily="18" charset="0"/>
              </a:rPr>
              <a:t>Boullée</a:t>
            </a:r>
            <a:r>
              <a:rPr lang="cs-CZ" sz="2000" dirty="0">
                <a:latin typeface="Garamond" pitchFamily="18" charset="0"/>
              </a:rPr>
              <a:t>, kenotaf pro Isaaca Newtona, 1784</a:t>
            </a:r>
            <a:br>
              <a:rPr lang="cs-CZ" sz="2000" dirty="0">
                <a:latin typeface="Garamond" pitchFamily="18" charset="0"/>
              </a:rPr>
            </a:br>
            <a:r>
              <a:rPr lang="cs-CZ" sz="800" dirty="0">
                <a:latin typeface="Garamond" pitchFamily="18" charset="0"/>
              </a:rPr>
              <a:t> </a:t>
            </a:r>
            <a:br>
              <a:rPr lang="cs-CZ" sz="800" dirty="0">
                <a:latin typeface="Garamond" pitchFamily="18" charset="0"/>
              </a:rPr>
            </a:br>
            <a:r>
              <a:rPr lang="cs-CZ" sz="2000" dirty="0">
                <a:latin typeface="Garamond" pitchFamily="18" charset="0"/>
              </a:rPr>
              <a:t>Claude Nicolas </a:t>
            </a:r>
            <a:r>
              <a:rPr lang="cs-CZ" sz="2000" dirty="0" err="1">
                <a:latin typeface="Garamond" pitchFamily="18" charset="0"/>
              </a:rPr>
              <a:t>Ledoux</a:t>
            </a:r>
            <a:r>
              <a:rPr lang="cs-CZ" sz="2000" dirty="0">
                <a:latin typeface="Garamond" pitchFamily="18" charset="0"/>
              </a:rPr>
              <a:t>, návrh města </a:t>
            </a:r>
            <a:r>
              <a:rPr lang="cs-CZ" sz="2000" dirty="0" err="1">
                <a:latin typeface="Garamond" pitchFamily="18" charset="0"/>
              </a:rPr>
              <a:t>Chaux</a:t>
            </a:r>
            <a:r>
              <a:rPr lang="cs-CZ" sz="2000" dirty="0">
                <a:latin typeface="Garamond" pitchFamily="18" charset="0"/>
              </a:rPr>
              <a:t>, cca 1775</a:t>
            </a:r>
            <a:br>
              <a:rPr lang="cs-CZ" sz="2000" dirty="0">
                <a:latin typeface="Garamond" pitchFamily="18" charset="0"/>
              </a:rPr>
            </a:br>
            <a:endParaRPr lang="cs-CZ" sz="2000" dirty="0">
              <a:latin typeface="Garamond" pitchFamily="18" charset="0"/>
            </a:endParaRPr>
          </a:p>
        </p:txBody>
      </p:sp>
      <p:pic>
        <p:nvPicPr>
          <p:cNvPr id="3075" name="Picture 4" descr="img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997200"/>
            <a:ext cx="5329237" cy="359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7" descr="01c boulle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04813"/>
            <a:ext cx="4176712" cy="2420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58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3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Středověký ideál</a:t>
            </a:r>
            <a:br>
              <a:rPr lang="cs-CZ" sz="2800" dirty="0">
                <a:latin typeface="Garamond" pitchFamily="18" charset="0"/>
              </a:rPr>
            </a:br>
            <a:r>
              <a:rPr lang="cs-CZ" sz="2800" dirty="0">
                <a:latin typeface="Garamond" pitchFamily="18" charset="0"/>
              </a:rPr>
              <a:t> </a:t>
            </a:r>
            <a:r>
              <a:rPr lang="cs-CZ" sz="2400" dirty="0">
                <a:latin typeface="Garamond" pitchFamily="18" charset="0"/>
              </a:rPr>
              <a:t>K. F. </a:t>
            </a:r>
            <a:r>
              <a:rPr lang="cs-CZ" sz="2400" dirty="0" err="1">
                <a:latin typeface="Garamond" pitchFamily="18" charset="0"/>
              </a:rPr>
              <a:t>Schinkel</a:t>
            </a:r>
            <a:r>
              <a:rPr lang="cs-CZ" sz="2400" dirty="0">
                <a:latin typeface="Garamond" pitchFamily="18" charset="0"/>
              </a:rPr>
              <a:t>, Gotická katedrála s císařským palácem, 1815</a:t>
            </a:r>
            <a:br>
              <a:rPr lang="cs-CZ" sz="2800" dirty="0">
                <a:latin typeface="Garamond" pitchFamily="18" charset="0"/>
              </a:rPr>
            </a:br>
            <a:endParaRPr lang="cs-CZ" sz="2800" dirty="0">
              <a:latin typeface="Garamond" pitchFamily="18" charset="0"/>
            </a:endParaRPr>
          </a:p>
        </p:txBody>
      </p:sp>
      <p:pic>
        <p:nvPicPr>
          <p:cNvPr id="5125" name="Picture 5" descr="Schinkel_Mittelalterliche_Sta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4" y="1340768"/>
            <a:ext cx="7488237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53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80418"/>
          </a:xfrm>
        </p:spPr>
        <p:txBody>
          <a:bodyPr/>
          <a:lstStyle/>
          <a:p>
            <a:pPr eaLnBrk="1" hangingPunct="1"/>
            <a:r>
              <a:rPr lang="cs-CZ" sz="30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Klasický (řecký) ideál</a:t>
            </a:r>
            <a:br>
              <a:rPr lang="cs-CZ" sz="32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r>
              <a:rPr lang="cs-CZ" sz="2400" dirty="0">
                <a:latin typeface="Garamond" pitchFamily="18" charset="0"/>
              </a:rPr>
              <a:t>Leo von </a:t>
            </a:r>
            <a:r>
              <a:rPr lang="cs-CZ" sz="2400" dirty="0" err="1">
                <a:latin typeface="Garamond" pitchFamily="18" charset="0"/>
              </a:rPr>
              <a:t>Klenze</a:t>
            </a:r>
            <a:r>
              <a:rPr lang="cs-CZ" sz="2400" dirty="0">
                <a:latin typeface="Garamond" pitchFamily="18" charset="0"/>
              </a:rPr>
              <a:t>, Athénská akropolis, 1846</a:t>
            </a:r>
          </a:p>
        </p:txBody>
      </p:sp>
      <p:pic>
        <p:nvPicPr>
          <p:cNvPr id="4099" name="Picture 4" descr="01h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604" y="1340768"/>
            <a:ext cx="7392792" cy="51632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4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95275"/>
            <a:ext cx="7772400" cy="1143000"/>
          </a:xfrm>
        </p:spPr>
        <p:txBody>
          <a:bodyPr/>
          <a:lstStyle/>
          <a:p>
            <a:pPr eaLnBrk="1" hangingPunct="1"/>
            <a:r>
              <a:rPr lang="cs-CZ" sz="30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Konec barokního mecenátu</a:t>
            </a:r>
            <a:br>
              <a:rPr lang="cs-CZ" sz="2800" dirty="0">
                <a:latin typeface="Garamond" pitchFamily="18" charset="0"/>
              </a:rPr>
            </a:br>
            <a:r>
              <a:rPr lang="cs-CZ" sz="2400" dirty="0">
                <a:latin typeface="Garamond" pitchFamily="18" charset="0"/>
              </a:rPr>
              <a:t>F. X. Lederer, Alegorie zániku krásných umění, 1789-1790</a:t>
            </a:r>
          </a:p>
        </p:txBody>
      </p:sp>
      <p:pic>
        <p:nvPicPr>
          <p:cNvPr id="8195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68413"/>
            <a:ext cx="7808912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8064500" cy="1143000"/>
          </a:xfrm>
        </p:spPr>
        <p:txBody>
          <a:bodyPr>
            <a:normAutofit fontScale="90000"/>
          </a:bodyPr>
          <a:lstStyle/>
          <a:p>
            <a:r>
              <a:rPr lang="cs-CZ" sz="33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Jednoduché sakrální stavby josefinské doby</a:t>
            </a:r>
            <a:br>
              <a:rPr lang="cs-CZ" sz="2800" dirty="0">
                <a:latin typeface="Garamond" pitchFamily="18" charset="0"/>
              </a:rPr>
            </a:br>
            <a:r>
              <a:rPr lang="cs-CZ" sz="1100" dirty="0">
                <a:latin typeface="Garamond" pitchFamily="18" charset="0"/>
              </a:rPr>
              <a:t> </a:t>
            </a:r>
            <a:br>
              <a:rPr lang="cs-CZ" sz="2800" dirty="0">
                <a:latin typeface="Garamond" pitchFamily="18" charset="0"/>
              </a:rPr>
            </a:br>
            <a:r>
              <a:rPr lang="cs-CZ" sz="2000" dirty="0">
                <a:latin typeface="Garamond" pitchFamily="18" charset="0"/>
              </a:rPr>
              <a:t>Vysoká (okr. Mělník), </a:t>
            </a:r>
            <a:r>
              <a:rPr lang="cs-CZ" sz="2000" dirty="0" err="1">
                <a:latin typeface="Garamond" pitchFamily="18" charset="0"/>
              </a:rPr>
              <a:t>helvitská</a:t>
            </a:r>
            <a:r>
              <a:rPr lang="cs-CZ" sz="2000" dirty="0">
                <a:latin typeface="Garamond" pitchFamily="18" charset="0"/>
              </a:rPr>
              <a:t> modlitebna, 1786</a:t>
            </a:r>
            <a:br>
              <a:rPr lang="cs-CZ" sz="2000" dirty="0">
                <a:latin typeface="Garamond" pitchFamily="18" charset="0"/>
              </a:rPr>
            </a:br>
            <a:r>
              <a:rPr lang="cs-CZ" sz="2000" dirty="0">
                <a:latin typeface="Garamond" pitchFamily="18" charset="0"/>
              </a:rPr>
              <a:t>Pyšel (okr. Třebíč), farní kostel sv. Barbory, 1788</a:t>
            </a:r>
            <a:br>
              <a:rPr lang="cs-CZ" sz="2000" dirty="0">
                <a:latin typeface="Garamond" pitchFamily="18" charset="0"/>
              </a:rPr>
            </a:br>
            <a:r>
              <a:rPr lang="cs-CZ" sz="1600" dirty="0">
                <a:latin typeface="Garamond" pitchFamily="18" charset="0"/>
              </a:rPr>
              <a:t>Pozn.: Utváření této architektury je založeno na redukci pozdně barokních forem. Toleranční patent</a:t>
            </a:r>
            <a:r>
              <a:rPr lang="cs-CZ" sz="2400" dirty="0">
                <a:latin typeface="Garamond" pitchFamily="18" charset="0"/>
              </a:rPr>
              <a:t> </a:t>
            </a:r>
            <a:r>
              <a:rPr lang="cs-CZ" sz="1600" dirty="0">
                <a:latin typeface="Garamond" pitchFamily="18" charset="0"/>
              </a:rPr>
              <a:t>z r. 1781 připustil pouze stavby nekatolických modliteben bez věží a zvonů, které se hlavním průčelím neobracely do ulice. Úplné zrovnoprávnění přinesl až </a:t>
            </a:r>
            <a:r>
              <a:rPr lang="cs-CZ" sz="1600" dirty="0" err="1">
                <a:latin typeface="Garamond" pitchFamily="18" charset="0"/>
              </a:rPr>
              <a:t>Protestanstký</a:t>
            </a:r>
            <a:r>
              <a:rPr lang="cs-CZ" sz="1600" dirty="0">
                <a:latin typeface="Garamond" pitchFamily="18" charset="0"/>
              </a:rPr>
              <a:t> patent r. 1861. </a:t>
            </a:r>
          </a:p>
        </p:txBody>
      </p:sp>
      <p:pic>
        <p:nvPicPr>
          <p:cNvPr id="61444" name="Picture 4" descr="Vysoka-tolerancni_kost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89225"/>
            <a:ext cx="5041900" cy="3781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9" name="Picture 9" descr="pysel_barbora_1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2438" y="2708275"/>
            <a:ext cx="3343275" cy="374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421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3375"/>
            <a:ext cx="7989069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1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Klasicistní chrám:</a:t>
            </a:r>
            <a:r>
              <a:rPr lang="cs-CZ" sz="3100" dirty="0">
                <a:latin typeface="Garamond" pitchFamily="18" charset="0"/>
              </a:rPr>
              <a:t> Slavkov u Brna, kostel Vzkříšení Páně</a:t>
            </a:r>
            <a:br>
              <a:rPr lang="cs-CZ" sz="3100" dirty="0">
                <a:latin typeface="Garamond" pitchFamily="18" charset="0"/>
              </a:rPr>
            </a:br>
            <a:r>
              <a:rPr lang="cs-CZ" sz="2400" dirty="0">
                <a:latin typeface="Garamond" pitchFamily="18" charset="0"/>
              </a:rPr>
              <a:t>1786-1789, arch. Johann Ferdinand </a:t>
            </a:r>
            <a:r>
              <a:rPr lang="cs-CZ" sz="2400" dirty="0" err="1">
                <a:latin typeface="Garamond" pitchFamily="18" charset="0"/>
              </a:rPr>
              <a:t>Hetzendorf</a:t>
            </a:r>
            <a:r>
              <a:rPr lang="cs-CZ" sz="2400" dirty="0">
                <a:latin typeface="Garamond" pitchFamily="18" charset="0"/>
              </a:rPr>
              <a:t> von </a:t>
            </a:r>
            <a:r>
              <a:rPr lang="cs-CZ" sz="2400" dirty="0" err="1">
                <a:latin typeface="Garamond" pitchFamily="18" charset="0"/>
              </a:rPr>
              <a:t>Hohenberg</a:t>
            </a:r>
            <a:endParaRPr lang="cs-CZ" sz="2400" dirty="0">
              <a:latin typeface="Garamond" pitchFamily="18" charset="0"/>
            </a:endParaRPr>
          </a:p>
        </p:txBody>
      </p:sp>
      <p:pic>
        <p:nvPicPr>
          <p:cNvPr id="9219" name="Picture 4" descr="B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138" y="1484313"/>
            <a:ext cx="3835400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6" descr="B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484313"/>
            <a:ext cx="3235325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18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>
          <a:xfrm>
            <a:off x="577750" y="337852"/>
            <a:ext cx="7917061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10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Problém živelného růstu měst bez urbanistického plánu</a:t>
            </a:r>
            <a:br>
              <a:rPr lang="cs-CZ" sz="2800" dirty="0">
                <a:latin typeface="Garamond" pitchFamily="18" charset="0"/>
              </a:rPr>
            </a:br>
            <a:r>
              <a:rPr lang="cs-CZ" sz="2800" dirty="0">
                <a:latin typeface="Garamond" pitchFamily="18" charset="0"/>
              </a:rPr>
              <a:t>Augustus </a:t>
            </a:r>
            <a:r>
              <a:rPr lang="cs-CZ" sz="2800" dirty="0" err="1">
                <a:latin typeface="Garamond" pitchFamily="18" charset="0"/>
              </a:rPr>
              <a:t>Welby</a:t>
            </a:r>
            <a:r>
              <a:rPr lang="cs-CZ" sz="2800" dirty="0">
                <a:latin typeface="Garamond" pitchFamily="18" charset="0"/>
              </a:rPr>
              <a:t> </a:t>
            </a:r>
            <a:r>
              <a:rPr lang="cs-CZ" sz="2800" dirty="0" err="1">
                <a:latin typeface="Garamond" pitchFamily="18" charset="0"/>
              </a:rPr>
              <a:t>Northmore</a:t>
            </a:r>
            <a:r>
              <a:rPr lang="cs-CZ" sz="2800" dirty="0">
                <a:latin typeface="Garamond" pitchFamily="18" charset="0"/>
              </a:rPr>
              <a:t> </a:t>
            </a:r>
            <a:r>
              <a:rPr lang="cs-CZ" sz="2800" dirty="0" err="1">
                <a:latin typeface="Garamond" pitchFamily="18" charset="0"/>
              </a:rPr>
              <a:t>Pugin</a:t>
            </a:r>
            <a:r>
              <a:rPr lang="cs-CZ" sz="2800" dirty="0">
                <a:latin typeface="Garamond" pitchFamily="18" charset="0"/>
              </a:rPr>
              <a:t>, </a:t>
            </a:r>
            <a:r>
              <a:rPr lang="cs-CZ" sz="2800" i="1" dirty="0">
                <a:latin typeface="Garamond" pitchFamily="18" charset="0"/>
              </a:rPr>
              <a:t>Kontrasty</a:t>
            </a:r>
            <a:br>
              <a:rPr lang="cs-CZ" sz="2800" dirty="0">
                <a:latin typeface="Garamond" pitchFamily="18" charset="0"/>
              </a:rPr>
            </a:br>
            <a:r>
              <a:rPr lang="cs-CZ" sz="2800" i="1" dirty="0">
                <a:latin typeface="Garamond" pitchFamily="18" charset="0"/>
              </a:rPr>
              <a:t>Katolické město z roku 1440 / Stejné město roku 1840</a:t>
            </a:r>
            <a:endParaRPr lang="cs-CZ" sz="2800" dirty="0">
              <a:latin typeface="Garamond" pitchFamily="18" charset="0"/>
            </a:endParaRPr>
          </a:p>
        </p:txBody>
      </p:sp>
      <p:pic>
        <p:nvPicPr>
          <p:cNvPr id="6147" name="Picture 4" descr="A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00213"/>
            <a:ext cx="5976937" cy="484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426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820</Words>
  <Application>Microsoft Office PowerPoint</Application>
  <PresentationFormat>Předvádění na obrazovce (4:3)</PresentationFormat>
  <Paragraphs>84</Paragraphs>
  <Slides>27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Garamond</vt:lpstr>
      <vt:lpstr>Times New Roman</vt:lpstr>
      <vt:lpstr>Motiv sady Office</vt:lpstr>
      <vt:lpstr> Umění kolem roku 1800 Klasicismus  a romantický historismus </vt:lpstr>
      <vt:lpstr>Počátky klasicismu  Anton Raphael Mengs, J. J. Winckelmann, po 1755 Jacques Louis David, Přísaha Horatiů, 1784-85 Antonio Canova, Amor a Psyché,1786-93</vt:lpstr>
      <vt:lpstr>Ideální architektura                   v osvícenské Francii   Étienne-Louis Boullée, kenotaf pro Isaaca Newtona, 1784   Claude Nicolas Ledoux, návrh města Chaux, cca 1775 </vt:lpstr>
      <vt:lpstr>Středověký ideál  K. F. Schinkel, Gotická katedrála s císařským palácem, 1815 </vt:lpstr>
      <vt:lpstr>Klasický (řecký) ideál Leo von Klenze, Athénská akropolis, 1846</vt:lpstr>
      <vt:lpstr>Konec barokního mecenátu F. X. Lederer, Alegorie zániku krásných umění, 1789-1790</vt:lpstr>
      <vt:lpstr>Jednoduché sakrální stavby josefinské doby   Vysoká (okr. Mělník), helvitská modlitebna, 1786 Pyšel (okr. Třebíč), farní kostel sv. Barbory, 1788 Pozn.: Utváření této architektury je založeno na redukci pozdně barokních forem. Toleranční patent z r. 1781 připustil pouze stavby nekatolických modliteben bez věží a zvonů, které se hlavním průčelím neobracely do ulice. Úplné zrovnoprávnění přinesl až Protestanstký patent r. 1861. </vt:lpstr>
      <vt:lpstr>Klasicistní chrám: Slavkov u Brna, kostel Vzkříšení Páně 1786-1789, arch. Johann Ferdinand Hetzendorf von Hohenberg</vt:lpstr>
      <vt:lpstr>Problém živelného růstu měst bez urbanistického plánu Augustus Welby Northmore Pugin, Kontrasty Katolické město z roku 1440 / Stejné město roku 1840</vt:lpstr>
      <vt:lpstr>Středoevropská klasicistní města</vt:lpstr>
      <vt:lpstr>Prezentace aplikace PowerPoint</vt:lpstr>
      <vt:lpstr>Prezentace aplikace PowerPoint</vt:lpstr>
      <vt:lpstr>Prezentace aplikace PowerPoint</vt:lpstr>
      <vt:lpstr>Lednicko-valtický areál</vt:lpstr>
      <vt:lpstr>Architekti knížat Aloise I. (1759/1781-1805)         a Jana I. Josefa (1760/1805-06, 1814-36)</vt:lpstr>
      <vt:lpstr>První stavba novogotiky   Horace Walpole /autor gotického románu „Otrantský zámek“/  Strawbery Hill, Twickenham, 1749-1777 </vt:lpstr>
      <vt:lpstr>Historicismus v architektuře - teoretické koncepty</vt:lpstr>
      <vt:lpstr>Gottfried Semper, Opera v Drážďanech, od 1838</vt:lpstr>
      <vt:lpstr>Akademie umění</vt:lpstr>
      <vt:lpstr>Nazaréni</vt:lpstr>
      <vt:lpstr>Carl Philipp Fohr, Podobizna Friedricha Overbecka, 1818 - Vlastní podobizna, 1816 </vt:lpstr>
      <vt:lpstr>Friedrich Overbeck, Italia a Germania, 1811-1828</vt:lpstr>
      <vt:lpstr>Peter Cornelius, Poslední soud  1836-1839 Mnichov, kostel sv. Ludvíka</vt:lpstr>
      <vt:lpstr>Joseph von Führich, Cesta do Emauz, 1837</vt:lpstr>
      <vt:lpstr>František Tkadlík, Sv. Václav a sv. Ludmila  při mši, 1837</vt:lpstr>
      <vt:lpstr>Romantické malířství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Umění kolem r. 1800 Klasicismus  a romantický historismus </dc:title>
  <dc:creator>Aleš Filip</dc:creator>
  <cp:lastModifiedBy>Aleš Filip</cp:lastModifiedBy>
  <cp:revision>8</cp:revision>
  <dcterms:created xsi:type="dcterms:W3CDTF">2012-03-22T14:40:01Z</dcterms:created>
  <dcterms:modified xsi:type="dcterms:W3CDTF">2021-11-16T15:02:03Z</dcterms:modified>
</cp:coreProperties>
</file>