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4" r:id="rId6"/>
    <p:sldId id="272" r:id="rId7"/>
    <p:sldId id="275" r:id="rId8"/>
    <p:sldId id="260" r:id="rId9"/>
    <p:sldId id="261" r:id="rId10"/>
    <p:sldId id="276" r:id="rId11"/>
    <p:sldId id="262" r:id="rId12"/>
    <p:sldId id="277" r:id="rId13"/>
    <p:sldId id="266" r:id="rId14"/>
    <p:sldId id="263" r:id="rId15"/>
    <p:sldId id="264" r:id="rId16"/>
    <p:sldId id="265" r:id="rId17"/>
    <p:sldId id="267" r:id="rId18"/>
    <p:sldId id="269" r:id="rId19"/>
    <p:sldId id="268" r:id="rId20"/>
    <p:sldId id="278" r:id="rId21"/>
    <p:sldId id="270" r:id="rId22"/>
    <p:sldId id="271" r:id="rId23"/>
    <p:sldId id="273" r:id="rId24"/>
    <p:sldId id="279" r:id="rId2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9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p>
        </p:txBody>
      </p:sp>
      <p:sp>
        <p:nvSpPr>
          <p:cNvPr id="4" name="Zástupný symbol pro datum 3"/>
          <p:cNvSpPr>
            <a:spLocks noGrp="1"/>
          </p:cNvSpPr>
          <p:nvPr>
            <p:ph type="dt" sz="half" idx="10"/>
          </p:nvPr>
        </p:nvSpPr>
        <p:spPr/>
        <p:txBody>
          <a:bodyPr/>
          <a:lstStyle/>
          <a:p>
            <a:fld id="{4D5C528C-99B5-4C81-B30F-6E090800C3DD}" type="datetimeFigureOut">
              <a:rPr lang="cs-CZ" smtClean="0"/>
              <a:t>27.05.2021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1941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D5C528C-99B5-4C81-B30F-6E090800C3DD}" type="datetimeFigureOut">
              <a:rPr lang="cs-CZ" smtClean="0"/>
              <a:t>27.05.2021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396889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D5C528C-99B5-4C81-B30F-6E090800C3DD}" type="datetimeFigureOut">
              <a:rPr lang="cs-CZ" smtClean="0"/>
              <a:t>27.05.2021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376036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D5C528C-99B5-4C81-B30F-6E090800C3DD}" type="datetimeFigureOut">
              <a:rPr lang="cs-CZ" smtClean="0"/>
              <a:t>27.05.2021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6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4D5C528C-99B5-4C81-B30F-6E090800C3DD}" type="datetimeFigureOut">
              <a:rPr lang="cs-CZ" smtClean="0"/>
              <a:t>27.05.2021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305101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4D5C528C-99B5-4C81-B30F-6E090800C3DD}" type="datetimeFigureOut">
              <a:rPr lang="cs-CZ" smtClean="0"/>
              <a:t>27.05.2021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401766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D5C528C-99B5-4C81-B30F-6E090800C3DD}" type="datetimeFigureOut">
              <a:rPr lang="cs-CZ" smtClean="0"/>
              <a:t>27.05.2021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315466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D5C528C-99B5-4C81-B30F-6E090800C3DD}" type="datetimeFigureOut">
              <a:rPr lang="cs-CZ" smtClean="0"/>
              <a:t>27.05.2021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1567189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D5C528C-99B5-4C81-B30F-6E090800C3DD}" type="datetimeFigureOut">
              <a:rPr lang="cs-CZ" smtClean="0"/>
              <a:t>27.05.2021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1867313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D5C528C-99B5-4C81-B30F-6E090800C3DD}" type="datetimeFigureOut">
              <a:rPr lang="cs-CZ" smtClean="0"/>
              <a:t>27.05.2021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96682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4D5C528C-99B5-4C81-B30F-6E090800C3DD}" type="datetimeFigureOut">
              <a:rPr lang="cs-CZ" smtClean="0"/>
              <a:t>27.05.2021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CC84433-7F20-4338-A7BD-3F822E37A9DA}" type="slidenum">
              <a:rPr lang="cs-CZ" smtClean="0"/>
              <a:t>‹#›</a:t>
            </a:fld>
            <a:endParaRPr lang="cs-CZ"/>
          </a:p>
        </p:txBody>
      </p:sp>
    </p:spTree>
    <p:extLst>
      <p:ext uri="{BB962C8B-B14F-4D97-AF65-F5344CB8AC3E}">
        <p14:creationId xmlns:p14="http://schemas.microsoft.com/office/powerpoint/2010/main" val="1902520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0">
          <a:fgClr>
            <a:schemeClr val="bg2">
              <a:lumMod val="90000"/>
            </a:schemeClr>
          </a:fgClr>
          <a:bgClr>
            <a:schemeClr val="bg1"/>
          </a:bgClr>
        </a:patt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C528C-99B5-4C81-B30F-6E090800C3DD}" type="datetimeFigureOut">
              <a:rPr lang="cs-CZ" smtClean="0"/>
              <a:t>27.05.2021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C84433-7F20-4338-A7BD-3F822E37A9DA}" type="slidenum">
              <a:rPr lang="cs-CZ" smtClean="0"/>
              <a:t>‹#›</a:t>
            </a:fld>
            <a:endParaRPr lang="cs-CZ"/>
          </a:p>
        </p:txBody>
      </p:sp>
    </p:spTree>
    <p:extLst>
      <p:ext uri="{BB962C8B-B14F-4D97-AF65-F5344CB8AC3E}">
        <p14:creationId xmlns:p14="http://schemas.microsoft.com/office/powerpoint/2010/main" val="1550888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41444" y="436728"/>
            <a:ext cx="10986447" cy="1227540"/>
          </a:xfrm>
        </p:spPr>
        <p:txBody>
          <a:bodyPr/>
          <a:lstStyle/>
          <a:p>
            <a:r>
              <a:rPr lang="cs-CZ" dirty="0">
                <a:solidFill>
                  <a:srgbClr val="FF0000"/>
                </a:solidFill>
              </a:rPr>
              <a:t>Vídeňská a brněnská Okružní třída</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764" y="1996102"/>
            <a:ext cx="5547813" cy="4268601"/>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0226" y="1996102"/>
            <a:ext cx="3498252" cy="4268221"/>
          </a:xfrm>
          <a:prstGeom prst="rect">
            <a:avLst/>
          </a:prstGeom>
        </p:spPr>
      </p:pic>
    </p:spTree>
    <p:extLst>
      <p:ext uri="{BB962C8B-B14F-4D97-AF65-F5344CB8AC3E}">
        <p14:creationId xmlns:p14="http://schemas.microsoft.com/office/powerpoint/2010/main" val="366645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04" y="0"/>
            <a:ext cx="10984392" cy="6858000"/>
          </a:xfrm>
          <a:prstGeom prst="rect">
            <a:avLst/>
          </a:prstGeom>
        </p:spPr>
      </p:pic>
    </p:spTree>
    <p:extLst>
      <p:ext uri="{BB962C8B-B14F-4D97-AF65-F5344CB8AC3E}">
        <p14:creationId xmlns:p14="http://schemas.microsoft.com/office/powerpoint/2010/main" val="321298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51848" y="5210080"/>
            <a:ext cx="10515600" cy="1325563"/>
          </a:xfrm>
        </p:spPr>
        <p:txBody>
          <a:bodyPr>
            <a:normAutofit/>
          </a:bodyPr>
          <a:lstStyle/>
          <a:p>
            <a:r>
              <a:rPr lang="cs-CZ" sz="2400" dirty="0">
                <a:solidFill>
                  <a:srgbClr val="FF0000"/>
                </a:solidFill>
              </a:rPr>
              <a:t>Městský dvůr na Šilingrově náměstí</a:t>
            </a:r>
            <a:br>
              <a:rPr lang="cs-CZ" sz="2400" dirty="0">
                <a:solidFill>
                  <a:srgbClr val="FF0000"/>
                </a:solidFill>
              </a:rPr>
            </a:br>
            <a:r>
              <a:rPr lang="cs-CZ" sz="2400" dirty="0">
                <a:solidFill>
                  <a:srgbClr val="FF0000"/>
                </a:solidFill>
              </a:rPr>
              <a:t>první budova brněnské okružní třídy</a:t>
            </a:r>
            <a:br>
              <a:rPr lang="cs-CZ" sz="2400" dirty="0">
                <a:solidFill>
                  <a:srgbClr val="FF0000"/>
                </a:solidFill>
              </a:rPr>
            </a:br>
            <a:r>
              <a:rPr lang="cs-CZ" sz="2400" dirty="0">
                <a:solidFill>
                  <a:srgbClr val="FF0000"/>
                </a:solidFill>
              </a:rPr>
              <a:t>Arch. Franz Fröhlich, 1853-55</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848" y="765355"/>
            <a:ext cx="4950460" cy="4290060"/>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704" y="765354"/>
            <a:ext cx="3779436" cy="5468919"/>
          </a:xfrm>
          <a:prstGeom prst="rect">
            <a:avLst/>
          </a:prstGeom>
        </p:spPr>
      </p:pic>
    </p:spTree>
    <p:extLst>
      <p:ext uri="{BB962C8B-B14F-4D97-AF65-F5344CB8AC3E}">
        <p14:creationId xmlns:p14="http://schemas.microsoft.com/office/powerpoint/2010/main" val="1186034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93" y="1361363"/>
            <a:ext cx="6246224" cy="4039737"/>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876" y="354841"/>
            <a:ext cx="4538168" cy="6052782"/>
          </a:xfrm>
          <a:prstGeom prst="rect">
            <a:avLst/>
          </a:prstGeom>
        </p:spPr>
      </p:pic>
    </p:spTree>
    <p:extLst>
      <p:ext uri="{BB962C8B-B14F-4D97-AF65-F5344CB8AC3E}">
        <p14:creationId xmlns:p14="http://schemas.microsoft.com/office/powerpoint/2010/main" val="1303403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6161" y="363559"/>
            <a:ext cx="3789346" cy="2358868"/>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394" y="2909134"/>
            <a:ext cx="8516112" cy="3550920"/>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8464" y="363558"/>
            <a:ext cx="2788693" cy="2545576"/>
          </a:xfrm>
          <a:prstGeom prst="rect">
            <a:avLst/>
          </a:prstGeom>
        </p:spPr>
      </p:pic>
      <p:sp>
        <p:nvSpPr>
          <p:cNvPr id="2" name="Obdélník 1"/>
          <p:cNvSpPr/>
          <p:nvPr/>
        </p:nvSpPr>
        <p:spPr>
          <a:xfrm>
            <a:off x="309394" y="499112"/>
            <a:ext cx="3832700" cy="1200329"/>
          </a:xfrm>
          <a:prstGeom prst="rect">
            <a:avLst/>
          </a:prstGeom>
        </p:spPr>
        <p:txBody>
          <a:bodyPr wrap="square">
            <a:spAutoFit/>
          </a:bodyPr>
          <a:lstStyle/>
          <a:p>
            <a:r>
              <a:rPr lang="cs-CZ" sz="2400" dirty="0">
                <a:solidFill>
                  <a:srgbClr val="FF0000"/>
                </a:solidFill>
              </a:rPr>
              <a:t>Joštova + Žerotínovo nám.</a:t>
            </a:r>
          </a:p>
          <a:p>
            <a:r>
              <a:rPr lang="cs-CZ" sz="2400" dirty="0">
                <a:solidFill>
                  <a:srgbClr val="FF0000"/>
                </a:solidFill>
              </a:rPr>
              <a:t>+ Moravské nám.</a:t>
            </a:r>
            <a:br>
              <a:rPr lang="cs-CZ" sz="2400" dirty="0">
                <a:solidFill>
                  <a:srgbClr val="FF0000"/>
                </a:solidFill>
              </a:rPr>
            </a:br>
            <a:endParaRPr lang="cs-CZ" sz="2400" dirty="0"/>
          </a:p>
        </p:txBody>
      </p:sp>
    </p:spTree>
    <p:extLst>
      <p:ext uri="{BB962C8B-B14F-4D97-AF65-F5344CB8AC3E}">
        <p14:creationId xmlns:p14="http://schemas.microsoft.com/office/powerpoint/2010/main" val="3675270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144" y="0"/>
            <a:ext cx="10314432" cy="6858000"/>
          </a:xfrm>
          <a:prstGeom prst="rect">
            <a:avLst/>
          </a:prstGeom>
        </p:spPr>
      </p:pic>
    </p:spTree>
    <p:extLst>
      <p:ext uri="{BB962C8B-B14F-4D97-AF65-F5344CB8AC3E}">
        <p14:creationId xmlns:p14="http://schemas.microsoft.com/office/powerpoint/2010/main" val="406780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689" y="1099143"/>
            <a:ext cx="6913003" cy="5499052"/>
          </a:xfrm>
          <a:prstGeom prst="rect">
            <a:avLst/>
          </a:prstGeom>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2726" y="3439734"/>
            <a:ext cx="4401767" cy="3158461"/>
          </a:xfrm>
          <a:prstGeom prst="rect">
            <a:avLst/>
          </a:prstGeom>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2726" y="241358"/>
            <a:ext cx="4401767" cy="2899988"/>
          </a:xfrm>
          <a:prstGeom prst="rect">
            <a:avLst/>
          </a:prstGeom>
        </p:spPr>
      </p:pic>
      <p:sp>
        <p:nvSpPr>
          <p:cNvPr id="4" name="Obdélník 3"/>
          <p:cNvSpPr/>
          <p:nvPr/>
        </p:nvSpPr>
        <p:spPr>
          <a:xfrm>
            <a:off x="386689" y="241358"/>
            <a:ext cx="6096000" cy="461665"/>
          </a:xfrm>
          <a:prstGeom prst="rect">
            <a:avLst/>
          </a:prstGeom>
        </p:spPr>
        <p:txBody>
          <a:bodyPr>
            <a:spAutoFit/>
          </a:bodyPr>
          <a:lstStyle/>
          <a:p>
            <a:r>
              <a:rPr lang="cs-CZ" sz="2400" dirty="0">
                <a:solidFill>
                  <a:srgbClr val="FF0000"/>
                </a:solidFill>
              </a:rPr>
              <a:t>Rooseveltova + Koliště</a:t>
            </a:r>
            <a:endParaRPr lang="cs-CZ" sz="2400" dirty="0"/>
          </a:p>
        </p:txBody>
      </p:sp>
    </p:spTree>
    <p:extLst>
      <p:ext uri="{BB962C8B-B14F-4D97-AF65-F5344CB8AC3E}">
        <p14:creationId xmlns:p14="http://schemas.microsoft.com/office/powerpoint/2010/main" val="1335396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3673" y="161021"/>
            <a:ext cx="5286333" cy="4022018"/>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3673" y="4394579"/>
            <a:ext cx="3059972" cy="2292163"/>
          </a:xfrm>
          <a:prstGeom prst="rect">
            <a:avLst/>
          </a:prstGeo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504" y="161021"/>
            <a:ext cx="6096000" cy="4572000"/>
          </a:xfrm>
          <a:prstGeom prst="rect">
            <a:avLst/>
          </a:prstGeom>
        </p:spPr>
      </p:pic>
      <p:sp>
        <p:nvSpPr>
          <p:cNvPr id="5" name="Obdélník 4"/>
          <p:cNvSpPr/>
          <p:nvPr/>
        </p:nvSpPr>
        <p:spPr>
          <a:xfrm>
            <a:off x="387057" y="6055773"/>
            <a:ext cx="1295676" cy="461665"/>
          </a:xfrm>
          <a:prstGeom prst="rect">
            <a:avLst/>
          </a:prstGeom>
        </p:spPr>
        <p:txBody>
          <a:bodyPr wrap="none">
            <a:spAutoFit/>
          </a:bodyPr>
          <a:lstStyle/>
          <a:p>
            <a:r>
              <a:rPr lang="cs-CZ" sz="2400" dirty="0">
                <a:solidFill>
                  <a:srgbClr val="FF0000"/>
                </a:solidFill>
              </a:rPr>
              <a:t>Nádražní</a:t>
            </a:r>
            <a:endParaRPr lang="cs-CZ" sz="2400" dirty="0"/>
          </a:p>
        </p:txBody>
      </p:sp>
    </p:spTree>
    <p:extLst>
      <p:ext uri="{BB962C8B-B14F-4D97-AF65-F5344CB8AC3E}">
        <p14:creationId xmlns:p14="http://schemas.microsoft.com/office/powerpoint/2010/main" val="2073761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7006" y="205456"/>
            <a:ext cx="10515600" cy="1325563"/>
          </a:xfrm>
        </p:spPr>
        <p:txBody>
          <a:bodyPr>
            <a:normAutofit/>
          </a:bodyPr>
          <a:lstStyle/>
          <a:p>
            <a:r>
              <a:rPr lang="cs-CZ" sz="2400" dirty="0">
                <a:solidFill>
                  <a:srgbClr val="FF0000"/>
                </a:solidFill>
              </a:rPr>
              <a:t>Heinrich von </a:t>
            </a:r>
            <a:r>
              <a:rPr lang="cs-CZ" sz="2400" dirty="0" err="1">
                <a:solidFill>
                  <a:srgbClr val="FF0000"/>
                </a:solidFill>
              </a:rPr>
              <a:t>Ferstel</a:t>
            </a:r>
            <a:br>
              <a:rPr lang="cs-CZ" sz="2400" dirty="0">
                <a:solidFill>
                  <a:srgbClr val="FF0000"/>
                </a:solidFill>
              </a:rPr>
            </a:br>
            <a:r>
              <a:rPr lang="cs-CZ" sz="2400" dirty="0">
                <a:solidFill>
                  <a:srgbClr val="FF0000"/>
                </a:solidFill>
              </a:rPr>
              <a:t>Vídeň: Votivní kostel, 1856-79</a:t>
            </a:r>
            <a:br>
              <a:rPr lang="cs-CZ" sz="2400" dirty="0">
                <a:solidFill>
                  <a:srgbClr val="FF0000"/>
                </a:solidFill>
              </a:rPr>
            </a:br>
            <a:r>
              <a:rPr lang="cs-CZ" sz="2400" dirty="0">
                <a:solidFill>
                  <a:srgbClr val="FF0000"/>
                </a:solidFill>
              </a:rPr>
              <a:t>Brno: Kristův (Červený) kostel, 1862-68</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754" y="1531019"/>
            <a:ext cx="5322033" cy="5040378"/>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689" y="1531019"/>
            <a:ext cx="3508158" cy="5040378"/>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06" y="1531019"/>
            <a:ext cx="2220007" cy="3004024"/>
          </a:xfrm>
          <a:prstGeom prst="rect">
            <a:avLst/>
          </a:prstGeom>
        </p:spPr>
      </p:pic>
    </p:spTree>
    <p:extLst>
      <p:ext uri="{BB962C8B-B14F-4D97-AF65-F5344CB8AC3E}">
        <p14:creationId xmlns:p14="http://schemas.microsoft.com/office/powerpoint/2010/main" val="3480658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87905" y="296886"/>
            <a:ext cx="4285396" cy="1325563"/>
          </a:xfrm>
        </p:spPr>
        <p:txBody>
          <a:bodyPr>
            <a:normAutofit fontScale="90000"/>
          </a:bodyPr>
          <a:lstStyle/>
          <a:p>
            <a:r>
              <a:rPr lang="cs-CZ" sz="2400" dirty="0" err="1">
                <a:solidFill>
                  <a:srgbClr val="FF0000"/>
                </a:solidFill>
              </a:rPr>
              <a:t>Theophil</a:t>
            </a:r>
            <a:r>
              <a:rPr lang="cs-CZ" sz="2400" dirty="0">
                <a:solidFill>
                  <a:srgbClr val="FF0000"/>
                </a:solidFill>
              </a:rPr>
              <a:t> von </a:t>
            </a:r>
            <a:r>
              <a:rPr lang="cs-CZ" sz="2400" dirty="0" err="1">
                <a:solidFill>
                  <a:srgbClr val="FF0000"/>
                </a:solidFill>
              </a:rPr>
              <a:t>Hansen</a:t>
            </a:r>
            <a:br>
              <a:rPr lang="cs-CZ" sz="2400" dirty="0">
                <a:solidFill>
                  <a:srgbClr val="FF0000"/>
                </a:solidFill>
              </a:rPr>
            </a:br>
            <a:r>
              <a:rPr lang="cs-CZ" sz="2400" dirty="0">
                <a:solidFill>
                  <a:srgbClr val="FF0000"/>
                </a:solidFill>
              </a:rPr>
              <a:t>Vídeň: Parlament, 1874-83, Akademie výtvarných umění aj.</a:t>
            </a:r>
            <a:br>
              <a:rPr lang="cs-CZ" sz="2400" dirty="0">
                <a:solidFill>
                  <a:srgbClr val="FF0000"/>
                </a:solidFill>
              </a:rPr>
            </a:br>
            <a:r>
              <a:rPr lang="cs-CZ" sz="2400" dirty="0">
                <a:solidFill>
                  <a:srgbClr val="FF0000"/>
                </a:solidFill>
              </a:rPr>
              <a:t>Brno: Besední dům, 1870-73, a Pra-žákův palác</a:t>
            </a:r>
          </a:p>
        </p:txBody>
      </p:sp>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l="1311" t="5289" r="2794"/>
          <a:stretch/>
        </p:blipFill>
        <p:spPr>
          <a:xfrm>
            <a:off x="2838734" y="78522"/>
            <a:ext cx="4067033" cy="2670752"/>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672" y="2859338"/>
            <a:ext cx="6645095" cy="3786690"/>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7905" y="1992572"/>
            <a:ext cx="4510736" cy="4544273"/>
          </a:xfrm>
          <a:prstGeom prst="rect">
            <a:avLst/>
          </a:prstGeom>
        </p:spPr>
      </p:pic>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672" y="78522"/>
            <a:ext cx="1952987" cy="2670752"/>
          </a:xfrm>
          <a:prstGeom prst="rect">
            <a:avLst/>
          </a:prstGeom>
        </p:spPr>
      </p:pic>
    </p:spTree>
    <p:extLst>
      <p:ext uri="{BB962C8B-B14F-4D97-AF65-F5344CB8AC3E}">
        <p14:creationId xmlns:p14="http://schemas.microsoft.com/office/powerpoint/2010/main" val="2876319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600" y="324182"/>
            <a:ext cx="10515600" cy="1325563"/>
          </a:xfrm>
        </p:spPr>
        <p:txBody>
          <a:bodyPr>
            <a:normAutofit/>
          </a:bodyPr>
          <a:lstStyle/>
          <a:p>
            <a:pPr algn="ctr"/>
            <a:r>
              <a:rPr lang="cs-CZ" sz="2800" dirty="0">
                <a:solidFill>
                  <a:srgbClr val="FF0000"/>
                </a:solidFill>
              </a:rPr>
              <a:t>Eduard van der </a:t>
            </a:r>
            <a:r>
              <a:rPr lang="cs-CZ" sz="2800" dirty="0" err="1">
                <a:solidFill>
                  <a:srgbClr val="FF0000"/>
                </a:solidFill>
              </a:rPr>
              <a:t>Nüll</a:t>
            </a:r>
            <a:r>
              <a:rPr lang="cs-CZ" sz="2800" dirty="0">
                <a:solidFill>
                  <a:srgbClr val="FF0000"/>
                </a:solidFill>
              </a:rPr>
              <a:t> a August </a:t>
            </a:r>
            <a:r>
              <a:rPr lang="cs-CZ" sz="2800" dirty="0" err="1">
                <a:solidFill>
                  <a:srgbClr val="FF0000"/>
                </a:solidFill>
              </a:rPr>
              <a:t>Sicard</a:t>
            </a:r>
            <a:r>
              <a:rPr lang="cs-CZ" sz="2800" dirty="0">
                <a:solidFill>
                  <a:srgbClr val="FF0000"/>
                </a:solidFill>
              </a:rPr>
              <a:t> von </a:t>
            </a:r>
            <a:r>
              <a:rPr lang="cs-CZ" sz="2800" dirty="0" err="1">
                <a:solidFill>
                  <a:srgbClr val="FF0000"/>
                </a:solidFill>
              </a:rPr>
              <a:t>Sicardsburg</a:t>
            </a:r>
            <a:br>
              <a:rPr lang="cs-CZ" sz="2800" dirty="0">
                <a:solidFill>
                  <a:srgbClr val="FF0000"/>
                </a:solidFill>
              </a:rPr>
            </a:br>
            <a:r>
              <a:rPr lang="cs-CZ" sz="2800" dirty="0">
                <a:solidFill>
                  <a:srgbClr val="FF0000"/>
                </a:solidFill>
              </a:rPr>
              <a:t>Vídeň: Dvorní opera, 1861-69</a:t>
            </a:r>
            <a:br>
              <a:rPr lang="cs-CZ" sz="2800" dirty="0">
                <a:solidFill>
                  <a:srgbClr val="FF0000"/>
                </a:solidFill>
              </a:rPr>
            </a:br>
            <a:r>
              <a:rPr lang="cs-CZ" sz="2800" dirty="0">
                <a:solidFill>
                  <a:srgbClr val="FF0000"/>
                </a:solidFill>
              </a:rPr>
              <a:t>Brno: Německé gymnázium (nyní JAMU), 1860-62</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747719"/>
            <a:ext cx="10058400" cy="4845843"/>
          </a:xfrm>
          <a:prstGeom prst="rect">
            <a:avLst/>
          </a:prstGeom>
        </p:spPr>
      </p:pic>
    </p:spTree>
    <p:extLst>
      <p:ext uri="{BB962C8B-B14F-4D97-AF65-F5344CB8AC3E}">
        <p14:creationId xmlns:p14="http://schemas.microsoft.com/office/powerpoint/2010/main" val="258246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573207" y="1211286"/>
            <a:ext cx="2006220" cy="1325563"/>
          </a:xfrm>
        </p:spPr>
        <p:txBody>
          <a:bodyPr>
            <a:normAutofit fontScale="90000"/>
          </a:bodyPr>
          <a:lstStyle/>
          <a:p>
            <a:pPr algn="r"/>
            <a:r>
              <a:rPr lang="cs-CZ" sz="3600" dirty="0">
                <a:solidFill>
                  <a:srgbClr val="FF0000"/>
                </a:solidFill>
              </a:rPr>
              <a:t>Vídeň</a:t>
            </a:r>
            <a:br>
              <a:rPr lang="cs-CZ" sz="3600" dirty="0">
                <a:solidFill>
                  <a:srgbClr val="FF0000"/>
                </a:solidFill>
              </a:rPr>
            </a:br>
            <a:r>
              <a:rPr lang="cs-CZ" sz="3600" dirty="0" err="1">
                <a:solidFill>
                  <a:srgbClr val="FF0000"/>
                </a:solidFill>
              </a:rPr>
              <a:t>Ringstra</a:t>
            </a:r>
            <a:r>
              <a:rPr lang="cs-CZ" sz="3600" dirty="0" err="1">
                <a:solidFill>
                  <a:srgbClr val="FF0000"/>
                </a:solidFill>
                <a:cs typeface="Times New Roman" panose="02020603050405020304" pitchFamily="18" charset="0"/>
              </a:rPr>
              <a:t>ße</a:t>
            </a:r>
            <a:br>
              <a:rPr lang="cs-CZ" sz="3600" dirty="0">
                <a:solidFill>
                  <a:srgbClr val="FF0000"/>
                </a:solidFill>
                <a:cs typeface="Times New Roman" panose="02020603050405020304" pitchFamily="18" charset="0"/>
              </a:rPr>
            </a:br>
            <a:br>
              <a:rPr lang="cs-CZ" sz="3600" dirty="0">
                <a:solidFill>
                  <a:srgbClr val="FF0000"/>
                </a:solidFill>
                <a:cs typeface="Times New Roman" panose="02020603050405020304" pitchFamily="18" charset="0"/>
              </a:rPr>
            </a:br>
            <a:r>
              <a:rPr lang="cs-CZ" sz="2700" dirty="0">
                <a:cs typeface="Times New Roman" panose="02020603050405020304" pitchFamily="18" charset="0"/>
              </a:rPr>
              <a:t>plán z r. 1860</a:t>
            </a:r>
            <a:endParaRPr lang="cs-CZ" sz="2700" dirty="0">
              <a:solidFill>
                <a:srgbClr val="FF0000"/>
              </a:solidFill>
            </a:endParaRP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3073" y="203968"/>
            <a:ext cx="8461863" cy="6510731"/>
          </a:xfrm>
          <a:prstGeom prst="rect">
            <a:avLst/>
          </a:prstGeom>
        </p:spPr>
      </p:pic>
    </p:spTree>
    <p:extLst>
      <p:ext uri="{BB962C8B-B14F-4D97-AF65-F5344CB8AC3E}">
        <p14:creationId xmlns:p14="http://schemas.microsoft.com/office/powerpoint/2010/main" val="3221976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4652" y="309363"/>
            <a:ext cx="3589844" cy="2863872"/>
          </a:xfrm>
          <a:prstGeom prst="rect">
            <a:avLst/>
          </a:prstGeom>
        </p:spPr>
      </p:pic>
      <p:sp>
        <p:nvSpPr>
          <p:cNvPr id="4" name="Rectangle 1"/>
          <p:cNvSpPr>
            <a:spLocks noChangeArrowheads="1"/>
          </p:cNvSpPr>
          <p:nvPr/>
        </p:nvSpPr>
        <p:spPr bwMode="auto">
          <a:xfrm>
            <a:off x="491319" y="309363"/>
            <a:ext cx="3548418" cy="98488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600" i="0" u="none" strike="noStrike" cap="none" normalizeH="0" baseline="0" dirty="0">
                <a:ln>
                  <a:noFill/>
                </a:ln>
                <a:solidFill>
                  <a:srgbClr val="4B4B4B"/>
                </a:solidFill>
                <a:effectLst/>
                <a:latin typeface="+mn-lt"/>
              </a:rPr>
              <a:t>„Der </a:t>
            </a:r>
            <a:r>
              <a:rPr kumimoji="0" lang="cs-CZ" altLang="cs-CZ" sz="1600" i="0" u="none" strike="noStrike" cap="none" normalizeH="0" baseline="0" dirty="0" err="1">
                <a:ln>
                  <a:noFill/>
                </a:ln>
                <a:solidFill>
                  <a:srgbClr val="4B4B4B"/>
                </a:solidFill>
                <a:effectLst/>
                <a:latin typeface="+mn-lt"/>
              </a:rPr>
              <a:t>Sicardsburg</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und</a:t>
            </a:r>
            <a:r>
              <a:rPr kumimoji="0" lang="cs-CZ" altLang="cs-CZ" sz="1600" i="0" u="none" strike="noStrike" cap="none" normalizeH="0" baseline="0" dirty="0">
                <a:ln>
                  <a:noFill/>
                </a:ln>
                <a:solidFill>
                  <a:srgbClr val="4B4B4B"/>
                </a:solidFill>
                <a:effectLst/>
                <a:latin typeface="+mn-lt"/>
              </a:rPr>
              <a:t> van der </a:t>
            </a:r>
            <a:r>
              <a:rPr kumimoji="0" lang="cs-CZ" altLang="cs-CZ" sz="1600" i="0" u="none" strike="noStrike" cap="none" normalizeH="0" baseline="0" dirty="0" err="1">
                <a:ln>
                  <a:noFill/>
                </a:ln>
                <a:solidFill>
                  <a:srgbClr val="4B4B4B"/>
                </a:solidFill>
                <a:effectLst/>
                <a:latin typeface="+mn-lt"/>
              </a:rPr>
              <a:t>Nüll</a:t>
            </a:r>
            <a:r>
              <a:rPr kumimoji="0" lang="cs-CZ" altLang="cs-CZ" sz="1600" i="0" u="none" strike="noStrike" cap="none" normalizeH="0" baseline="0" dirty="0">
                <a:ln>
                  <a:noFill/>
                </a:ln>
                <a:solidFill>
                  <a:srgbClr val="4B4B4B"/>
                </a:solidFill>
                <a:effectLst/>
                <a:latin typeface="+mn-lt"/>
              </a:rPr>
              <a:t>,</a:t>
            </a:r>
            <a:br>
              <a:rPr kumimoji="0" lang="cs-CZ" altLang="cs-CZ" sz="1600" i="0" u="none" strike="noStrike" cap="none" normalizeH="0" baseline="0" dirty="0">
                <a:ln>
                  <a:noFill/>
                </a:ln>
                <a:solidFill>
                  <a:srgbClr val="4B4B4B"/>
                </a:solidFill>
                <a:effectLst/>
                <a:latin typeface="+mn-lt"/>
              </a:rPr>
            </a:br>
            <a:r>
              <a:rPr kumimoji="0" lang="cs-CZ" altLang="cs-CZ" sz="1600" i="0" u="none" strike="noStrike" cap="none" normalizeH="0" baseline="0" dirty="0">
                <a:ln>
                  <a:noFill/>
                </a:ln>
                <a:solidFill>
                  <a:srgbClr val="4B4B4B"/>
                </a:solidFill>
                <a:effectLst/>
                <a:latin typeface="+mn-lt"/>
              </a:rPr>
              <a:t>Die </a:t>
            </a:r>
            <a:r>
              <a:rPr kumimoji="0" lang="cs-CZ" altLang="cs-CZ" sz="1600" i="0" u="none" strike="noStrike" cap="none" normalizeH="0" baseline="0" dirty="0" err="1">
                <a:ln>
                  <a:noFill/>
                </a:ln>
                <a:solidFill>
                  <a:srgbClr val="4B4B4B"/>
                </a:solidFill>
                <a:effectLst/>
                <a:latin typeface="+mn-lt"/>
              </a:rPr>
              <a:t>haben</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beide</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keinen</a:t>
            </a:r>
            <a:r>
              <a:rPr kumimoji="0" lang="cs-CZ" altLang="cs-CZ" sz="1600" i="0" u="none" strike="noStrike" cap="none" normalizeH="0" baseline="0" dirty="0">
                <a:ln>
                  <a:noFill/>
                </a:ln>
                <a:solidFill>
                  <a:srgbClr val="4B4B4B"/>
                </a:solidFill>
                <a:effectLst/>
                <a:latin typeface="+mn-lt"/>
              </a:rPr>
              <a:t> Styl!</a:t>
            </a:r>
            <a:br>
              <a:rPr kumimoji="0" lang="cs-CZ" altLang="cs-CZ" sz="1600" i="0" u="none" strike="noStrike" cap="none" normalizeH="0" baseline="0" dirty="0">
                <a:ln>
                  <a:noFill/>
                </a:ln>
                <a:solidFill>
                  <a:srgbClr val="4B4B4B"/>
                </a:solidFill>
                <a:effectLst/>
                <a:latin typeface="+mn-lt"/>
              </a:rPr>
            </a:br>
            <a:r>
              <a:rPr kumimoji="0" lang="cs-CZ" altLang="cs-CZ" sz="1600" i="0" u="none" strike="noStrike" cap="none" normalizeH="0" baseline="0" dirty="0" err="1">
                <a:ln>
                  <a:noFill/>
                </a:ln>
                <a:solidFill>
                  <a:srgbClr val="4B4B4B"/>
                </a:solidFill>
                <a:effectLst/>
                <a:latin typeface="+mn-lt"/>
              </a:rPr>
              <a:t>Griechisch</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gotisch</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Renaissance</a:t>
            </a:r>
            <a:r>
              <a:rPr kumimoji="0" lang="cs-CZ" altLang="cs-CZ" sz="1600" i="0" u="none" strike="noStrike" cap="none" normalizeH="0" baseline="0" dirty="0">
                <a:ln>
                  <a:noFill/>
                </a:ln>
                <a:solidFill>
                  <a:srgbClr val="4B4B4B"/>
                </a:solidFill>
                <a:effectLst/>
                <a:latin typeface="+mn-lt"/>
              </a:rPr>
              <a:t>,</a:t>
            </a:r>
            <a:br>
              <a:rPr kumimoji="0" lang="cs-CZ" altLang="cs-CZ" sz="1600" i="0" u="none" strike="noStrike" cap="none" normalizeH="0" baseline="0" dirty="0">
                <a:ln>
                  <a:noFill/>
                </a:ln>
                <a:solidFill>
                  <a:srgbClr val="4B4B4B"/>
                </a:solidFill>
                <a:effectLst/>
                <a:latin typeface="+mn-lt"/>
              </a:rPr>
            </a:br>
            <a:r>
              <a:rPr kumimoji="0" lang="cs-CZ" altLang="cs-CZ" sz="1600" i="0" u="none" strike="noStrike" cap="none" normalizeH="0" baseline="0" dirty="0" err="1">
                <a:ln>
                  <a:noFill/>
                </a:ln>
                <a:solidFill>
                  <a:srgbClr val="4B4B4B"/>
                </a:solidFill>
                <a:effectLst/>
                <a:latin typeface="+mn-lt"/>
              </a:rPr>
              <a:t>Das</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ist</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denen</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alles</a:t>
            </a:r>
            <a:r>
              <a:rPr kumimoji="0" lang="cs-CZ" altLang="cs-CZ" sz="1600" i="0" u="none" strike="noStrike" cap="none" normalizeH="0" baseline="0" dirty="0">
                <a:ln>
                  <a:noFill/>
                </a:ln>
                <a:solidFill>
                  <a:srgbClr val="4B4B4B"/>
                </a:solidFill>
                <a:effectLst/>
                <a:latin typeface="+mn-lt"/>
              </a:rPr>
              <a:t> </a:t>
            </a:r>
            <a:r>
              <a:rPr kumimoji="0" lang="cs-CZ" altLang="cs-CZ" sz="1600" i="0" u="none" strike="noStrike" cap="none" normalizeH="0" baseline="0" dirty="0" err="1">
                <a:ln>
                  <a:noFill/>
                </a:ln>
                <a:solidFill>
                  <a:srgbClr val="4B4B4B"/>
                </a:solidFill>
                <a:effectLst/>
                <a:latin typeface="+mn-lt"/>
              </a:rPr>
              <a:t>ans</a:t>
            </a:r>
            <a:r>
              <a:rPr kumimoji="0" lang="cs-CZ" altLang="cs-CZ" sz="1600" i="0" u="none" strike="noStrike" cap="none" normalizeH="0" baseline="0" dirty="0">
                <a:ln>
                  <a:noFill/>
                </a:ln>
                <a:solidFill>
                  <a:srgbClr val="4B4B4B"/>
                </a:solidFill>
                <a:effectLst/>
                <a:latin typeface="+mn-lt"/>
              </a:rPr>
              <a:t>!“</a:t>
            </a:r>
            <a:endParaRPr kumimoji="0" lang="cs-CZ" altLang="cs-CZ" sz="1600" i="0" u="none" strike="noStrike" cap="none" normalizeH="0" baseline="0" dirty="0">
              <a:ln>
                <a:noFill/>
              </a:ln>
              <a:solidFill>
                <a:schemeClr val="tx1"/>
              </a:solidFill>
              <a:effectLst/>
              <a:latin typeface="+mn-lt"/>
            </a:endParaRP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52" y="1683655"/>
            <a:ext cx="7802235" cy="4937352"/>
          </a:xfrm>
          <a:prstGeom prst="rect">
            <a:avLst/>
          </a:prstGeom>
        </p:spPr>
      </p:pic>
    </p:spTree>
    <p:extLst>
      <p:ext uri="{BB962C8B-B14F-4D97-AF65-F5344CB8AC3E}">
        <p14:creationId xmlns:p14="http://schemas.microsoft.com/office/powerpoint/2010/main" val="1544626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05937" y="5152792"/>
            <a:ext cx="8551460" cy="1325563"/>
          </a:xfrm>
        </p:spPr>
        <p:txBody>
          <a:bodyPr>
            <a:normAutofit/>
          </a:bodyPr>
          <a:lstStyle/>
          <a:p>
            <a:r>
              <a:rPr lang="cs-CZ" sz="2400" dirty="0">
                <a:solidFill>
                  <a:srgbClr val="FF0000"/>
                </a:solidFill>
              </a:rPr>
              <a:t>Anton </a:t>
            </a:r>
            <a:r>
              <a:rPr lang="cs-CZ" sz="2400" dirty="0" err="1">
                <a:solidFill>
                  <a:srgbClr val="FF0000"/>
                </a:solidFill>
              </a:rPr>
              <a:t>Hefft</a:t>
            </a:r>
            <a:r>
              <a:rPr lang="cs-CZ" sz="2400" dirty="0">
                <a:solidFill>
                  <a:srgbClr val="FF0000"/>
                </a:solidFill>
              </a:rPr>
              <a:t> (a Robert </a:t>
            </a:r>
            <a:r>
              <a:rPr lang="cs-CZ" sz="2400" dirty="0" err="1">
                <a:solidFill>
                  <a:srgbClr val="FF0000"/>
                </a:solidFill>
              </a:rPr>
              <a:t>Raschka</a:t>
            </a:r>
            <a:r>
              <a:rPr lang="cs-CZ" sz="2400" dirty="0">
                <a:solidFill>
                  <a:srgbClr val="FF0000"/>
                </a:solidFill>
              </a:rPr>
              <a:t>)</a:t>
            </a:r>
            <a:br>
              <a:rPr lang="cs-CZ" sz="2400" dirty="0">
                <a:solidFill>
                  <a:srgbClr val="FF0000"/>
                </a:solidFill>
              </a:rPr>
            </a:br>
            <a:r>
              <a:rPr lang="cs-CZ" sz="2400" dirty="0">
                <a:solidFill>
                  <a:srgbClr val="FF0000"/>
                </a:solidFill>
              </a:rPr>
              <a:t>Vídeň: administrativní budova paláce arcivévody Albrechta, 1862-63</a:t>
            </a:r>
            <a:br>
              <a:rPr lang="cs-CZ" sz="2400" dirty="0">
                <a:solidFill>
                  <a:srgbClr val="FF0000"/>
                </a:solidFill>
              </a:rPr>
            </a:br>
            <a:r>
              <a:rPr lang="cs-CZ" sz="2400" dirty="0">
                <a:solidFill>
                  <a:srgbClr val="FF0000"/>
                </a:solidFill>
              </a:rPr>
              <a:t>Brno: Zemský dům II (nyní Ústavní soud), 1867-78</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0477" y="3123651"/>
            <a:ext cx="2242354" cy="3354704"/>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37" y="278370"/>
            <a:ext cx="6584579" cy="4522633"/>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58" y="278370"/>
            <a:ext cx="4822873" cy="2488726"/>
          </a:xfrm>
          <a:prstGeom prst="rect">
            <a:avLst/>
          </a:prstGeom>
        </p:spPr>
      </p:pic>
    </p:spTree>
    <p:extLst>
      <p:ext uri="{BB962C8B-B14F-4D97-AF65-F5344CB8AC3E}">
        <p14:creationId xmlns:p14="http://schemas.microsoft.com/office/powerpoint/2010/main" val="1674287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34268" y="365125"/>
            <a:ext cx="8419531" cy="1325563"/>
          </a:xfrm>
        </p:spPr>
        <p:txBody>
          <a:bodyPr>
            <a:normAutofit/>
          </a:bodyPr>
          <a:lstStyle/>
          <a:p>
            <a:r>
              <a:rPr lang="cs-CZ" sz="2400" dirty="0">
                <a:solidFill>
                  <a:srgbClr val="FF0000"/>
                </a:solidFill>
              </a:rPr>
              <a:t>Alexander von </a:t>
            </a:r>
            <a:r>
              <a:rPr lang="cs-CZ" sz="2400" dirty="0" err="1">
                <a:solidFill>
                  <a:srgbClr val="FF0000"/>
                </a:solidFill>
              </a:rPr>
              <a:t>Wielemans</a:t>
            </a:r>
            <a:br>
              <a:rPr lang="cs-CZ" sz="2400" dirty="0">
                <a:solidFill>
                  <a:srgbClr val="FF0000"/>
                </a:solidFill>
              </a:rPr>
            </a:br>
            <a:r>
              <a:rPr lang="cs-CZ" sz="2400" dirty="0">
                <a:solidFill>
                  <a:srgbClr val="FF0000"/>
                </a:solidFill>
              </a:rPr>
              <a:t>Vídeň: Justiční palác, 1875-81</a:t>
            </a:r>
            <a:br>
              <a:rPr lang="cs-CZ" sz="2400" dirty="0">
                <a:solidFill>
                  <a:srgbClr val="FF0000"/>
                </a:solidFill>
              </a:rPr>
            </a:br>
            <a:r>
              <a:rPr lang="cs-CZ" sz="2400" dirty="0">
                <a:solidFill>
                  <a:srgbClr val="FF0000"/>
                </a:solidFill>
              </a:rPr>
              <a:t>Brno: Justiční palác, 1906-09</a:t>
            </a:r>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78" y="365125"/>
            <a:ext cx="2257687" cy="3165760"/>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475" y="365126"/>
            <a:ext cx="4579090" cy="6105454"/>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2655" y="3377869"/>
            <a:ext cx="4664417" cy="3092711"/>
          </a:xfrm>
          <a:prstGeom prst="rect">
            <a:avLst/>
          </a:prstGeom>
        </p:spPr>
      </p:pic>
    </p:spTree>
    <p:extLst>
      <p:ext uri="{BB962C8B-B14F-4D97-AF65-F5344CB8AC3E}">
        <p14:creationId xmlns:p14="http://schemas.microsoft.com/office/powerpoint/2010/main" val="397992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104" y="2213496"/>
            <a:ext cx="8256896" cy="4644504"/>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61605" cy="3125092"/>
          </a:xfrm>
          <a:prstGeom prst="rect">
            <a:avLst/>
          </a:prstGeom>
        </p:spPr>
      </p:pic>
    </p:spTree>
    <p:extLst>
      <p:ext uri="{BB962C8B-B14F-4D97-AF65-F5344CB8AC3E}">
        <p14:creationId xmlns:p14="http://schemas.microsoft.com/office/powerpoint/2010/main" val="540188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6614" y="145220"/>
            <a:ext cx="5666097" cy="1325563"/>
          </a:xfrm>
        </p:spPr>
        <p:txBody>
          <a:bodyPr>
            <a:normAutofit/>
          </a:bodyPr>
          <a:lstStyle/>
          <a:p>
            <a:r>
              <a:rPr lang="cs-CZ" sz="3600" dirty="0">
                <a:solidFill>
                  <a:srgbClr val="FF0000"/>
                </a:solidFill>
              </a:rPr>
              <a:t>Další částečné okružní třídy na Moravě a ve Slezsku</a:t>
            </a:r>
          </a:p>
        </p:txBody>
      </p:sp>
      <p:sp>
        <p:nvSpPr>
          <p:cNvPr id="3" name="Zástupný symbol pro obsah 2"/>
          <p:cNvSpPr>
            <a:spLocks noGrp="1"/>
          </p:cNvSpPr>
          <p:nvPr>
            <p:ph idx="1"/>
          </p:nvPr>
        </p:nvSpPr>
        <p:spPr>
          <a:xfrm>
            <a:off x="469711" y="1470783"/>
            <a:ext cx="5440083" cy="1286065"/>
          </a:xfrm>
        </p:spPr>
        <p:txBody>
          <a:bodyPr>
            <a:normAutofit/>
          </a:bodyPr>
          <a:lstStyle/>
          <a:p>
            <a:r>
              <a:rPr lang="cs-CZ" sz="2400" dirty="0"/>
              <a:t>Olomouc, Znojmo, Prostějov, Jihlava aj.</a:t>
            </a:r>
          </a:p>
          <a:p>
            <a:r>
              <a:rPr lang="cs-CZ" sz="2400" dirty="0"/>
              <a:t>Opava (Nádražní okruh, </a:t>
            </a:r>
            <a:r>
              <a:rPr lang="cs-CZ" sz="2400" dirty="0" err="1"/>
              <a:t>Olbrichova</a:t>
            </a:r>
            <a:r>
              <a:rPr lang="cs-CZ" sz="2400" dirty="0"/>
              <a:t>…)</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4713" y="131572"/>
            <a:ext cx="4865000" cy="3190164"/>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11" y="2920621"/>
            <a:ext cx="5563000" cy="3695131"/>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4713" y="3470605"/>
            <a:ext cx="4865000" cy="3145147"/>
          </a:xfrm>
          <a:prstGeom prst="rect">
            <a:avLst/>
          </a:prstGeom>
        </p:spPr>
      </p:pic>
    </p:spTree>
    <p:extLst>
      <p:ext uri="{BB962C8B-B14F-4D97-AF65-F5344CB8AC3E}">
        <p14:creationId xmlns:p14="http://schemas.microsoft.com/office/powerpoint/2010/main" val="129306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17745" y="528898"/>
            <a:ext cx="1498410" cy="1325563"/>
          </a:xfrm>
        </p:spPr>
        <p:txBody>
          <a:bodyPr>
            <a:normAutofit fontScale="90000"/>
          </a:bodyPr>
          <a:lstStyle/>
          <a:p>
            <a:r>
              <a:rPr lang="cs-CZ" sz="3600" dirty="0">
                <a:solidFill>
                  <a:srgbClr val="FF0000"/>
                </a:solidFill>
              </a:rPr>
              <a:t>Vídeň</a:t>
            </a:r>
            <a:br>
              <a:rPr lang="cs-CZ" sz="3600" dirty="0">
                <a:solidFill>
                  <a:srgbClr val="FF0000"/>
                </a:solidFill>
              </a:rPr>
            </a:br>
            <a:r>
              <a:rPr lang="cs-CZ" sz="2700" dirty="0">
                <a:solidFill>
                  <a:srgbClr val="FF0000"/>
                </a:solidFill>
              </a:rPr>
              <a:t>(Ring – </a:t>
            </a:r>
            <a:r>
              <a:rPr lang="cs-CZ" sz="2700" dirty="0" err="1">
                <a:solidFill>
                  <a:srgbClr val="FF0000"/>
                </a:solidFill>
              </a:rPr>
              <a:t>Kai</a:t>
            </a:r>
            <a:r>
              <a:rPr lang="cs-CZ" sz="2700" dirty="0">
                <a:solidFill>
                  <a:srgbClr val="FF0000"/>
                </a:solidFill>
              </a:rPr>
              <a:t> – Ring)</a:t>
            </a:r>
            <a:endParaRPr lang="cs-CZ" sz="2700" dirty="0"/>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616" y="528898"/>
            <a:ext cx="7354389" cy="5577840"/>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90" y="2703138"/>
            <a:ext cx="3657600" cy="3403600"/>
          </a:xfrm>
          <a:prstGeom prst="rect">
            <a:avLst/>
          </a:prstGeom>
        </p:spPr>
      </p:pic>
    </p:spTree>
    <p:extLst>
      <p:ext uri="{BB962C8B-B14F-4D97-AF65-F5344CB8AC3E}">
        <p14:creationId xmlns:p14="http://schemas.microsoft.com/office/powerpoint/2010/main" val="3983794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3331" y="365125"/>
            <a:ext cx="3070746" cy="1325563"/>
          </a:xfrm>
        </p:spPr>
        <p:txBody>
          <a:bodyPr>
            <a:normAutofit fontScale="90000"/>
          </a:bodyPr>
          <a:lstStyle/>
          <a:p>
            <a:r>
              <a:rPr lang="cs-CZ" sz="3600" dirty="0">
                <a:solidFill>
                  <a:srgbClr val="FF0000"/>
                </a:solidFill>
              </a:rPr>
              <a:t>Vídeň</a:t>
            </a:r>
            <a:br>
              <a:rPr lang="cs-CZ" sz="3600" dirty="0">
                <a:solidFill>
                  <a:srgbClr val="FF0000"/>
                </a:solidFill>
              </a:rPr>
            </a:br>
            <a:r>
              <a:rPr lang="cs-CZ" sz="2700" dirty="0">
                <a:solidFill>
                  <a:srgbClr val="FF0000"/>
                </a:solidFill>
              </a:rPr>
              <a:t>Urbanista Camillo Sitte: návrh na fórum u </a:t>
            </a:r>
            <a:r>
              <a:rPr lang="cs-CZ" sz="2700" dirty="0" err="1">
                <a:solidFill>
                  <a:srgbClr val="FF0000"/>
                </a:solidFill>
              </a:rPr>
              <a:t>Votiv-ního</a:t>
            </a:r>
            <a:r>
              <a:rPr lang="cs-CZ" sz="2700" dirty="0">
                <a:solidFill>
                  <a:srgbClr val="FF0000"/>
                </a:solidFill>
              </a:rPr>
              <a:t> kostela, 1889</a:t>
            </a:r>
            <a:endParaRPr lang="cs-CZ" sz="2700"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407" y="365125"/>
            <a:ext cx="2843716" cy="4596238"/>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246" y="2513119"/>
            <a:ext cx="5456261" cy="4020485"/>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9617" y="365125"/>
            <a:ext cx="4286250" cy="2714625"/>
          </a:xfrm>
          <a:prstGeom prst="rect">
            <a:avLst/>
          </a:prstGeom>
        </p:spPr>
      </p:pic>
    </p:spTree>
    <p:extLst>
      <p:ext uri="{BB962C8B-B14F-4D97-AF65-F5344CB8AC3E}">
        <p14:creationId xmlns:p14="http://schemas.microsoft.com/office/powerpoint/2010/main" val="214757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774173" y="219996"/>
            <a:ext cx="5944737" cy="1325563"/>
          </a:xfrm>
        </p:spPr>
        <p:txBody>
          <a:bodyPr>
            <a:normAutofit fontScale="90000"/>
          </a:bodyPr>
          <a:lstStyle/>
          <a:p>
            <a:r>
              <a:rPr lang="cs-CZ" sz="2400" dirty="0"/>
              <a:t>Camillo Sitte, </a:t>
            </a:r>
            <a:r>
              <a:rPr lang="cs-CZ" sz="2400" i="1" dirty="0"/>
              <a:t>Der </a:t>
            </a:r>
            <a:r>
              <a:rPr lang="cs-CZ" sz="2400" i="1" dirty="0" err="1"/>
              <a:t>Städtebau</a:t>
            </a:r>
            <a:r>
              <a:rPr lang="cs-CZ" sz="2400" i="1" dirty="0"/>
              <a:t> n</a:t>
            </a:r>
            <a:r>
              <a:rPr lang="de-DE" sz="2400" i="1" dirty="0"/>
              <a:t>ach </a:t>
            </a:r>
            <a:r>
              <a:rPr lang="cs-CZ" sz="2400" i="1" dirty="0" err="1"/>
              <a:t>seinen</a:t>
            </a:r>
            <a:r>
              <a:rPr lang="cs-CZ" sz="2400" i="1" dirty="0"/>
              <a:t> k</a:t>
            </a:r>
            <a:r>
              <a:rPr lang="de-DE" sz="2400" i="1" dirty="0" err="1"/>
              <a:t>ünstlerischen</a:t>
            </a:r>
            <a:r>
              <a:rPr lang="de-DE" sz="2400" i="1" dirty="0"/>
              <a:t> Grundsätzen</a:t>
            </a:r>
            <a:r>
              <a:rPr lang="cs-CZ" sz="2400" dirty="0"/>
              <a:t>. </a:t>
            </a:r>
            <a:r>
              <a:rPr lang="cs-CZ" sz="2400" dirty="0" err="1"/>
              <a:t>Wien</a:t>
            </a:r>
            <a:r>
              <a:rPr lang="cs-CZ" sz="2400" dirty="0"/>
              <a:t> 1889,</a:t>
            </a:r>
            <a:br>
              <a:rPr lang="cs-CZ" sz="2400" dirty="0"/>
            </a:br>
            <a:r>
              <a:rPr lang="cs-CZ" sz="2400" dirty="0"/>
              <a:t>kap. </a:t>
            </a:r>
            <a:r>
              <a:rPr lang="de-DE" sz="2400" dirty="0"/>
              <a:t>XII. Beispiel </a:t>
            </a:r>
            <a:r>
              <a:rPr lang="cs-CZ" sz="2400" dirty="0"/>
              <a:t>e</a:t>
            </a:r>
            <a:r>
              <a:rPr lang="de-DE" sz="2400" dirty="0" err="1"/>
              <a:t>iner</a:t>
            </a:r>
            <a:r>
              <a:rPr lang="de-DE" sz="2400" dirty="0"/>
              <a:t> Stadtregulierung </a:t>
            </a:r>
            <a:r>
              <a:rPr lang="cs-CZ" sz="2400" dirty="0"/>
              <a:t>n</a:t>
            </a:r>
            <a:r>
              <a:rPr lang="de-DE" sz="2400" dirty="0"/>
              <a:t>ach </a:t>
            </a:r>
            <a:r>
              <a:rPr lang="cs-CZ" sz="2400" dirty="0"/>
              <a:t>k</a:t>
            </a:r>
            <a:r>
              <a:rPr lang="de-DE" sz="2400" dirty="0" err="1"/>
              <a:t>ünstlerischen</a:t>
            </a:r>
            <a:r>
              <a:rPr lang="de-DE" sz="2400" dirty="0"/>
              <a:t> Grundsätzen.</a:t>
            </a:r>
            <a:endParaRPr lang="cs-CZ" sz="2400" dirty="0"/>
          </a:p>
        </p:txBody>
      </p:sp>
      <p:sp>
        <p:nvSpPr>
          <p:cNvPr id="4" name="Zástupný symbol pro obsah 3"/>
          <p:cNvSpPr>
            <a:spLocks noGrp="1"/>
          </p:cNvSpPr>
          <p:nvPr>
            <p:ph idx="1"/>
          </p:nvPr>
        </p:nvSpPr>
        <p:spPr>
          <a:xfrm>
            <a:off x="390846" y="1649744"/>
            <a:ext cx="6711392" cy="4983067"/>
          </a:xfrm>
        </p:spPr>
        <p:txBody>
          <a:bodyPr>
            <a:normAutofit fontScale="70000" lnSpcReduction="20000"/>
          </a:bodyPr>
          <a:lstStyle/>
          <a:p>
            <a:pPr marL="0" indent="0">
              <a:buNone/>
            </a:pPr>
            <a:r>
              <a:rPr lang="cs-CZ" dirty="0"/>
              <a:t>„</a:t>
            </a:r>
            <a:r>
              <a:rPr lang="de-DE" dirty="0"/>
              <a:t>Nach dem bisherigen Bestand ist dies einer derjenigen </a:t>
            </a:r>
            <a:r>
              <a:rPr lang="de-DE" dirty="0" err="1"/>
              <a:t>Zwickelplätze</a:t>
            </a:r>
            <a:r>
              <a:rPr lang="de-DE" dirty="0"/>
              <a:t>, wie sie bei gebrochenem Blockrastrum sich stets von selbst ergeben mit aller dieser Gattung anhaftenden Fehlern. Der Platz trennt sich nicht von den Straßen (</a:t>
            </a:r>
            <a:r>
              <a:rPr lang="de-DE" dirty="0" err="1"/>
              <a:t>Währingerstraße</a:t>
            </a:r>
            <a:r>
              <a:rPr lang="de-DE" dirty="0"/>
              <a:t> und Universitätsstraße) und zerfließt förmlich in die Umgebung. Von der Geschlossenheit eines künstlerischen Eindruckes kann da keine Rede sein. Votivkirche, Universität, Chemisches Laboratorium und die verschiedenen Häuserblöcke stehen da einzeln und haltlos herum ohne jede Gesamtwirkung. Statt sich gegenseitig durch geschickte Aufstellung und auch Zusammenstimmung im Effekte zu heben, spielt jedes Bauwerk gleichsam eine andere Melodie in anderer Tonart. Wenn man die gotische Votivkirche, die im edelsten Renaissancestil erbaute Universität und die den verschiedensten Geschmacksrichtungen huldigenden Miethäuser zugleich überschaut, ist es nicht anders, als ob man eine Fuge von S. Bach, ein großes Finale aus einer </a:t>
            </a:r>
            <a:r>
              <a:rPr lang="de-DE" dirty="0" err="1"/>
              <a:t>Mozartschen</a:t>
            </a:r>
            <a:r>
              <a:rPr lang="de-DE" dirty="0"/>
              <a:t> Oper und ein Couplet von Offenbach zu gleicher Zeit anhören sollte. Unerträglich! Geradezu unerträglich! Was </a:t>
            </a:r>
            <a:r>
              <a:rPr lang="de-DE" dirty="0" err="1"/>
              <a:t>müßten</a:t>
            </a:r>
            <a:r>
              <a:rPr lang="de-DE" dirty="0"/>
              <a:t> das für Nerven sein, die davon nicht unangenehm berührt werden!</a:t>
            </a:r>
            <a:r>
              <a:rPr lang="cs-CZ" dirty="0"/>
              <a:t>“</a:t>
            </a:r>
            <a:r>
              <a:rPr lang="de-DE" dirty="0"/>
              <a:t> </a:t>
            </a:r>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9573" y="329179"/>
            <a:ext cx="4728879" cy="6057974"/>
          </a:xfrm>
          <a:prstGeom prst="rect">
            <a:avLst/>
          </a:prstGeom>
        </p:spPr>
      </p:pic>
    </p:spTree>
    <p:extLst>
      <p:ext uri="{BB962C8B-B14F-4D97-AF65-F5344CB8AC3E}">
        <p14:creationId xmlns:p14="http://schemas.microsoft.com/office/powerpoint/2010/main" val="3584060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091" y="0"/>
            <a:ext cx="10272410" cy="6858000"/>
          </a:xfrm>
          <a:prstGeom prst="rect">
            <a:avLst/>
          </a:prstGeom>
        </p:spPr>
      </p:pic>
    </p:spTree>
    <p:extLst>
      <p:ext uri="{BB962C8B-B14F-4D97-AF65-F5344CB8AC3E}">
        <p14:creationId xmlns:p14="http://schemas.microsoft.com/office/powerpoint/2010/main" val="1736879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9010" y="0"/>
            <a:ext cx="8994098" cy="6858000"/>
          </a:xfrm>
          <a:prstGeom prst="rect">
            <a:avLst/>
          </a:prstGeom>
        </p:spPr>
      </p:pic>
      <p:sp>
        <p:nvSpPr>
          <p:cNvPr id="3" name="Obdélník 2"/>
          <p:cNvSpPr/>
          <p:nvPr/>
        </p:nvSpPr>
        <p:spPr>
          <a:xfrm>
            <a:off x="353028" y="2329933"/>
            <a:ext cx="2208746" cy="2308324"/>
          </a:xfrm>
          <a:prstGeom prst="rect">
            <a:avLst/>
          </a:prstGeom>
        </p:spPr>
        <p:txBody>
          <a:bodyPr wrap="none">
            <a:spAutoFit/>
          </a:bodyPr>
          <a:lstStyle/>
          <a:p>
            <a:pPr algn="r"/>
            <a:r>
              <a:rPr lang="cs-CZ" dirty="0">
                <a:solidFill>
                  <a:srgbClr val="FF0000"/>
                </a:solidFill>
              </a:rPr>
              <a:t>F. </a:t>
            </a:r>
            <a:r>
              <a:rPr lang="cs-CZ" dirty="0" err="1">
                <a:solidFill>
                  <a:srgbClr val="FF0000"/>
                </a:solidFill>
              </a:rPr>
              <a:t>Pluth</a:t>
            </a:r>
            <a:endParaRPr lang="cs-CZ" dirty="0">
              <a:solidFill>
                <a:srgbClr val="FF0000"/>
              </a:solidFill>
            </a:endParaRPr>
          </a:p>
          <a:p>
            <a:pPr algn="r"/>
            <a:endParaRPr lang="cs-CZ" dirty="0">
              <a:solidFill>
                <a:srgbClr val="FF0000"/>
              </a:solidFill>
            </a:endParaRPr>
          </a:p>
          <a:p>
            <a:pPr algn="r"/>
            <a:r>
              <a:rPr lang="cs-CZ" dirty="0">
                <a:solidFill>
                  <a:srgbClr val="FF0000"/>
                </a:solidFill>
              </a:rPr>
              <a:t>Půdorys </a:t>
            </a:r>
            <a:r>
              <a:rPr lang="cs-CZ" dirty="0" err="1">
                <a:solidFill>
                  <a:srgbClr val="FF0000"/>
                </a:solidFill>
              </a:rPr>
              <a:t>c.k</a:t>
            </a:r>
            <a:r>
              <a:rPr lang="cs-CZ" dirty="0">
                <a:solidFill>
                  <a:srgbClr val="FF0000"/>
                </a:solidFill>
              </a:rPr>
              <a:t>.</a:t>
            </a:r>
          </a:p>
          <a:p>
            <a:pPr algn="r"/>
            <a:r>
              <a:rPr lang="cs-CZ" dirty="0">
                <a:solidFill>
                  <a:srgbClr val="FF0000"/>
                </a:solidFill>
              </a:rPr>
              <a:t>provinčního hlavního </a:t>
            </a:r>
          </a:p>
          <a:p>
            <a:pPr algn="r"/>
            <a:r>
              <a:rPr lang="cs-CZ" dirty="0">
                <a:solidFill>
                  <a:srgbClr val="FF0000"/>
                </a:solidFill>
              </a:rPr>
              <a:t>města Brna</a:t>
            </a:r>
          </a:p>
          <a:p>
            <a:pPr algn="r"/>
            <a:r>
              <a:rPr lang="cs-CZ" dirty="0">
                <a:solidFill>
                  <a:srgbClr val="FF0000"/>
                </a:solidFill>
              </a:rPr>
              <a:t>a jeho blízkého okolí</a:t>
            </a:r>
          </a:p>
          <a:p>
            <a:pPr algn="r"/>
            <a:endParaRPr lang="cs-CZ" dirty="0">
              <a:solidFill>
                <a:srgbClr val="FF0000"/>
              </a:solidFill>
            </a:endParaRPr>
          </a:p>
          <a:p>
            <a:pPr algn="r"/>
            <a:r>
              <a:rPr lang="cs-CZ" dirty="0">
                <a:solidFill>
                  <a:srgbClr val="FF0000"/>
                </a:solidFill>
              </a:rPr>
              <a:t>1824</a:t>
            </a:r>
          </a:p>
        </p:txBody>
      </p:sp>
    </p:spTree>
    <p:extLst>
      <p:ext uri="{BB962C8B-B14F-4D97-AF65-F5344CB8AC3E}">
        <p14:creationId xmlns:p14="http://schemas.microsoft.com/office/powerpoint/2010/main" val="3136139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7949" y="5777327"/>
            <a:ext cx="5112224" cy="826555"/>
          </a:xfrm>
        </p:spPr>
        <p:txBody>
          <a:bodyPr>
            <a:normAutofit/>
          </a:bodyPr>
          <a:lstStyle/>
          <a:p>
            <a:r>
              <a:rPr lang="cs-CZ" sz="2400" dirty="0">
                <a:solidFill>
                  <a:srgbClr val="FF0000"/>
                </a:solidFill>
              </a:rPr>
              <a:t>J. </a:t>
            </a:r>
            <a:r>
              <a:rPr lang="cs-CZ" sz="2400" dirty="0" err="1">
                <a:solidFill>
                  <a:srgbClr val="FF0000"/>
                </a:solidFill>
              </a:rPr>
              <a:t>Esch</a:t>
            </a:r>
            <a:r>
              <a:rPr lang="cs-CZ" sz="2400" dirty="0">
                <a:solidFill>
                  <a:srgbClr val="FF0000"/>
                </a:solidFill>
              </a:rPr>
              <a:t>, návrh na rozšíření vnitřního Brna</a:t>
            </a:r>
            <a:br>
              <a:rPr lang="cs-CZ" sz="2400" dirty="0">
                <a:solidFill>
                  <a:srgbClr val="FF0000"/>
                </a:solidFill>
              </a:rPr>
            </a:br>
            <a:r>
              <a:rPr lang="cs-CZ" sz="2400" dirty="0">
                <a:solidFill>
                  <a:srgbClr val="FF0000"/>
                </a:solidFill>
              </a:rPr>
              <a:t>1845</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590" y="381495"/>
            <a:ext cx="4843780" cy="5163820"/>
          </a:xfrm>
          <a:prstGeom prst="rect">
            <a:avLst/>
          </a:prstGeom>
        </p:spPr>
      </p:pic>
      <p:pic>
        <p:nvPicPr>
          <p:cNvPr id="4" name="Obráze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0173" y="381494"/>
            <a:ext cx="6066853" cy="5163821"/>
          </a:xfrm>
          <a:prstGeom prst="rect">
            <a:avLst/>
          </a:prstGeom>
        </p:spPr>
      </p:pic>
      <p:sp>
        <p:nvSpPr>
          <p:cNvPr id="5" name="Obdélník 4"/>
          <p:cNvSpPr/>
          <p:nvPr/>
        </p:nvSpPr>
        <p:spPr>
          <a:xfrm>
            <a:off x="5859439" y="5777327"/>
            <a:ext cx="6096000" cy="830997"/>
          </a:xfrm>
          <a:prstGeom prst="rect">
            <a:avLst/>
          </a:prstGeom>
        </p:spPr>
        <p:txBody>
          <a:bodyPr>
            <a:spAutoFit/>
          </a:bodyPr>
          <a:lstStyle/>
          <a:p>
            <a:r>
              <a:rPr lang="cs-CZ" sz="2400" dirty="0">
                <a:solidFill>
                  <a:srgbClr val="FF0000"/>
                </a:solidFill>
                <a:latin typeface="+mj-lt"/>
              </a:rPr>
              <a:t>L. </a:t>
            </a:r>
            <a:r>
              <a:rPr lang="cs-CZ" sz="2400" dirty="0" err="1">
                <a:solidFill>
                  <a:srgbClr val="FF0000"/>
                </a:solidFill>
                <a:latin typeface="+mj-lt"/>
              </a:rPr>
              <a:t>Förster</a:t>
            </a:r>
            <a:r>
              <a:rPr lang="cs-CZ" sz="2400" dirty="0">
                <a:solidFill>
                  <a:srgbClr val="FF0000"/>
                </a:solidFill>
                <a:latin typeface="+mj-lt"/>
              </a:rPr>
              <a:t>, návrh na rozšíření zemského hlavního města Brna, 1845</a:t>
            </a:r>
            <a:endParaRPr lang="cs-CZ" sz="2400" dirty="0">
              <a:latin typeface="+mj-lt"/>
            </a:endParaRPr>
          </a:p>
        </p:txBody>
      </p:sp>
    </p:spTree>
    <p:extLst>
      <p:ext uri="{BB962C8B-B14F-4D97-AF65-F5344CB8AC3E}">
        <p14:creationId xmlns:p14="http://schemas.microsoft.com/office/powerpoint/2010/main" val="2812677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9684" y="1156695"/>
            <a:ext cx="3466531" cy="1325563"/>
          </a:xfrm>
        </p:spPr>
        <p:txBody>
          <a:bodyPr>
            <a:normAutofit fontScale="90000"/>
          </a:bodyPr>
          <a:lstStyle/>
          <a:p>
            <a:r>
              <a:rPr lang="cs-CZ" sz="2400" dirty="0">
                <a:solidFill>
                  <a:srgbClr val="FF0000"/>
                </a:solidFill>
              </a:rPr>
              <a:t>F. Neubauer a kol.</a:t>
            </a:r>
            <a:br>
              <a:rPr lang="cs-CZ" sz="2400" dirty="0">
                <a:solidFill>
                  <a:srgbClr val="FF0000"/>
                </a:solidFill>
              </a:rPr>
            </a:br>
            <a:r>
              <a:rPr lang="cs-CZ" sz="2400" dirty="0">
                <a:solidFill>
                  <a:srgbClr val="FF0000"/>
                </a:solidFill>
              </a:rPr>
              <a:t>Plán vnitřního města Brna a připojených předměstí (tzv. definitivní), 1862-63</a:t>
            </a:r>
          </a:p>
        </p:txBody>
      </p:sp>
      <p:pic>
        <p:nvPicPr>
          <p:cNvPr id="3" name="Obráze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8062" y="1"/>
            <a:ext cx="5684804" cy="6858000"/>
          </a:xfrm>
          <a:prstGeom prst="rect">
            <a:avLst/>
          </a:prstGeom>
        </p:spPr>
      </p:pic>
    </p:spTree>
    <p:extLst>
      <p:ext uri="{BB962C8B-B14F-4D97-AF65-F5344CB8AC3E}">
        <p14:creationId xmlns:p14="http://schemas.microsoft.com/office/powerpoint/2010/main" val="379520700"/>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513</Words>
  <Application>Microsoft Office PowerPoint</Application>
  <PresentationFormat>Širokoúhlá obrazovka</PresentationFormat>
  <Paragraphs>31</Paragraphs>
  <Slides>24</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24</vt:i4>
      </vt:variant>
    </vt:vector>
  </HeadingPairs>
  <TitlesOfParts>
    <vt:vector size="28" baseType="lpstr">
      <vt:lpstr>Arial</vt:lpstr>
      <vt:lpstr>Calibri</vt:lpstr>
      <vt:lpstr>Calibri Light</vt:lpstr>
      <vt:lpstr>Motiv Office</vt:lpstr>
      <vt:lpstr>Vídeňská a brněnská Okružní třída</vt:lpstr>
      <vt:lpstr>Vídeň Ringstraße  plán z r. 1860</vt:lpstr>
      <vt:lpstr>Vídeň (Ring – Kai – Ring)</vt:lpstr>
      <vt:lpstr>Vídeň Urbanista Camillo Sitte: návrh na fórum u Votiv-ního kostela, 1889</vt:lpstr>
      <vt:lpstr>Camillo Sitte, Der Städtebau nach seinen künstlerischen Grundsätzen. Wien 1889, kap. XII. Beispiel einer Stadtregulierung nach künstlerischen Grundsätzen.</vt:lpstr>
      <vt:lpstr>Prezentace aplikace PowerPoint</vt:lpstr>
      <vt:lpstr>Prezentace aplikace PowerPoint</vt:lpstr>
      <vt:lpstr>J. Esch, návrh na rozšíření vnitřního Brna 1845</vt:lpstr>
      <vt:lpstr>F. Neubauer a kol. Plán vnitřního města Brna a připojených předměstí (tzv. definitivní), 1862-63</vt:lpstr>
      <vt:lpstr>Prezentace aplikace PowerPoint</vt:lpstr>
      <vt:lpstr>Městský dvůr na Šilingrově náměstí první budova brněnské okružní třídy Arch. Franz Fröhlich, 1853-55</vt:lpstr>
      <vt:lpstr>Prezentace aplikace PowerPoint</vt:lpstr>
      <vt:lpstr>Prezentace aplikace PowerPoint</vt:lpstr>
      <vt:lpstr>Prezentace aplikace PowerPoint</vt:lpstr>
      <vt:lpstr>Prezentace aplikace PowerPoint</vt:lpstr>
      <vt:lpstr>Prezentace aplikace PowerPoint</vt:lpstr>
      <vt:lpstr>Heinrich von Ferstel Vídeň: Votivní kostel, 1856-79 Brno: Kristův (Červený) kostel, 1862-68</vt:lpstr>
      <vt:lpstr>Theophil von Hansen Vídeň: Parlament, 1874-83, Akademie výtvarných umění aj. Brno: Besední dům, 1870-73, a Pra-žákův palác</vt:lpstr>
      <vt:lpstr>Eduard van der Nüll a August Sicard von Sicardsburg Vídeň: Dvorní opera, 1861-69 Brno: Německé gymnázium (nyní JAMU), 1860-62</vt:lpstr>
      <vt:lpstr>Prezentace aplikace PowerPoint</vt:lpstr>
      <vt:lpstr>Anton Hefft (a Robert Raschka) Vídeň: administrativní budova paláce arcivévody Albrechta, 1862-63 Brno: Zemský dům II (nyní Ústavní soud), 1867-78</vt:lpstr>
      <vt:lpstr>Alexander von Wielemans Vídeň: Justiční palác, 1875-81 Brno: Justiční palác, 1906-09</vt:lpstr>
      <vt:lpstr>Prezentace aplikace PowerPoint</vt:lpstr>
      <vt:lpstr>Další částečné okružní třídy na Moravě a ve Slezsku</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Vídeňská a brněnská okružní třída</dc:title>
  <dc:creator>user</dc:creator>
  <cp:lastModifiedBy>Aleš Filip</cp:lastModifiedBy>
  <cp:revision>28</cp:revision>
  <dcterms:created xsi:type="dcterms:W3CDTF">2020-11-12T04:29:39Z</dcterms:created>
  <dcterms:modified xsi:type="dcterms:W3CDTF">2021-05-27T10:58:29Z</dcterms:modified>
</cp:coreProperties>
</file>