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0" r:id="rId3"/>
    <p:sldId id="285" r:id="rId4"/>
    <p:sldId id="286" r:id="rId5"/>
    <p:sldId id="261" r:id="rId6"/>
    <p:sldId id="287" r:id="rId7"/>
    <p:sldId id="288" r:id="rId8"/>
    <p:sldId id="289" r:id="rId9"/>
    <p:sldId id="290" r:id="rId10"/>
    <p:sldId id="291" r:id="rId11"/>
    <p:sldId id="258" r:id="rId12"/>
    <p:sldId id="283" r:id="rId13"/>
    <p:sldId id="262" r:id="rId14"/>
    <p:sldId id="263" r:id="rId15"/>
    <p:sldId id="282" r:id="rId16"/>
    <p:sldId id="272" r:id="rId17"/>
    <p:sldId id="273" r:id="rId18"/>
    <p:sldId id="269" r:id="rId19"/>
    <p:sldId id="270" r:id="rId20"/>
    <p:sldId id="274" r:id="rId21"/>
    <p:sldId id="271" r:id="rId22"/>
    <p:sldId id="268" r:id="rId23"/>
    <p:sldId id="266" r:id="rId24"/>
    <p:sldId id="267" r:id="rId25"/>
    <p:sldId id="275" r:id="rId26"/>
    <p:sldId id="280" r:id="rId27"/>
    <p:sldId id="281" r:id="rId28"/>
    <p:sldId id="276" r:id="rId29"/>
    <p:sldId id="277" r:id="rId30"/>
    <p:sldId id="278" r:id="rId31"/>
    <p:sldId id="279" r:id="rId32"/>
    <p:sldId id="284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76F0-F753-42BE-B976-67F078C45B68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75361-6556-495A-A05E-00D9841EF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3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25DFF-D19A-4681-BB2A-337D8457B558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737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32F8F-78EC-44A2-ADB8-68B84102A0A5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5DC85E5-7A7A-4B0E-BC9E-19F01A4DA1BE}" type="slidenum">
              <a:rPr lang="cs-CZ" altLang="cs-CZ" sz="1200"/>
              <a:pPr algn="r"/>
              <a:t>7</a:t>
            </a:fld>
            <a:endParaRPr lang="cs-CZ" altLang="cs-CZ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592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3B5DA88-CD38-49B0-9E28-C293D97F10DC}" type="slidenum">
              <a:rPr lang="cs-CZ" altLang="cs-CZ" sz="1200"/>
              <a:pPr eaLnBrk="1" hangingPunct="1"/>
              <a:t>8</a:t>
            </a:fld>
            <a:endParaRPr lang="cs-CZ" altLang="cs-CZ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340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891069-EB5C-4021-9FF3-75E2FF8247BC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378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DBD8E8-C7D3-4EE9-A9BB-0608BE5328ED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9E0DC-71D7-4BB0-B5E6-F5AE9CEC18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933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17.11.2021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berlin.de/kultur-und-tickets/tipps/bauhaus-100-jah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youtube.com/watch?v=H-N_Hzfe8N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1162050"/>
          </a:xfrm>
        </p:spPr>
        <p:txBody>
          <a:bodyPr anchor="b">
            <a:noAutofit/>
          </a:bodyPr>
          <a:lstStyle/>
          <a:p>
            <a:r>
              <a:rPr lang="cs-CZ" sz="2800" dirty="0">
                <a:solidFill>
                  <a:schemeClr val="accent2"/>
                </a:solidFill>
              </a:rPr>
              <a:t>Moderna</a:t>
            </a:r>
            <a:br>
              <a:rPr lang="cs-CZ" sz="2800" dirty="0">
                <a:solidFill>
                  <a:schemeClr val="accent2"/>
                </a:solidFill>
              </a:rPr>
            </a:br>
            <a:r>
              <a:rPr lang="cs-CZ" sz="2800" dirty="0">
                <a:solidFill>
                  <a:schemeClr val="accent2"/>
                </a:solidFill>
              </a:rPr>
              <a:t>Avantgarda</a:t>
            </a:r>
            <a:br>
              <a:rPr lang="cs-CZ" sz="2800" dirty="0">
                <a:solidFill>
                  <a:schemeClr val="accent2"/>
                </a:solidFill>
              </a:rPr>
            </a:br>
            <a:r>
              <a:rPr lang="cs-CZ" sz="2800" dirty="0" err="1">
                <a:solidFill>
                  <a:schemeClr val="accent2"/>
                </a:solidFill>
              </a:rPr>
              <a:t>Neoavantgarda</a:t>
            </a:r>
            <a:endParaRPr lang="cs-CZ" sz="2800" dirty="0">
              <a:solidFill>
                <a:schemeClr val="accent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677997-B872-4CAB-8243-3A8DACABB2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12100" b="3"/>
          <a:stretch/>
        </p:blipFill>
        <p:spPr>
          <a:xfrm>
            <a:off x="3575050" y="273050"/>
            <a:ext cx="5111750" cy="5853113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body" sz="half" idx="2"/>
          </p:nvPr>
        </p:nvSpPr>
        <p:spPr>
          <a:xfrm>
            <a:off x="457200" y="2142778"/>
            <a:ext cx="3008313" cy="3983385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chemeClr val="accent2"/>
                </a:solidFill>
              </a:rPr>
              <a:t>ve střední Evropě v letech 1914–1968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r>
              <a:rPr lang="cs-CZ" altLang="cs-CZ" sz="3200" dirty="0">
                <a:solidFill>
                  <a:schemeClr val="accent2"/>
                </a:solidFill>
              </a:rPr>
              <a:t>Paul </a:t>
            </a:r>
            <a:r>
              <a:rPr lang="cs-CZ" altLang="cs-CZ" sz="3200" dirty="0" err="1">
                <a:solidFill>
                  <a:schemeClr val="accent2"/>
                </a:solidFill>
              </a:rPr>
              <a:t>Klee</a:t>
            </a:r>
            <a:r>
              <a:rPr lang="en-US" altLang="cs-CZ" sz="3200" dirty="0">
                <a:solidFill>
                  <a:schemeClr val="accent2"/>
                </a:solidFill>
              </a:rPr>
              <a:t> </a:t>
            </a:r>
            <a:br>
              <a:rPr lang="cs-CZ" altLang="cs-CZ" sz="3200" dirty="0">
                <a:solidFill>
                  <a:schemeClr val="accent2"/>
                </a:solidFill>
              </a:rPr>
            </a:br>
            <a:r>
              <a:rPr lang="cs-CZ" altLang="cs-CZ" sz="3200" dirty="0">
                <a:solidFill>
                  <a:schemeClr val="accent2"/>
                </a:solidFill>
              </a:rPr>
              <a:t>Hračka, 1931</a:t>
            </a:r>
          </a:p>
        </p:txBody>
      </p:sp>
      <p:pic>
        <p:nvPicPr>
          <p:cNvPr id="82948" name="Picture 4" descr="Klee Hračka 19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801813"/>
            <a:ext cx="6335713" cy="4578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11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chemeClr val="accent2"/>
                </a:solidFill>
              </a:rPr>
              <a:t>Bauhaus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Zal</a:t>
            </a:r>
            <a:r>
              <a:rPr lang="cs-CZ" dirty="0"/>
              <a:t>. 1919 ve Výmaru, 1924 přesun do </a:t>
            </a:r>
            <a:r>
              <a:rPr lang="cs-CZ" dirty="0" err="1"/>
              <a:t>Desavy</a:t>
            </a:r>
            <a:r>
              <a:rPr lang="cs-CZ" dirty="0"/>
              <a:t>, 1932 do Berlína, 1933 zrušen.</a:t>
            </a:r>
          </a:p>
          <a:p>
            <a:r>
              <a:rPr lang="cs-CZ" dirty="0"/>
              <a:t>Ředitelé: Walter </a:t>
            </a:r>
            <a:r>
              <a:rPr lang="cs-CZ" dirty="0" err="1"/>
              <a:t>Gropius</a:t>
            </a:r>
            <a:r>
              <a:rPr lang="cs-CZ" dirty="0"/>
              <a:t>, </a:t>
            </a:r>
            <a:r>
              <a:rPr lang="cs-CZ" dirty="0" err="1"/>
              <a:t>Hannes</a:t>
            </a:r>
            <a:r>
              <a:rPr lang="cs-CZ" dirty="0"/>
              <a:t> Mayer, Ludwig </a:t>
            </a:r>
            <a:r>
              <a:rPr lang="cs-CZ" dirty="0" err="1"/>
              <a:t>Mies</a:t>
            </a:r>
            <a:r>
              <a:rPr lang="cs-CZ" dirty="0"/>
              <a:t> van der </a:t>
            </a:r>
            <a:r>
              <a:rPr lang="cs-CZ" dirty="0" err="1"/>
              <a:t>Rohe</a:t>
            </a:r>
            <a:endParaRPr lang="cs-CZ" dirty="0"/>
          </a:p>
          <a:p>
            <a:r>
              <a:rPr lang="cs-CZ" dirty="0"/>
              <a:t>Malíři: Johannes </a:t>
            </a:r>
            <a:r>
              <a:rPr lang="cs-CZ" dirty="0" err="1"/>
              <a:t>Itten</a:t>
            </a:r>
            <a:r>
              <a:rPr lang="cs-CZ" dirty="0"/>
              <a:t>, </a:t>
            </a:r>
            <a:r>
              <a:rPr lang="cs-CZ" dirty="0" err="1"/>
              <a:t>Lyonel</a:t>
            </a:r>
            <a:r>
              <a:rPr lang="cs-CZ" dirty="0"/>
              <a:t> </a:t>
            </a:r>
            <a:r>
              <a:rPr lang="cs-CZ" dirty="0" err="1"/>
              <a:t>Feininger</a:t>
            </a:r>
            <a:r>
              <a:rPr lang="cs-CZ" dirty="0"/>
              <a:t>, Vasilij </a:t>
            </a:r>
            <a:r>
              <a:rPr lang="cs-CZ" dirty="0" err="1"/>
              <a:t>Kandinskij</a:t>
            </a:r>
            <a:r>
              <a:rPr lang="cs-CZ" dirty="0"/>
              <a:t>, Paul </a:t>
            </a:r>
            <a:r>
              <a:rPr lang="cs-CZ" dirty="0" err="1"/>
              <a:t>Klee</a:t>
            </a:r>
            <a:r>
              <a:rPr lang="cs-CZ" dirty="0"/>
              <a:t>, Josef </a:t>
            </a:r>
            <a:r>
              <a:rPr lang="cs-CZ" dirty="0" err="1"/>
              <a:t>Albers</a:t>
            </a:r>
            <a:r>
              <a:rPr lang="cs-CZ" dirty="0"/>
              <a:t>, </a:t>
            </a:r>
            <a:r>
              <a:rPr lang="cs-CZ" dirty="0" err="1"/>
              <a:t>Lászlo</a:t>
            </a:r>
            <a:r>
              <a:rPr lang="cs-CZ" dirty="0"/>
              <a:t> </a:t>
            </a:r>
            <a:r>
              <a:rPr lang="cs-CZ" dirty="0" err="1"/>
              <a:t>Moholy</a:t>
            </a:r>
            <a:r>
              <a:rPr lang="cs-CZ" dirty="0"/>
              <a:t>-Nagy aj.</a:t>
            </a:r>
          </a:p>
          <a:p>
            <a:r>
              <a:rPr lang="cs-CZ" dirty="0"/>
              <a:t>Čeští umělci: Zdeněk </a:t>
            </a:r>
            <a:r>
              <a:rPr lang="cs-CZ" dirty="0" err="1"/>
              <a:t>Rossmann</a:t>
            </a:r>
            <a:r>
              <a:rPr lang="cs-CZ" dirty="0"/>
              <a:t>, Karel </a:t>
            </a:r>
            <a:r>
              <a:rPr lang="cs-CZ" dirty="0" err="1"/>
              <a:t>Teige</a:t>
            </a:r>
            <a:r>
              <a:rPr lang="cs-CZ" dirty="0"/>
              <a:t> aj.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48" y="1700807"/>
            <a:ext cx="3088266" cy="45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39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E6CC0-DB0D-465D-BAE1-CBBC5BB9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/>
                </a:solidFill>
              </a:rPr>
              <a:t>Škola uměleckých řemesel ve Výmaru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CAEF0-48D2-4969-B35E-4E7CEF6C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4330824" cy="182879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Založena 1906</a:t>
            </a:r>
          </a:p>
          <a:p>
            <a:r>
              <a:rPr lang="cs-CZ" dirty="0"/>
              <a:t>Budova postavena 1906-09, projekt Henry van de </a:t>
            </a:r>
            <a:r>
              <a:rPr lang="cs-CZ" dirty="0" err="1"/>
              <a:t>Velde</a:t>
            </a:r>
            <a:endParaRPr lang="cs-CZ" dirty="0"/>
          </a:p>
          <a:p>
            <a:r>
              <a:rPr lang="cs-CZ" dirty="0"/>
              <a:t>S podporou vévody Harryho </a:t>
            </a:r>
            <a:r>
              <a:rPr lang="cs-CZ" dirty="0" err="1"/>
              <a:t>Kesslera</a:t>
            </a:r>
            <a:r>
              <a:rPr lang="cs-CZ" dirty="0"/>
              <a:t> (portrét od E. </a:t>
            </a:r>
            <a:r>
              <a:rPr lang="cs-CZ" dirty="0" err="1"/>
              <a:t>Muncha</a:t>
            </a:r>
            <a:r>
              <a:rPr lang="cs-CZ" dirty="0"/>
              <a:t>, 1906)</a:t>
            </a:r>
          </a:p>
        </p:txBody>
      </p:sp>
      <p:pic>
        <p:nvPicPr>
          <p:cNvPr id="5" name="Obrázek 4" descr="Obsah obrázku text, patro, dřevo&#10;&#10;Popis byl vytvořen automaticky">
            <a:extLst>
              <a:ext uri="{FF2B5EF4-FFF2-40B4-BE49-F238E27FC236}">
                <a16:creationId xmlns:a16="http://schemas.microsoft.com/office/drawing/2014/main" id="{E2786466-1DCE-48C7-B202-56089BFEB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95" y="2285649"/>
            <a:ext cx="1730105" cy="422415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36D1F8B-A3E6-41F1-BF35-B3AC3BC16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10" y="274638"/>
            <a:ext cx="2474443" cy="1654784"/>
          </a:xfrm>
          <a:prstGeom prst="rect">
            <a:avLst/>
          </a:prstGeom>
        </p:spPr>
      </p:pic>
      <p:pic>
        <p:nvPicPr>
          <p:cNvPr id="9" name="Obrázek 8" descr="Obsah obrázku exteriér, strom, obloha, budova&#10;&#10;Popis byl vytvořen automaticky">
            <a:extLst>
              <a:ext uri="{FF2B5EF4-FFF2-40B4-BE49-F238E27FC236}">
                <a16:creationId xmlns:a16="http://schemas.microsoft.com/office/drawing/2014/main" id="{782DA43E-AF97-4BF1-90BB-7DDF415FD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0" y="3461801"/>
            <a:ext cx="571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4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accent2"/>
                </a:solidFill>
              </a:rPr>
              <a:t>Katedrála budoucnosti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7638"/>
            <a:ext cx="3054474" cy="491995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11560" y="1556792"/>
            <a:ext cx="4248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„Vytvoříme nový cech řemeslníků bez třídních rozdílů, kteří odstraní arogantní bariéru mezi řemeslníkem a umělcem. Společně navrhněme a vybudujme novou stavbu budoucnosti, která obsáhne architekturu, skulpturu i malířství v jediném celku a která se jednoho dne bude tyčit k nebesům jako křišťálový palác, dílo miliónů rukou dělníků.“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Proklamace </a:t>
            </a:r>
            <a:r>
              <a:rPr lang="cs-CZ" dirty="0" err="1"/>
              <a:t>Bauhausu</a:t>
            </a:r>
            <a:r>
              <a:rPr lang="cs-CZ" dirty="0"/>
              <a:t>, 1919</a:t>
            </a:r>
          </a:p>
          <a:p>
            <a:r>
              <a:rPr lang="cs-CZ" dirty="0"/>
              <a:t>Dřevořez L. </a:t>
            </a:r>
            <a:r>
              <a:rPr lang="cs-CZ" dirty="0" err="1"/>
              <a:t>Feiningera</a:t>
            </a:r>
            <a:endParaRPr lang="cs-CZ" dirty="0"/>
          </a:p>
          <a:p>
            <a:endParaRPr lang="cs-CZ" dirty="0"/>
          </a:p>
          <a:p>
            <a:r>
              <a:rPr lang="cs-CZ" dirty="0"/>
              <a:t>Další snímek: L. </a:t>
            </a:r>
            <a:r>
              <a:rPr lang="cs-CZ" dirty="0" err="1"/>
              <a:t>Feininger</a:t>
            </a:r>
            <a:r>
              <a:rPr lang="cs-CZ" dirty="0"/>
              <a:t>, </a:t>
            </a:r>
            <a:r>
              <a:rPr lang="cs-CZ" dirty="0" err="1"/>
              <a:t>Oberweimar</a:t>
            </a:r>
            <a:r>
              <a:rPr lang="cs-CZ" dirty="0"/>
              <a:t> 1921</a:t>
            </a:r>
          </a:p>
        </p:txBody>
      </p:sp>
    </p:spTree>
    <p:extLst>
      <p:ext uri="{BB962C8B-B14F-4D97-AF65-F5344CB8AC3E}">
        <p14:creationId xmlns:p14="http://schemas.microsoft.com/office/powerpoint/2010/main" val="199786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52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2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F97B0-0B36-48A4-9C90-66E41FF1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410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Sto let Bauhausu 2019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65736-8E93-4A35-B123-BEA4D06D0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97590"/>
            <a:ext cx="8455968" cy="1085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hlinkClick r:id="rId2"/>
              </a:rPr>
              <a:t>https://www.berlin.de/kultur-und-tickets/tipps/bauhaus-100-jahre/</a:t>
            </a:r>
            <a:endParaRPr lang="cs-CZ" sz="2000" dirty="0"/>
          </a:p>
          <a:p>
            <a:pPr marL="0" indent="0">
              <a:buNone/>
            </a:pPr>
            <a:r>
              <a:rPr lang="cs-CZ" sz="1800" dirty="0"/>
              <a:t>Česká reflexe: Jan Michl, </a:t>
            </a:r>
            <a:r>
              <a:rPr lang="cs-CZ" sz="1800" i="1" dirty="0"/>
              <a:t>Co Bauhaus dal – a co vzal. Kritické úvahy o modernistickém pojetí designu a architektury</a:t>
            </a:r>
            <a:r>
              <a:rPr lang="cs-CZ" sz="1800" dirty="0"/>
              <a:t>, Brno 2020.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20509F-6EC8-41B7-B263-EF950638D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3" y="1384014"/>
            <a:ext cx="2906320" cy="3845186"/>
          </a:xfrm>
          <a:prstGeom prst="rect">
            <a:avLst/>
          </a:prstGeom>
        </p:spPr>
      </p:pic>
      <p:pic>
        <p:nvPicPr>
          <p:cNvPr id="7" name="Obrázek 6" descr="Obsah obrázku text, vizitka, vektorová grafika&#10;&#10;Popis byl vytvořen automaticky">
            <a:extLst>
              <a:ext uri="{FF2B5EF4-FFF2-40B4-BE49-F238E27FC236}">
                <a16:creationId xmlns:a16="http://schemas.microsoft.com/office/drawing/2014/main" id="{DD384242-B43F-40F7-820C-E0C26C658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62" y="1360410"/>
            <a:ext cx="3012130" cy="386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Johannes </a:t>
            </a:r>
            <a:r>
              <a:rPr lang="cs-CZ" sz="3600" dirty="0" err="1"/>
              <a:t>Itten</a:t>
            </a:r>
            <a:br>
              <a:rPr lang="cs-CZ" sz="3600" dirty="0"/>
            </a:br>
            <a:r>
              <a:rPr lang="cs-CZ" sz="2700" dirty="0"/>
              <a:t>(foto v pracovním </a:t>
            </a:r>
            <a:r>
              <a:rPr lang="cs-CZ" sz="2700" dirty="0" err="1"/>
              <a:t>mazdickém</a:t>
            </a:r>
            <a:r>
              <a:rPr lang="cs-CZ" sz="2700" dirty="0"/>
              <a:t> kultovním obleku, 1921)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1"/>
            <a:ext cx="4104456" cy="48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7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97039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34" y="260648"/>
            <a:ext cx="3070447" cy="398390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696668" y="4653136"/>
            <a:ext cx="326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Johennes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Itten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Horizontálně-vertikální, 1915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Obálka Die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Farbe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1944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Následuje: Walter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Gropius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Bauhaus v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Dessau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1925-26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4965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70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369"/>
            <a:ext cx="9144000" cy="39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C00000"/>
                </a:solidFill>
              </a:rPr>
              <a:t>Dada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3384376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Začátek v únoru 1916 v kabaretu Voltaire v Curychu (na neutrální půdě). Iniciátoři: Hugo </a:t>
            </a:r>
            <a:r>
              <a:rPr lang="cs-CZ" dirty="0" err="1"/>
              <a:t>Ball</a:t>
            </a:r>
            <a:r>
              <a:rPr lang="cs-CZ" dirty="0"/>
              <a:t>, Tristan </a:t>
            </a:r>
            <a:r>
              <a:rPr lang="cs-CZ" dirty="0" err="1"/>
              <a:t>Tzara</a:t>
            </a:r>
            <a:r>
              <a:rPr lang="cs-CZ" dirty="0"/>
              <a:t>, Hans </a:t>
            </a:r>
            <a:r>
              <a:rPr lang="cs-CZ" dirty="0" err="1"/>
              <a:t>Arp</a:t>
            </a:r>
            <a:endParaRPr lang="cs-CZ" dirty="0"/>
          </a:p>
          <a:p>
            <a:r>
              <a:rPr lang="cs-CZ" dirty="0"/>
              <a:t>Další centra: Berlín, Paříž, Hannover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Marcel </a:t>
            </a:r>
            <a:r>
              <a:rPr lang="cs-CZ" dirty="0" err="1"/>
              <a:t>Janco</a:t>
            </a:r>
            <a:r>
              <a:rPr lang="cs-CZ" dirty="0"/>
              <a:t>, Kabaret </a:t>
            </a:r>
            <a:r>
              <a:rPr lang="cs-CZ" dirty="0" err="1"/>
              <a:t>Voltaire</a:t>
            </a:r>
            <a:r>
              <a:rPr lang="cs-CZ" dirty="0"/>
              <a:t>, 1916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7638"/>
            <a:ext cx="4640824" cy="47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7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" y="0"/>
            <a:ext cx="9139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78" y="0"/>
            <a:ext cx="731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9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32656"/>
            <a:ext cx="8595360" cy="539800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93954" y="5949280"/>
            <a:ext cx="5156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Vasilij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Kandinskij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Žlutá – červená – modrá, 1925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96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5506247" cy="568863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44208" y="4725144"/>
            <a:ext cx="1882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Paul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Klee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Večerní oheň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1929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659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3648" y="5805264"/>
            <a:ext cx="7571184" cy="6046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dirty="0"/>
              <a:t>Oskar </a:t>
            </a:r>
            <a:r>
              <a:rPr lang="cs-CZ" sz="2000" dirty="0" err="1"/>
              <a:t>Schlemmer</a:t>
            </a:r>
            <a:r>
              <a:rPr lang="cs-CZ" sz="2000" dirty="0"/>
              <a:t>, kostýmy k triadickému baletu, cca 1925</a:t>
            </a:r>
          </a:p>
          <a:p>
            <a:pPr marL="0" indent="0">
              <a:buNone/>
            </a:pPr>
            <a:r>
              <a:rPr lang="cs-CZ" sz="2000" dirty="0">
                <a:hlinkClick r:id="rId2"/>
              </a:rPr>
              <a:t>https://www.youtube.com/watch?v=H-N_Hzfe8NE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1482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5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2394" y="5085184"/>
            <a:ext cx="3489089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2"/>
                </a:solidFill>
              </a:rPr>
              <a:t>nová typografie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79"/>
            <a:ext cx="4248472" cy="57377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02" y="548679"/>
            <a:ext cx="384042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0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/>
                </a:solidFill>
              </a:rPr>
              <a:t>Expresionismus v architektuře</a:t>
            </a:r>
            <a:br>
              <a:rPr lang="cs-CZ" dirty="0"/>
            </a:br>
            <a:r>
              <a:rPr lang="cs-CZ" sz="3100" dirty="0"/>
              <a:t>Hans </a:t>
            </a:r>
            <a:r>
              <a:rPr lang="cs-CZ" sz="3100" dirty="0" err="1"/>
              <a:t>Poelzig</a:t>
            </a:r>
            <a:r>
              <a:rPr lang="cs-CZ" sz="3100" dirty="0"/>
              <a:t>, Velké divadlo v Berlíně, 1919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71" y="1580743"/>
            <a:ext cx="7103257" cy="50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96"/>
            <a:ext cx="9144000" cy="608207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E36A112-CBE8-4007-96CE-B9C241D05F0B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v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CAB9EB-C961-4E43-8DD2-DA3E5A00E02A}"/>
              </a:ext>
            </a:extLst>
          </p:cNvPr>
          <p:cNvSpPr txBox="1"/>
          <p:nvPr/>
        </p:nvSpPr>
        <p:spPr>
          <a:xfrm>
            <a:off x="1439652" y="6309320"/>
            <a:ext cx="6264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Erich </a:t>
            </a:r>
            <a:r>
              <a:rPr lang="cs-CZ" sz="2000" dirty="0" err="1"/>
              <a:t>Mendelsohn</a:t>
            </a:r>
            <a:r>
              <a:rPr lang="cs-CZ" sz="2000" dirty="0"/>
              <a:t>, Einsteinova věž v Postupimi, 1920-22</a:t>
            </a:r>
          </a:p>
        </p:txBody>
      </p:sp>
    </p:spTree>
    <p:extLst>
      <p:ext uri="{BB962C8B-B14F-4D97-AF65-F5344CB8AC3E}">
        <p14:creationId xmlns:p14="http://schemas.microsoft.com/office/powerpoint/2010/main" val="1403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33884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Výstava </a:t>
            </a:r>
            <a:r>
              <a:rPr lang="cs-CZ" sz="3600" dirty="0" err="1">
                <a:solidFill>
                  <a:srgbClr val="C00000"/>
                </a:solidFill>
              </a:rPr>
              <a:t>Entartete</a:t>
            </a:r>
            <a:r>
              <a:rPr lang="cs-CZ" sz="3600" dirty="0">
                <a:solidFill>
                  <a:srgbClr val="C00000"/>
                </a:solidFill>
              </a:rPr>
              <a:t> Kunst</a:t>
            </a:r>
            <a:br>
              <a:rPr lang="cs-CZ" sz="3600" dirty="0"/>
            </a:br>
            <a:r>
              <a:rPr lang="cs-CZ" sz="3600" dirty="0"/>
              <a:t>Mnichov 1937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7"/>
            <a:ext cx="3600400" cy="50911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0" y="1412777"/>
            <a:ext cx="3549083" cy="2520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0" y="4235938"/>
            <a:ext cx="3667948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5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8964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1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0140"/>
            <a:ext cx="2376264" cy="35168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92696"/>
            <a:ext cx="4221772" cy="575108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67812" y="4653136"/>
            <a:ext cx="13453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Hans </a:t>
            </a:r>
            <a:r>
              <a:rPr lang="cs-CZ" dirty="0" err="1"/>
              <a:t>Arp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Enakovy</a:t>
            </a:r>
            <a:r>
              <a:rPr lang="cs-CZ" dirty="0"/>
              <a:t> slzy</a:t>
            </a:r>
          </a:p>
          <a:p>
            <a:r>
              <a:rPr lang="cs-CZ" dirty="0"/>
              <a:t>1916-17</a:t>
            </a:r>
          </a:p>
        </p:txBody>
      </p:sp>
    </p:spTree>
    <p:extLst>
      <p:ext uri="{BB962C8B-B14F-4D97-AF65-F5344CB8AC3E}">
        <p14:creationId xmlns:p14="http://schemas.microsoft.com/office/powerpoint/2010/main" val="789884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Neoavantgarda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26" y="1417637"/>
            <a:ext cx="2872130" cy="50885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816424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1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3544"/>
            <a:ext cx="8378094" cy="62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61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budova&#10;&#10;Popis byl vytvořen automaticky">
            <a:extLst>
              <a:ext uri="{FF2B5EF4-FFF2-40B4-BE49-F238E27FC236}">
                <a16:creationId xmlns:a16="http://schemas.microsoft.com/office/drawing/2014/main" id="{AC7474F0-DDE9-4514-B8FB-D48F35911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0" y="2684684"/>
            <a:ext cx="5280586" cy="3960440"/>
          </a:xfrm>
          <a:prstGeom prst="rect">
            <a:avLst/>
          </a:prstGeom>
        </p:spPr>
      </p:pic>
      <p:pic>
        <p:nvPicPr>
          <p:cNvPr id="5" name="Obrázek 4" descr="Obsah obrázku patro, oblast, prázdné&#10;&#10;Popis byl vytvořen automaticky">
            <a:extLst>
              <a:ext uri="{FF2B5EF4-FFF2-40B4-BE49-F238E27FC236}">
                <a16:creationId xmlns:a16="http://schemas.microsoft.com/office/drawing/2014/main" id="{8F838D1F-95B8-402B-88D3-951FB4CE5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68490"/>
            <a:ext cx="2470330" cy="3960440"/>
          </a:xfrm>
          <a:prstGeom prst="rect">
            <a:avLst/>
          </a:prstGeom>
        </p:spPr>
      </p:pic>
      <p:pic>
        <p:nvPicPr>
          <p:cNvPr id="7" name="Obrázek 6" descr="Obsah obrázku osoba, zeď, muž, oblek&#10;&#10;Popis byl vytvořen automaticky">
            <a:extLst>
              <a:ext uri="{FF2B5EF4-FFF2-40B4-BE49-F238E27FC236}">
                <a16:creationId xmlns:a16="http://schemas.microsoft.com/office/drawing/2014/main" id="{5D0094E0-88A7-4A6A-8C12-2D1FFC86A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4049"/>
            <a:ext cx="4262113" cy="230763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B7DE09-9904-4674-8177-D84A148B97E8}"/>
              </a:ext>
            </a:extLst>
          </p:cNvPr>
          <p:cNvSpPr txBox="1"/>
          <p:nvPr/>
        </p:nvSpPr>
        <p:spPr>
          <a:xfrm>
            <a:off x="582410" y="284622"/>
            <a:ext cx="309634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Projevy </a:t>
            </a:r>
            <a:r>
              <a:rPr lang="cs-CZ" dirty="0" err="1">
                <a:solidFill>
                  <a:srgbClr val="C00000"/>
                </a:solidFill>
              </a:rPr>
              <a:t>neoavantgardy</a:t>
            </a:r>
            <a:endParaRPr lang="cs-CZ" dirty="0">
              <a:solidFill>
                <a:srgbClr val="C00000"/>
              </a:solidFill>
            </a:endParaRPr>
          </a:p>
          <a:p>
            <a:r>
              <a:rPr lang="cs-CZ" sz="900" dirty="0">
                <a:solidFill>
                  <a:schemeClr val="bg1"/>
                </a:solidFill>
              </a:rPr>
              <a:t>-</a:t>
            </a:r>
          </a:p>
          <a:p>
            <a:r>
              <a:rPr lang="cs-CZ" sz="1500" dirty="0"/>
              <a:t>Předchozí snímky: Hans </a:t>
            </a:r>
            <a:r>
              <a:rPr lang="cs-CZ" sz="1500" dirty="0" err="1"/>
              <a:t>Scharoun</a:t>
            </a:r>
            <a:r>
              <a:rPr lang="cs-CZ" sz="1500" dirty="0"/>
              <a:t>, Nová berlínská filharmonie, 1959-63; Gerhard Richter, Strýček </a:t>
            </a:r>
            <a:r>
              <a:rPr lang="cs-CZ" sz="1500" dirty="0" err="1"/>
              <a:t>Rudi</a:t>
            </a:r>
            <a:r>
              <a:rPr lang="cs-CZ" sz="1500" dirty="0"/>
              <a:t>, 1965; Tento snímek: Ludwig </a:t>
            </a:r>
            <a:r>
              <a:rPr lang="cs-CZ" sz="1500" dirty="0" err="1"/>
              <a:t>Mies</a:t>
            </a:r>
            <a:r>
              <a:rPr lang="cs-CZ" sz="1500" dirty="0"/>
              <a:t> van der </a:t>
            </a:r>
            <a:r>
              <a:rPr lang="cs-CZ" sz="1500" dirty="0" err="1"/>
              <a:t>Rohe</a:t>
            </a:r>
            <a:r>
              <a:rPr lang="cs-CZ" sz="1500" dirty="0"/>
              <a:t>, Nová národní galerie, 1965-68</a:t>
            </a:r>
          </a:p>
          <a:p>
            <a:r>
              <a:rPr lang="cs-CZ" sz="1500" dirty="0"/>
              <a:t>Pozn.: Obě budovy jsou součástí Kulturního fóra v Západním Berlíně.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113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492250"/>
          </a:xfrm>
        </p:spPr>
        <p:txBody>
          <a:bodyPr/>
          <a:lstStyle/>
          <a:p>
            <a:r>
              <a:rPr lang="cs-CZ" altLang="cs-CZ" sz="2800">
                <a:solidFill>
                  <a:schemeClr val="accent2"/>
                </a:solidFill>
              </a:rPr>
              <a:t>Dada a „neodada“ (pop art)</a:t>
            </a:r>
            <a:br>
              <a:rPr lang="cs-CZ" altLang="cs-CZ" sz="2800">
                <a:solidFill>
                  <a:schemeClr val="accent2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Raoul Hausmann, ABCD, 1923-1924</a:t>
            </a:r>
            <a:br>
              <a:rPr lang="cs-CZ" altLang="cs-CZ" sz="2800">
                <a:solidFill>
                  <a:schemeClr val="accent2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Andy Warhol, Souper Dress, 1960</a:t>
            </a:r>
          </a:p>
        </p:txBody>
      </p:sp>
      <p:pic>
        <p:nvPicPr>
          <p:cNvPr id="58371" name="Picture 3" descr="Hausmann ABC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100" y="1981200"/>
            <a:ext cx="3079750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4" descr="Warhol The Souper Dr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1413" y="1989138"/>
            <a:ext cx="3487737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6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C00000"/>
                </a:solidFill>
              </a:rPr>
              <a:t>Nová věcnost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Termín </a:t>
            </a:r>
            <a:r>
              <a:rPr lang="cs-CZ" i="1" dirty="0" err="1"/>
              <a:t>Neue</a:t>
            </a:r>
            <a:r>
              <a:rPr lang="cs-CZ" i="1" dirty="0"/>
              <a:t> </a:t>
            </a:r>
            <a:r>
              <a:rPr lang="cs-CZ" i="1" dirty="0" err="1"/>
              <a:t>Sachlichkeit</a:t>
            </a:r>
            <a:r>
              <a:rPr lang="cs-CZ" i="1" dirty="0"/>
              <a:t> </a:t>
            </a:r>
            <a:r>
              <a:rPr lang="cs-CZ" dirty="0"/>
              <a:t>– G. F. </a:t>
            </a:r>
            <a:r>
              <a:rPr lang="cs-CZ" dirty="0" err="1"/>
              <a:t>Hartlaub</a:t>
            </a:r>
            <a:endParaRPr lang="cs-CZ" dirty="0"/>
          </a:p>
          <a:p>
            <a:r>
              <a:rPr lang="cs-CZ" dirty="0"/>
              <a:t>Představitelé: Georg </a:t>
            </a:r>
            <a:r>
              <a:rPr lang="cs-CZ" dirty="0" err="1"/>
              <a:t>Grosz</a:t>
            </a:r>
            <a:r>
              <a:rPr lang="cs-CZ" dirty="0"/>
              <a:t> (</a:t>
            </a:r>
            <a:r>
              <a:rPr lang="cs-CZ" i="1" dirty="0"/>
              <a:t>obr</a:t>
            </a:r>
            <a:r>
              <a:rPr lang="cs-CZ" dirty="0"/>
              <a:t>. Šedivý den, 1921, </a:t>
            </a:r>
            <a:r>
              <a:rPr lang="cs-CZ" i="1" dirty="0"/>
              <a:t>další snímek</a:t>
            </a:r>
            <a:r>
              <a:rPr lang="cs-CZ" dirty="0"/>
              <a:t>: Básník Max </a:t>
            </a:r>
            <a:r>
              <a:rPr lang="cs-CZ" dirty="0" err="1"/>
              <a:t>Herrmann-Neisse</a:t>
            </a:r>
            <a:r>
              <a:rPr lang="cs-CZ" dirty="0"/>
              <a:t>, 1927), Otto </a:t>
            </a:r>
            <a:r>
              <a:rPr lang="cs-CZ" dirty="0" err="1"/>
              <a:t>Dix</a:t>
            </a:r>
            <a:r>
              <a:rPr lang="cs-CZ" dirty="0"/>
              <a:t>, Christian </a:t>
            </a:r>
            <a:r>
              <a:rPr lang="cs-CZ" dirty="0" err="1"/>
              <a:t>Schad</a:t>
            </a:r>
            <a:r>
              <a:rPr lang="cs-CZ" dirty="0"/>
              <a:t> aj., též v severních Čechách (Ernest </a:t>
            </a:r>
            <a:r>
              <a:rPr lang="cs-CZ" dirty="0" err="1"/>
              <a:t>Neuschul</a:t>
            </a:r>
            <a:r>
              <a:rPr lang="cs-CZ" dirty="0"/>
              <a:t>, Erwin Müller aj.)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386880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4" y="0"/>
            <a:ext cx="8340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2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3573463"/>
            <a:ext cx="2879725" cy="1143000"/>
          </a:xfrm>
        </p:spPr>
        <p:txBody>
          <a:bodyPr>
            <a:normAutofit fontScale="90000"/>
          </a:bodyPr>
          <a:lstStyle/>
          <a:p>
            <a:r>
              <a:rPr lang="cs-CZ" altLang="cs-CZ" sz="2400"/>
              <a:t>Otto Dix</a:t>
            </a:r>
            <a:br>
              <a:rPr lang="cs-CZ" altLang="cs-CZ" sz="2400"/>
            </a:br>
            <a:r>
              <a:rPr lang="cs-CZ" altLang="cs-CZ" sz="2400"/>
              <a:t>Salon 1, 1921</a:t>
            </a:r>
            <a:br>
              <a:rPr lang="cs-CZ" altLang="cs-CZ" sz="2400"/>
            </a:br>
            <a:r>
              <a:rPr lang="cs-CZ" altLang="cs-CZ" sz="2400"/>
              <a:t>Moji rodiče, 1924</a:t>
            </a:r>
          </a:p>
        </p:txBody>
      </p:sp>
      <p:pic>
        <p:nvPicPr>
          <p:cNvPr id="95235" name="Picture 4" descr="Otto Dix Salon 1 192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4248150" cy="3013075"/>
          </a:xfrm>
          <a:noFill/>
        </p:spPr>
      </p:pic>
      <p:pic>
        <p:nvPicPr>
          <p:cNvPr id="95236" name="Picture 7" descr="dix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636838"/>
            <a:ext cx="4314825" cy="3957637"/>
          </a:xfrm>
          <a:noFill/>
        </p:spPr>
      </p:pic>
    </p:spTree>
    <p:extLst>
      <p:ext uri="{BB962C8B-B14F-4D97-AF65-F5344CB8AC3E}">
        <p14:creationId xmlns:p14="http://schemas.microsoft.com/office/powerpoint/2010/main" val="4052367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250825" y="333375"/>
            <a:ext cx="820578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>
                <a:solidFill>
                  <a:srgbClr val="9900CC"/>
                </a:solidFill>
              </a:rPr>
              <a:t>  </a:t>
            </a:r>
            <a:r>
              <a:rPr lang="cs-CZ" altLang="cs-CZ" sz="3600" dirty="0">
                <a:solidFill>
                  <a:srgbClr val="C00000"/>
                </a:solidFill>
              </a:rPr>
              <a:t>Veristické postupy v malířství 20. století</a:t>
            </a:r>
            <a:br>
              <a:rPr lang="cs-CZ" altLang="cs-CZ" sz="3600" dirty="0">
                <a:solidFill>
                  <a:srgbClr val="9900CC"/>
                </a:solidFill>
              </a:rPr>
            </a:br>
            <a:br>
              <a:rPr lang="cs-CZ" altLang="cs-CZ" sz="1800" dirty="0">
                <a:solidFill>
                  <a:srgbClr val="9900CC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Christian </a:t>
            </a:r>
            <a:r>
              <a:rPr lang="cs-CZ" altLang="cs-CZ" sz="1800" dirty="0" err="1">
                <a:solidFill>
                  <a:schemeClr val="tx1"/>
                </a:solidFill>
              </a:rPr>
              <a:t>Schad</a:t>
            </a:r>
            <a:r>
              <a:rPr lang="cs-CZ" altLang="cs-CZ" sz="1800" dirty="0">
                <a:solidFill>
                  <a:schemeClr val="tx1"/>
                </a:solidFill>
              </a:rPr>
              <a:t>, 1927	René </a:t>
            </a:r>
            <a:r>
              <a:rPr lang="cs-CZ" altLang="cs-CZ" sz="1800" dirty="0" err="1">
                <a:solidFill>
                  <a:schemeClr val="tx1"/>
                </a:solidFill>
              </a:rPr>
              <a:t>Magritte</a:t>
            </a:r>
            <a:r>
              <a:rPr lang="cs-CZ" altLang="cs-CZ" sz="1800" dirty="0">
                <a:solidFill>
                  <a:schemeClr val="tx1"/>
                </a:solidFill>
              </a:rPr>
              <a:t>, 1928 	Gerhard Richter, 1975</a:t>
            </a:r>
          </a:p>
        </p:txBody>
      </p:sp>
      <p:pic>
        <p:nvPicPr>
          <p:cNvPr id="11267" name="Picture 4" descr="motork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971800"/>
            <a:ext cx="0" cy="0"/>
          </a:xfrm>
          <a:noFill/>
        </p:spPr>
      </p:pic>
      <p:pic>
        <p:nvPicPr>
          <p:cNvPr id="11268" name="Picture 11" descr="motork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971800"/>
            <a:ext cx="0" cy="0"/>
          </a:xfrm>
          <a:noFill/>
        </p:spPr>
      </p:pic>
      <p:sp>
        <p:nvSpPr>
          <p:cNvPr id="11269" name="Rectangle 15"/>
          <p:cNvSpPr>
            <a:spLocks noGrp="1" noChangeArrowheads="1"/>
          </p:cNvSpPr>
          <p:nvPr>
            <p:ph sz="quarter" idx="3"/>
          </p:nvPr>
        </p:nvSpPr>
        <p:spPr>
          <a:xfrm>
            <a:off x="684213" y="4437063"/>
            <a:ext cx="7486650" cy="1981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/>
              <a:t>Akademismus</a:t>
            </a:r>
          </a:p>
          <a:p>
            <a:pPr eaLnBrk="1" hangingPunct="1"/>
            <a:r>
              <a:rPr lang="cs-CZ" altLang="cs-CZ" sz="2000"/>
              <a:t>Nová věcnost / magický realismus (Max Beckmann, Otto Dix, Georg Grosz, Christian Schad)</a:t>
            </a:r>
          </a:p>
          <a:p>
            <a:pPr eaLnBrk="1" hangingPunct="1"/>
            <a:r>
              <a:rPr lang="cs-CZ" altLang="cs-CZ" sz="2000"/>
              <a:t>Surrealismus (Max Ernst, Salvador Dalí, René Magritte)</a:t>
            </a:r>
          </a:p>
          <a:p>
            <a:pPr eaLnBrk="1" hangingPunct="1"/>
            <a:r>
              <a:rPr lang="cs-CZ" altLang="cs-CZ" sz="2000"/>
              <a:t>Oficiální umění nacismu a komunismu (socialistický realismus)</a:t>
            </a:r>
          </a:p>
          <a:p>
            <a:pPr eaLnBrk="1" hangingPunct="1"/>
            <a:r>
              <a:rPr lang="cs-CZ" altLang="cs-CZ" sz="2000"/>
              <a:t>Pop art, fotorealismus, hyperrealismus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/>
            <a:endParaRPr lang="cs-CZ" altLang="cs-CZ" sz="2400"/>
          </a:p>
        </p:txBody>
      </p:sp>
      <p:pic>
        <p:nvPicPr>
          <p:cNvPr id="11270" name="Picture 16" descr="Christian Schad AP 192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2341562" cy="2808287"/>
          </a:xfrm>
          <a:noFill/>
        </p:spPr>
      </p:pic>
      <p:pic>
        <p:nvPicPr>
          <p:cNvPr id="11271" name="Picture 20" descr="Rene-Magritte-Attempting-The-Impossi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84313"/>
            <a:ext cx="19542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1" descr="Richter Gilbert a George 19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4559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11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424862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solidFill>
                  <a:schemeClr val="accent2"/>
                </a:solidFill>
              </a:rPr>
              <a:t>Genealogie umění modernismu</a:t>
            </a:r>
            <a:br>
              <a:rPr lang="cs-CZ" altLang="cs-CZ" sz="3200" dirty="0">
                <a:solidFill>
                  <a:schemeClr val="accent2"/>
                </a:solidFill>
              </a:rPr>
            </a:br>
            <a:r>
              <a:rPr lang="cs-CZ" altLang="cs-CZ" sz="1800" dirty="0">
                <a:solidFill>
                  <a:schemeClr val="accent2"/>
                </a:solidFill>
              </a:rPr>
              <a:t>pozn.: nebezpečí schematizace a opomíjení děl, které </a:t>
            </a:r>
            <a:r>
              <a:rPr lang="cs-CZ" altLang="cs-CZ" sz="1800" dirty="0" err="1">
                <a:solidFill>
                  <a:schemeClr val="accent2"/>
                </a:solidFill>
              </a:rPr>
              <a:t>nezapají</a:t>
            </a:r>
            <a:r>
              <a:rPr lang="cs-CZ" altLang="cs-CZ" sz="3200" dirty="0">
                <a:solidFill>
                  <a:schemeClr val="accent2"/>
                </a:solidFill>
              </a:rPr>
              <a:t> </a:t>
            </a:r>
            <a:r>
              <a:rPr lang="cs-CZ" altLang="cs-CZ" sz="1800" dirty="0">
                <a:solidFill>
                  <a:schemeClr val="accent2"/>
                </a:solidFill>
              </a:rPr>
              <a:t>do vývojové linie; naproti tomu je možno upozornit na díla „solitérů“ – umělců využívajících sice  modernistických postupů, ale „nezařaditelných“ do schématu (P. </a:t>
            </a:r>
            <a:r>
              <a:rPr lang="cs-CZ" altLang="cs-CZ" sz="1800" dirty="0" err="1">
                <a:solidFill>
                  <a:schemeClr val="accent2"/>
                </a:solidFill>
              </a:rPr>
              <a:t>Klee</a:t>
            </a:r>
            <a:r>
              <a:rPr lang="cs-CZ" altLang="cs-CZ" sz="1800">
                <a:solidFill>
                  <a:schemeClr val="accent2"/>
                </a:solidFill>
              </a:rPr>
              <a:t>...)</a:t>
            </a:r>
            <a:endParaRPr lang="cs-CZ" altLang="cs-CZ" sz="1800" dirty="0">
              <a:solidFill>
                <a:schemeClr val="accent2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3141663"/>
            <a:ext cx="4968875" cy="2374900"/>
          </a:xfrm>
        </p:spPr>
        <p:txBody>
          <a:bodyPr/>
          <a:lstStyle/>
          <a:p>
            <a:pPr>
              <a:buFontTx/>
              <a:buNone/>
            </a:pPr>
            <a:endParaRPr lang="cs-CZ" altLang="cs-CZ"/>
          </a:p>
        </p:txBody>
      </p:sp>
      <p:pic>
        <p:nvPicPr>
          <p:cNvPr id="65540" name="Picture 4" descr="cubism_abstra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316912" cy="43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744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634</Words>
  <Application>Microsoft Office PowerPoint</Application>
  <PresentationFormat>Předvádění na obrazovce (4:3)</PresentationFormat>
  <Paragraphs>73</Paragraphs>
  <Slides>32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Motiv sady Office</vt:lpstr>
      <vt:lpstr>Moderna Avantgarda Neoavantgarda</vt:lpstr>
      <vt:lpstr>Dada </vt:lpstr>
      <vt:lpstr>Prezentace aplikace PowerPoint</vt:lpstr>
      <vt:lpstr>Dada a „neodada“ (pop art) Raoul Hausmann, ABCD, 1923-1924 Andy Warhol, Souper Dress, 1960</vt:lpstr>
      <vt:lpstr>Nová věcnost</vt:lpstr>
      <vt:lpstr>Prezentace aplikace PowerPoint</vt:lpstr>
      <vt:lpstr>Otto Dix Salon 1, 1921 Moji rodiče, 1924</vt:lpstr>
      <vt:lpstr>  Veristické postupy v malířství 20. století  Christian Schad, 1927 René Magritte, 1928  Gerhard Richter, 1975</vt:lpstr>
      <vt:lpstr>Genealogie umění modernismu pozn.: nebezpečí schematizace a opomíjení děl, které nezapají do vývojové linie; naproti tomu je možno upozornit na díla „solitérů“ – umělců využívajících sice  modernistických postupů, ale „nezařaditelných“ do schématu (P. Klee...)</vt:lpstr>
      <vt:lpstr>Paul Klee  Hračka, 1931</vt:lpstr>
      <vt:lpstr>Bauhaus</vt:lpstr>
      <vt:lpstr>Škola uměleckých řemesel ve Výmaru</vt:lpstr>
      <vt:lpstr>Katedrála budoucnosti</vt:lpstr>
      <vt:lpstr>Prezentace aplikace PowerPoint</vt:lpstr>
      <vt:lpstr>Sto let Bauhausu 2019</vt:lpstr>
      <vt:lpstr>Johannes Itten (foto v pracovním mazdickém kultovním obleku, 1921)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nová typografie</vt:lpstr>
      <vt:lpstr>Expresionismus v architektuře Hans Poelzig, Velké divadlo v Berlíně, 1919</vt:lpstr>
      <vt:lpstr>Prezentace aplikace PowerPoint</vt:lpstr>
      <vt:lpstr>Výstava Entartete Kunst Mnichov 1937</vt:lpstr>
      <vt:lpstr>Prezentace aplikace PowerPoint</vt:lpstr>
      <vt:lpstr>Neoavantgarda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Avantgarda Moderna Neoavantgarda</dc:title>
  <dc:creator>Aleš</dc:creator>
  <cp:lastModifiedBy>Aleš Filip</cp:lastModifiedBy>
  <cp:revision>36</cp:revision>
  <dcterms:created xsi:type="dcterms:W3CDTF">2014-12-03T17:18:19Z</dcterms:created>
  <dcterms:modified xsi:type="dcterms:W3CDTF">2021-11-17T07:27:15Z</dcterms:modified>
</cp:coreProperties>
</file>