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63" r:id="rId4"/>
    <p:sldId id="265" r:id="rId5"/>
    <p:sldId id="267" r:id="rId6"/>
    <p:sldId id="266" r:id="rId7"/>
    <p:sldId id="268" r:id="rId8"/>
    <p:sldId id="269" r:id="rId9"/>
    <p:sldId id="271" r:id="rId10"/>
    <p:sldId id="270" r:id="rId11"/>
    <p:sldId id="272" r:id="rId12"/>
    <p:sldId id="262"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7" d="100"/>
          <a:sy n="77" d="100"/>
        </p:scale>
        <p:origin x="24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cs-CZ"/>
              <a:t>Kliknutím lze upravit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cs-CZ"/>
              <a:t>Kliknutím lze upravit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10/12/2021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10/12/2021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cs-CZ"/>
              <a:t>Kliknutím lze upravit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10/12/2021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10/12/2021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10/12/2021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cs-CZ"/>
              <a:t>Kliknutím lze upravit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10/12/2021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cs-CZ"/>
              <a:t>Kliknutím lze upravit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10/12/2021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10/12/2021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10/12/2021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589213" y="2470638"/>
            <a:ext cx="8915399" cy="2306743"/>
          </a:xfrm>
        </p:spPr>
        <p:txBody>
          <a:bodyPr/>
          <a:lstStyle/>
          <a:p>
            <a:r>
              <a:rPr lang="cs-CZ" dirty="0"/>
              <a:t>Praktické náležitosti tlumočnické profese I.</a:t>
            </a:r>
          </a:p>
        </p:txBody>
      </p:sp>
      <p:sp>
        <p:nvSpPr>
          <p:cNvPr id="3" name="Podnadpis 2"/>
          <p:cNvSpPr>
            <a:spLocks noGrp="1"/>
          </p:cNvSpPr>
          <p:nvPr>
            <p:ph type="subTitle" idx="1"/>
          </p:nvPr>
        </p:nvSpPr>
        <p:spPr>
          <a:xfrm>
            <a:off x="2589213" y="5544589"/>
            <a:ext cx="8915399" cy="359073"/>
          </a:xfrm>
        </p:spPr>
        <p:txBody>
          <a:bodyPr>
            <a:normAutofit fontScale="92500"/>
          </a:bodyPr>
          <a:lstStyle/>
          <a:p>
            <a:pPr algn="r"/>
            <a:r>
              <a:rPr lang="cs-CZ" dirty="0"/>
              <a:t>12. 10. 2021                                                                                           Dana Peňázová</a:t>
            </a:r>
          </a:p>
        </p:txBody>
      </p:sp>
    </p:spTree>
    <p:extLst>
      <p:ext uri="{BB962C8B-B14F-4D97-AF65-F5344CB8AC3E}">
        <p14:creationId xmlns:p14="http://schemas.microsoft.com/office/powerpoint/2010/main" val="5553492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C526412D-B94C-499D-A995-CEFB04C20FB0}"/>
              </a:ext>
            </a:extLst>
          </p:cNvPr>
          <p:cNvSpPr>
            <a:spLocks noGrp="1"/>
          </p:cNvSpPr>
          <p:nvPr>
            <p:ph idx="1"/>
          </p:nvPr>
        </p:nvSpPr>
        <p:spPr>
          <a:xfrm>
            <a:off x="2589212" y="1028700"/>
            <a:ext cx="8915400" cy="4882522"/>
          </a:xfrm>
        </p:spPr>
        <p:txBody>
          <a:bodyPr>
            <a:normAutofit/>
          </a:bodyPr>
          <a:lstStyle/>
          <a:p>
            <a:endParaRPr lang="cs-CZ" sz="1500" b="0" i="0" dirty="0">
              <a:solidFill>
                <a:srgbClr val="000000"/>
              </a:solidFill>
              <a:effectLst/>
            </a:endParaRPr>
          </a:p>
          <a:p>
            <a:endParaRPr lang="cs-CZ" sz="1500" b="0" i="0" dirty="0">
              <a:solidFill>
                <a:srgbClr val="000000"/>
              </a:solidFill>
              <a:effectLst/>
            </a:endParaRPr>
          </a:p>
          <a:p>
            <a:pPr algn="l"/>
            <a:r>
              <a:rPr lang="cs-CZ" sz="1500" b="1" i="0" dirty="0">
                <a:solidFill>
                  <a:srgbClr val="000000"/>
                </a:solidFill>
                <a:effectLst/>
              </a:rPr>
              <a:t>17. </a:t>
            </a:r>
            <a:r>
              <a:rPr lang="cs-CZ" sz="1500" b="0" i="0" dirty="0">
                <a:solidFill>
                  <a:srgbClr val="000000"/>
                </a:solidFill>
                <a:effectLst/>
              </a:rPr>
              <a:t>Soudní tlumočník je povinen neustále zvyšovat svou </a:t>
            </a:r>
            <a:r>
              <a:rPr lang="cs-CZ" sz="1500" b="1" i="0" dirty="0">
                <a:solidFill>
                  <a:srgbClr val="000000"/>
                </a:solidFill>
                <a:effectLst/>
              </a:rPr>
              <a:t>kvalifikaci</a:t>
            </a:r>
            <a:r>
              <a:rPr lang="cs-CZ" sz="1500" b="0" i="0" dirty="0">
                <a:solidFill>
                  <a:srgbClr val="000000"/>
                </a:solidFill>
                <a:effectLst/>
              </a:rPr>
              <a:t>, a to nejen v příslušné jazykové oblasti, ale i v souvisejících oblastech odbornosti, jako je např. znalost právního prostředí jazykových oblastí, v jejichž jazycích překládá a/nebo tlumočí. Samozřejmostí je udržování vysoké informovanosti a rozhledu. Jen vysoce vzdělaný a dobře informovaný soudní tlumočník může podat kvalitní tlumočnický či překladatelský úkon.</a:t>
            </a:r>
          </a:p>
          <a:p>
            <a:endParaRPr lang="cs-CZ" sz="1500" dirty="0"/>
          </a:p>
        </p:txBody>
      </p:sp>
    </p:spTree>
    <p:extLst>
      <p:ext uri="{BB962C8B-B14F-4D97-AF65-F5344CB8AC3E}">
        <p14:creationId xmlns:p14="http://schemas.microsoft.com/office/powerpoint/2010/main" val="12423432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ÚKOL č. 2</a:t>
            </a:r>
          </a:p>
        </p:txBody>
      </p:sp>
      <p:sp>
        <p:nvSpPr>
          <p:cNvPr id="3" name="Zástupný symbol pro obsah 2"/>
          <p:cNvSpPr>
            <a:spLocks noGrp="1"/>
          </p:cNvSpPr>
          <p:nvPr>
            <p:ph idx="1"/>
          </p:nvPr>
        </p:nvSpPr>
        <p:spPr>
          <a:xfrm>
            <a:off x="2589212" y="1905000"/>
            <a:ext cx="8915400" cy="4508326"/>
          </a:xfrm>
        </p:spPr>
        <p:txBody>
          <a:bodyPr/>
          <a:lstStyle/>
          <a:p>
            <a:pPr marL="0" indent="0" algn="ctr">
              <a:buNone/>
            </a:pPr>
            <a:r>
              <a:rPr lang="cs-CZ" sz="3600" dirty="0"/>
              <a:t>Najděte filmy, dokumenty </a:t>
            </a:r>
            <a:endParaRPr lang="cs-CZ" dirty="0"/>
          </a:p>
          <a:p>
            <a:pPr marL="0" indent="0" algn="ctr">
              <a:buNone/>
            </a:pPr>
            <a:br>
              <a:rPr lang="cs-CZ" sz="3600" dirty="0"/>
            </a:br>
            <a:r>
              <a:rPr lang="cs-CZ" sz="3600" dirty="0"/>
              <a:t>s problematikou neslyšících, </a:t>
            </a:r>
            <a:r>
              <a:rPr lang="cs-CZ" sz="3600" dirty="0" err="1"/>
              <a:t>Deaf</a:t>
            </a:r>
            <a:r>
              <a:rPr lang="cs-CZ" sz="3600" dirty="0"/>
              <a:t>, </a:t>
            </a:r>
            <a:br>
              <a:rPr lang="cs-CZ" sz="3600" dirty="0"/>
            </a:br>
            <a:endParaRPr lang="cs-CZ" sz="3600" dirty="0"/>
          </a:p>
          <a:p>
            <a:pPr marL="0" indent="0" algn="ctr">
              <a:buNone/>
            </a:pPr>
            <a:r>
              <a:rPr lang="cs-CZ" sz="3600" dirty="0"/>
              <a:t>nedoslýchavých atd</a:t>
            </a:r>
            <a:r>
              <a:rPr lang="cs-CZ" dirty="0"/>
              <a:t>.</a:t>
            </a:r>
          </a:p>
          <a:p>
            <a:pPr marL="0" indent="0" algn="ctr">
              <a:buNone/>
            </a:pPr>
            <a:endParaRPr lang="cs-CZ" dirty="0"/>
          </a:p>
          <a:p>
            <a:pPr marL="0" indent="0" algn="ctr">
              <a:buNone/>
            </a:pPr>
            <a:r>
              <a:rPr lang="cs-CZ" dirty="0"/>
              <a:t>prosím odevzdejte do </a:t>
            </a:r>
            <a:r>
              <a:rPr lang="cs-CZ" dirty="0" err="1"/>
              <a:t>Odevzdávárny</a:t>
            </a:r>
            <a:r>
              <a:rPr lang="cs-CZ" dirty="0"/>
              <a:t> do 17. 10.</a:t>
            </a:r>
          </a:p>
        </p:txBody>
      </p:sp>
    </p:spTree>
    <p:extLst>
      <p:ext uri="{BB962C8B-B14F-4D97-AF65-F5344CB8AC3E}">
        <p14:creationId xmlns:p14="http://schemas.microsoft.com/office/powerpoint/2010/main" val="30073605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7BDA73-2E5D-4BA7-B1CC-E389C669997F}"/>
              </a:ext>
            </a:extLst>
          </p:cNvPr>
          <p:cNvSpPr>
            <a:spLocks noGrp="1"/>
          </p:cNvSpPr>
          <p:nvPr>
            <p:ph type="title"/>
          </p:nvPr>
        </p:nvSpPr>
        <p:spPr>
          <a:xfrm>
            <a:off x="2589212" y="1441795"/>
            <a:ext cx="8911687" cy="1280890"/>
          </a:xfrm>
        </p:spPr>
        <p:txBody>
          <a:bodyPr/>
          <a:lstStyle/>
          <a:p>
            <a:pPr algn="ctr"/>
            <a:r>
              <a:rPr lang="cs-CZ" dirty="0"/>
              <a:t>Děkuji za pozornost</a:t>
            </a:r>
          </a:p>
        </p:txBody>
      </p:sp>
      <p:sp>
        <p:nvSpPr>
          <p:cNvPr id="3" name="Zástupný obsah 2">
            <a:extLst>
              <a:ext uri="{FF2B5EF4-FFF2-40B4-BE49-F238E27FC236}">
                <a16:creationId xmlns:a16="http://schemas.microsoft.com/office/drawing/2014/main" id="{4AF85162-07D6-4A7F-904B-B85795042C9C}"/>
              </a:ext>
            </a:extLst>
          </p:cNvPr>
          <p:cNvSpPr>
            <a:spLocks noGrp="1"/>
          </p:cNvSpPr>
          <p:nvPr>
            <p:ph idx="1"/>
          </p:nvPr>
        </p:nvSpPr>
        <p:spPr>
          <a:xfrm>
            <a:off x="2589212" y="4135316"/>
            <a:ext cx="8915400" cy="1775905"/>
          </a:xfrm>
        </p:spPr>
        <p:txBody>
          <a:bodyPr/>
          <a:lstStyle/>
          <a:p>
            <a:r>
              <a:rPr lang="cs-CZ" dirty="0"/>
              <a:t>Kontakt:</a:t>
            </a:r>
          </a:p>
          <a:p>
            <a:endParaRPr lang="cs-CZ" dirty="0"/>
          </a:p>
          <a:p>
            <a:pPr lvl="3"/>
            <a:r>
              <a:rPr lang="cs-CZ" sz="2000" dirty="0"/>
              <a:t>penazova@gmail.com</a:t>
            </a:r>
          </a:p>
        </p:txBody>
      </p:sp>
    </p:spTree>
    <p:extLst>
      <p:ext uri="{BB962C8B-B14F-4D97-AF65-F5344CB8AC3E}">
        <p14:creationId xmlns:p14="http://schemas.microsoft.com/office/powerpoint/2010/main" val="555571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Etický kodex tlumočníka ČZJ            </a:t>
            </a:r>
            <a:r>
              <a:rPr lang="cs-CZ" sz="1600" b="1" dirty="0"/>
              <a:t>(ČKTZJ)</a:t>
            </a:r>
          </a:p>
        </p:txBody>
      </p:sp>
      <p:sp>
        <p:nvSpPr>
          <p:cNvPr id="3" name="Zástupný symbol pro obsah 2"/>
          <p:cNvSpPr>
            <a:spLocks noGrp="1"/>
          </p:cNvSpPr>
          <p:nvPr>
            <p:ph idx="1"/>
          </p:nvPr>
        </p:nvSpPr>
        <p:spPr>
          <a:xfrm>
            <a:off x="2589212" y="2133600"/>
            <a:ext cx="8915400" cy="4284785"/>
          </a:xfrm>
        </p:spPr>
        <p:txBody>
          <a:bodyPr>
            <a:noAutofit/>
          </a:bodyPr>
          <a:lstStyle/>
          <a:p>
            <a:pPr algn="l">
              <a:lnSpc>
                <a:spcPct val="150000"/>
              </a:lnSpc>
              <a:spcBef>
                <a:spcPts val="0"/>
              </a:spcBef>
            </a:pPr>
            <a:r>
              <a:rPr lang="cs-CZ" sz="2000" b="0" i="0" dirty="0">
                <a:solidFill>
                  <a:srgbClr val="000000"/>
                </a:solidFill>
                <a:effectLst/>
              </a:rPr>
              <a:t>1. Tlumočník je osoba, která v rámci své profese převádí za úplatu smysl sdělení z výchozího jazyka do jazyka cílového. Je prostředníkem mezi dvěma osobami, které by se bez něj nedorozuměly. Tlumočník se nesnaží být aktivním účastníkem komunikace.</a:t>
            </a:r>
          </a:p>
          <a:p>
            <a:pPr marL="0" indent="0" algn="l">
              <a:lnSpc>
                <a:spcPct val="150000"/>
              </a:lnSpc>
              <a:spcBef>
                <a:spcPts val="0"/>
              </a:spcBef>
              <a:buNone/>
            </a:pPr>
            <a:endParaRPr lang="cs-CZ" sz="2000" b="0" i="0" dirty="0">
              <a:solidFill>
                <a:srgbClr val="000000"/>
              </a:solidFill>
              <a:effectLst/>
            </a:endParaRPr>
          </a:p>
          <a:p>
            <a:pPr algn="l">
              <a:lnSpc>
                <a:spcPct val="150000"/>
              </a:lnSpc>
              <a:spcBef>
                <a:spcPts val="0"/>
              </a:spcBef>
            </a:pPr>
            <a:r>
              <a:rPr lang="cs-CZ" sz="2000" b="0" i="0" dirty="0">
                <a:solidFill>
                  <a:srgbClr val="000000"/>
                </a:solidFill>
                <a:effectLst/>
              </a:rPr>
              <a:t>2. Tlumočník přijímá zásadně jen takové závazky, které odpovídají jeho schopnostem a kvalifikaci. Tlumočník je povinen se na tlumočení řádně a včas připravit. Nese plnou zodpovědnost za kvalitu své práce.</a:t>
            </a:r>
          </a:p>
          <a:p>
            <a:pPr marL="0" indent="0" algn="l">
              <a:buNone/>
            </a:pPr>
            <a:r>
              <a:rPr lang="cs-CZ" sz="2400" b="0" i="0" dirty="0">
                <a:solidFill>
                  <a:srgbClr val="000000"/>
                </a:solidFill>
                <a:effectLst/>
                <a:latin typeface="Roboto" panose="02000000000000000000" pitchFamily="2" charset="0"/>
              </a:rPr>
              <a:t> </a:t>
            </a:r>
          </a:p>
        </p:txBody>
      </p:sp>
    </p:spTree>
    <p:extLst>
      <p:ext uri="{BB962C8B-B14F-4D97-AF65-F5344CB8AC3E}">
        <p14:creationId xmlns:p14="http://schemas.microsoft.com/office/powerpoint/2010/main" val="3889294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A1761EC4-9411-4952-B10E-B7C68C98781D}"/>
              </a:ext>
            </a:extLst>
          </p:cNvPr>
          <p:cNvSpPr>
            <a:spLocks noGrp="1"/>
          </p:cNvSpPr>
          <p:nvPr>
            <p:ph idx="1"/>
          </p:nvPr>
        </p:nvSpPr>
        <p:spPr>
          <a:xfrm>
            <a:off x="2589212" y="1046285"/>
            <a:ext cx="8915400" cy="5301761"/>
          </a:xfrm>
        </p:spPr>
        <p:txBody>
          <a:bodyPr>
            <a:normAutofit/>
          </a:bodyPr>
          <a:lstStyle/>
          <a:p>
            <a:pPr algn="l"/>
            <a:r>
              <a:rPr lang="cs-CZ" sz="2000" i="0" dirty="0">
                <a:solidFill>
                  <a:srgbClr val="000000"/>
                </a:solidFill>
                <a:effectLst/>
              </a:rPr>
              <a:t>3. Tlumočník přizpůsobuje své chování a oděv situaci, v jejímž rámci tlumočí.</a:t>
            </a:r>
          </a:p>
          <a:p>
            <a:pPr marL="0" indent="0" algn="l">
              <a:buNone/>
            </a:pPr>
            <a:endParaRPr lang="cs-CZ" sz="2000" i="0" dirty="0">
              <a:solidFill>
                <a:srgbClr val="000000"/>
              </a:solidFill>
              <a:effectLst/>
            </a:endParaRPr>
          </a:p>
          <a:p>
            <a:pPr algn="l"/>
            <a:r>
              <a:rPr lang="cs-CZ" sz="2000" i="0" dirty="0">
                <a:solidFill>
                  <a:srgbClr val="000000"/>
                </a:solidFill>
                <a:effectLst/>
              </a:rPr>
              <a:t>4. Tlumočník je vázán mlčenlivostí, která se týká všeho, co se dozví během tlumočení a přípravy na ně, včetně identity svých klientů.</a:t>
            </a:r>
          </a:p>
          <a:p>
            <a:pPr marL="0" indent="0" algn="l">
              <a:buNone/>
            </a:pPr>
            <a:endParaRPr lang="cs-CZ" sz="2000" i="0" dirty="0">
              <a:solidFill>
                <a:srgbClr val="000000"/>
              </a:solidFill>
              <a:effectLst/>
            </a:endParaRPr>
          </a:p>
          <a:p>
            <a:pPr algn="l"/>
            <a:r>
              <a:rPr lang="cs-CZ" sz="2000" i="0" dirty="0">
                <a:solidFill>
                  <a:srgbClr val="000000"/>
                </a:solidFill>
                <a:effectLst/>
              </a:rPr>
              <a:t> 5. Tlumočník nezaujímá k tlumočené situaci ani ke klientům osobní postoje a nehodnotí je.</a:t>
            </a:r>
          </a:p>
          <a:p>
            <a:pPr marL="0" indent="0" algn="l">
              <a:buNone/>
            </a:pPr>
            <a:r>
              <a:rPr lang="cs-CZ" sz="2000" i="0" dirty="0">
                <a:solidFill>
                  <a:srgbClr val="000000"/>
                </a:solidFill>
                <a:effectLst/>
              </a:rPr>
              <a:t> </a:t>
            </a:r>
          </a:p>
          <a:p>
            <a:pPr algn="l"/>
            <a:r>
              <a:rPr lang="cs-CZ" sz="2000" i="0" dirty="0">
                <a:solidFill>
                  <a:srgbClr val="000000"/>
                </a:solidFill>
                <a:effectLst/>
              </a:rPr>
              <a:t>6. Tlumočník neodmítne klienta pro jeho národnost, rasu, pohlaví, věk, náboženské vyznání, politickou příslušnost, sociální postavení, sexuální orientaci, rozumovou úroveň, pověst a smýšlení.</a:t>
            </a:r>
          </a:p>
          <a:p>
            <a:pPr marL="0" indent="0" algn="l">
              <a:buNone/>
            </a:pPr>
            <a:r>
              <a:rPr lang="cs-CZ" sz="2000" i="0" dirty="0">
                <a:solidFill>
                  <a:srgbClr val="000000"/>
                </a:solidFill>
                <a:effectLst/>
              </a:rPr>
              <a:t> </a:t>
            </a:r>
          </a:p>
        </p:txBody>
      </p:sp>
    </p:spTree>
    <p:extLst>
      <p:ext uri="{BB962C8B-B14F-4D97-AF65-F5344CB8AC3E}">
        <p14:creationId xmlns:p14="http://schemas.microsoft.com/office/powerpoint/2010/main" val="1827892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19855617-7B8D-47C0-B3E1-8A9907C398E2}"/>
              </a:ext>
            </a:extLst>
          </p:cNvPr>
          <p:cNvSpPr>
            <a:spLocks noGrp="1"/>
          </p:cNvSpPr>
          <p:nvPr>
            <p:ph idx="1"/>
          </p:nvPr>
        </p:nvSpPr>
        <p:spPr>
          <a:xfrm>
            <a:off x="2580419" y="1151792"/>
            <a:ext cx="8915400" cy="5477608"/>
          </a:xfrm>
        </p:spPr>
        <p:txBody>
          <a:bodyPr>
            <a:noAutofit/>
          </a:bodyPr>
          <a:lstStyle/>
          <a:p>
            <a:pPr algn="l"/>
            <a:r>
              <a:rPr lang="cs-CZ" sz="2000" b="0" i="0" dirty="0">
                <a:solidFill>
                  <a:srgbClr val="000000"/>
                </a:solidFill>
                <a:effectLst/>
              </a:rPr>
              <a:t>7. Tlumočník má právo odmítnout výkon své profese z důvodu pro něj nevhodných pracovních podmínek nebo v případě, že by nedokázal být neutrální vůči tlumočenému sdělení, a mohl tak poškodit některou ze zúčastněných osob včetně sebe.</a:t>
            </a:r>
          </a:p>
          <a:p>
            <a:pPr marL="0" indent="0" algn="l">
              <a:buNone/>
            </a:pPr>
            <a:r>
              <a:rPr lang="cs-CZ" sz="2000" b="0" i="0" dirty="0">
                <a:solidFill>
                  <a:srgbClr val="000000"/>
                </a:solidFill>
                <a:effectLst/>
              </a:rPr>
              <a:t> </a:t>
            </a:r>
          </a:p>
          <a:p>
            <a:pPr algn="l"/>
            <a:r>
              <a:rPr lang="cs-CZ" sz="2000" b="0" i="0" dirty="0">
                <a:solidFill>
                  <a:srgbClr val="000000"/>
                </a:solidFill>
                <a:effectLst/>
              </a:rPr>
              <a:t>8. Tlumočník má právo odmítnout výkon své profese v případech, že má podezření na aktivity, které jsou v konfliktu se zákonem nebo porušují lidská práva.</a:t>
            </a:r>
          </a:p>
          <a:p>
            <a:pPr marL="0" indent="0" algn="l">
              <a:buNone/>
            </a:pPr>
            <a:endParaRPr lang="cs-CZ" sz="2000" b="0" i="0" dirty="0">
              <a:solidFill>
                <a:srgbClr val="000000"/>
              </a:solidFill>
              <a:effectLst/>
            </a:endParaRPr>
          </a:p>
          <a:p>
            <a:pPr algn="l"/>
            <a:r>
              <a:rPr lang="cs-CZ" sz="2000" b="0" i="0" dirty="0">
                <a:solidFill>
                  <a:srgbClr val="000000"/>
                </a:solidFill>
                <a:effectLst/>
              </a:rPr>
              <a:t> 9. Tlumočník sleduje vývoj své profese u nás i ve světě, vzdělává se a soustavně zvyšuje svou profesionální úroveň.</a:t>
            </a:r>
          </a:p>
          <a:p>
            <a:pPr marL="0" indent="0" algn="l">
              <a:buNone/>
            </a:pPr>
            <a:r>
              <a:rPr lang="cs-CZ" sz="2000" b="0" i="0" dirty="0">
                <a:solidFill>
                  <a:srgbClr val="000000"/>
                </a:solidFill>
                <a:effectLst/>
              </a:rPr>
              <a:t> </a:t>
            </a:r>
          </a:p>
          <a:p>
            <a:pPr algn="l"/>
            <a:r>
              <a:rPr lang="cs-CZ" sz="2000" b="0" i="0" dirty="0">
                <a:solidFill>
                  <a:srgbClr val="000000"/>
                </a:solidFill>
                <a:effectLst/>
              </a:rPr>
              <a:t>10. Tlumočník spolupracuje s ostatními kolegy při prosazování </a:t>
            </a:r>
            <a:br>
              <a:rPr lang="cs-CZ" sz="2000" b="0" i="0" dirty="0">
                <a:solidFill>
                  <a:srgbClr val="000000"/>
                </a:solidFill>
                <a:effectLst/>
              </a:rPr>
            </a:br>
            <a:r>
              <a:rPr lang="cs-CZ" sz="2000" b="0" i="0" dirty="0">
                <a:solidFill>
                  <a:srgbClr val="000000"/>
                </a:solidFill>
                <a:effectLst/>
              </a:rPr>
              <a:t>a obhajobě společných profesních zájmů.</a:t>
            </a:r>
          </a:p>
          <a:p>
            <a:pPr marL="0" indent="0" algn="l">
              <a:buNone/>
            </a:pPr>
            <a:endParaRPr lang="cs-CZ" sz="2000" b="0" i="0" dirty="0">
              <a:solidFill>
                <a:srgbClr val="000000"/>
              </a:solidFill>
              <a:effectLst/>
            </a:endParaRPr>
          </a:p>
          <a:p>
            <a:endParaRPr lang="cs-CZ" sz="2000" dirty="0"/>
          </a:p>
        </p:txBody>
      </p:sp>
    </p:spTree>
    <p:extLst>
      <p:ext uri="{BB962C8B-B14F-4D97-AF65-F5344CB8AC3E}">
        <p14:creationId xmlns:p14="http://schemas.microsoft.com/office/powerpoint/2010/main" val="3115251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0DF683ED-7B1F-4AFF-AAD2-476A500648D0}"/>
              </a:ext>
            </a:extLst>
          </p:cNvPr>
          <p:cNvSpPr>
            <a:spLocks noGrp="1"/>
          </p:cNvSpPr>
          <p:nvPr>
            <p:ph idx="1"/>
          </p:nvPr>
        </p:nvSpPr>
        <p:spPr>
          <a:xfrm>
            <a:off x="2589212" y="1415562"/>
            <a:ext cx="8915400" cy="4495660"/>
          </a:xfrm>
        </p:spPr>
        <p:txBody>
          <a:bodyPr>
            <a:normAutofit/>
          </a:bodyPr>
          <a:lstStyle/>
          <a:p>
            <a:pPr algn="l"/>
            <a:r>
              <a:rPr lang="cs-CZ" sz="2000" b="0" i="0" dirty="0">
                <a:solidFill>
                  <a:srgbClr val="000000"/>
                </a:solidFill>
                <a:effectLst/>
              </a:rPr>
              <a:t>11. Tlumočník dbá na to, aby nepoškodil svým jednáním dobré jméno svého kolegy, Komory nebo tlumočnické profese.</a:t>
            </a:r>
          </a:p>
          <a:p>
            <a:pPr marL="0" indent="0" algn="l">
              <a:buNone/>
            </a:pPr>
            <a:endParaRPr lang="cs-CZ" sz="2000" b="0" i="0" dirty="0">
              <a:solidFill>
                <a:srgbClr val="000000"/>
              </a:solidFill>
              <a:effectLst/>
            </a:endParaRPr>
          </a:p>
          <a:p>
            <a:pPr algn="l"/>
            <a:r>
              <a:rPr lang="cs-CZ" sz="2000" b="0" i="0" dirty="0">
                <a:solidFill>
                  <a:srgbClr val="000000"/>
                </a:solidFill>
                <a:effectLst/>
              </a:rPr>
              <a:t>12. Tlumočník zná Etický kodex </a:t>
            </a:r>
            <a:r>
              <a:rPr lang="cs-CZ" sz="2000" b="0" i="0" dirty="0" err="1">
                <a:solidFill>
                  <a:srgbClr val="000000"/>
                </a:solidFill>
                <a:effectLst/>
              </a:rPr>
              <a:t>tlkumočníka</a:t>
            </a:r>
            <a:r>
              <a:rPr lang="cs-CZ" sz="2000" b="0" i="0" dirty="0">
                <a:solidFill>
                  <a:srgbClr val="000000"/>
                </a:solidFill>
                <a:effectLst/>
              </a:rPr>
              <a:t> a dodržuje ho. </a:t>
            </a:r>
          </a:p>
          <a:p>
            <a:endParaRPr lang="cs-CZ" sz="2000" dirty="0"/>
          </a:p>
        </p:txBody>
      </p:sp>
    </p:spTree>
    <p:extLst>
      <p:ext uri="{BB962C8B-B14F-4D97-AF65-F5344CB8AC3E}">
        <p14:creationId xmlns:p14="http://schemas.microsoft.com/office/powerpoint/2010/main" val="2177684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10A010-1211-4CF3-91A5-C47728574095}"/>
              </a:ext>
            </a:extLst>
          </p:cNvPr>
          <p:cNvSpPr>
            <a:spLocks noGrp="1"/>
          </p:cNvSpPr>
          <p:nvPr>
            <p:ph type="title"/>
          </p:nvPr>
        </p:nvSpPr>
        <p:spPr/>
        <p:txBody>
          <a:bodyPr/>
          <a:lstStyle/>
          <a:p>
            <a:r>
              <a:rPr lang="cs-CZ" dirty="0"/>
              <a:t>Etický kodex tlumočníka             </a:t>
            </a:r>
            <a:r>
              <a:rPr lang="cs-CZ" sz="1800" dirty="0"/>
              <a:t>(KSTČR)</a:t>
            </a:r>
          </a:p>
        </p:txBody>
      </p:sp>
      <p:sp>
        <p:nvSpPr>
          <p:cNvPr id="3" name="Zástupný obsah 2">
            <a:extLst>
              <a:ext uri="{FF2B5EF4-FFF2-40B4-BE49-F238E27FC236}">
                <a16:creationId xmlns:a16="http://schemas.microsoft.com/office/drawing/2014/main" id="{C0DA26FF-5BC4-4493-B59C-4E53A426213D}"/>
              </a:ext>
            </a:extLst>
          </p:cNvPr>
          <p:cNvSpPr>
            <a:spLocks noGrp="1"/>
          </p:cNvSpPr>
          <p:nvPr>
            <p:ph idx="1"/>
          </p:nvPr>
        </p:nvSpPr>
        <p:spPr>
          <a:xfrm>
            <a:off x="2589212" y="1512277"/>
            <a:ext cx="8915400" cy="5099537"/>
          </a:xfrm>
        </p:spPr>
        <p:txBody>
          <a:bodyPr>
            <a:noAutofit/>
          </a:bodyPr>
          <a:lstStyle/>
          <a:p>
            <a:pPr algn="l"/>
            <a:r>
              <a:rPr lang="cs-CZ" sz="1500" b="1" i="0" dirty="0">
                <a:solidFill>
                  <a:srgbClr val="000000"/>
                </a:solidFill>
                <a:effectLst/>
              </a:rPr>
              <a:t>1. </a:t>
            </a:r>
            <a:r>
              <a:rPr lang="cs-CZ" sz="1500" b="0" i="0" dirty="0">
                <a:solidFill>
                  <a:srgbClr val="000000"/>
                </a:solidFill>
                <a:effectLst/>
              </a:rPr>
              <a:t>Soudní tlumočník je povinen dbát na </a:t>
            </a:r>
            <a:r>
              <a:rPr lang="cs-CZ" sz="1500" b="1" i="0" dirty="0">
                <a:solidFill>
                  <a:srgbClr val="000000"/>
                </a:solidFill>
                <a:effectLst/>
              </a:rPr>
              <a:t>úměrnost</a:t>
            </a:r>
            <a:r>
              <a:rPr lang="cs-CZ" sz="1500" b="0" i="0" dirty="0">
                <a:solidFill>
                  <a:srgbClr val="000000"/>
                </a:solidFill>
                <a:effectLst/>
              </a:rPr>
              <a:t> jím převzatých závazků z hlediska odborných znalostí, rozsahu a termínů, aby je byl schopen splnit podle svého nejlepšího vědomí a svědomí. Pokud soudní tlumočník není schopen požadovaný termín splnit v plné kvalitě a rozsahu, neprodleně na tuto skutečnost upozorní zadavatele a dohodne s ním přijatelnější termín. Pozdější odmítnutí úkonu je možné pouze ze závažných důvodů (nemoc, úraz apod.). V takovém případě se tlumočník neprodleně omluví, popř. zajistí za sebe náhradního soudního tlumočníka, ale pouze se souhlasem zadavatele.</a:t>
            </a:r>
          </a:p>
          <a:p>
            <a:pPr algn="l"/>
            <a:endParaRPr lang="cs-CZ" sz="1500" b="0" i="0" dirty="0">
              <a:solidFill>
                <a:srgbClr val="000000"/>
              </a:solidFill>
              <a:effectLst/>
            </a:endParaRPr>
          </a:p>
          <a:p>
            <a:pPr algn="l"/>
            <a:r>
              <a:rPr lang="cs-CZ" sz="1500" b="1" i="0" dirty="0">
                <a:solidFill>
                  <a:srgbClr val="000000"/>
                </a:solidFill>
                <a:effectLst/>
              </a:rPr>
              <a:t>2. </a:t>
            </a:r>
            <a:r>
              <a:rPr lang="cs-CZ" sz="1500" b="0" i="0" dirty="0">
                <a:solidFill>
                  <a:srgbClr val="000000"/>
                </a:solidFill>
                <a:effectLst/>
              </a:rPr>
              <a:t>Požadovaný úkon je soudní tlumočník povinen provést </a:t>
            </a:r>
            <a:r>
              <a:rPr lang="cs-CZ" sz="1500" b="1" i="0" dirty="0">
                <a:solidFill>
                  <a:srgbClr val="000000"/>
                </a:solidFill>
                <a:effectLst/>
              </a:rPr>
              <a:t>osobně</a:t>
            </a:r>
            <a:r>
              <a:rPr lang="cs-CZ" sz="1500" b="0" i="0" dirty="0">
                <a:solidFill>
                  <a:srgbClr val="000000"/>
                </a:solidFill>
                <a:effectLst/>
              </a:rPr>
              <a:t> a jeho zadání dalším tlumočníkům, ať již z jakéhokoliv důvodu, je nepřípustné. Od toho je třeba odlišit případ, kdy soudní tlumočník provede na požádání revizi překladu provedeného jiným tlumočníkem (soudním či nesoudním).</a:t>
            </a:r>
          </a:p>
          <a:p>
            <a:pPr algn="l"/>
            <a:endParaRPr lang="cs-CZ" sz="1500" b="0" i="0" dirty="0">
              <a:solidFill>
                <a:srgbClr val="000000"/>
              </a:solidFill>
              <a:effectLst/>
            </a:endParaRPr>
          </a:p>
          <a:p>
            <a:pPr algn="l"/>
            <a:r>
              <a:rPr lang="cs-CZ" sz="1500" b="1" i="0" dirty="0">
                <a:solidFill>
                  <a:srgbClr val="000000"/>
                </a:solidFill>
                <a:effectLst/>
              </a:rPr>
              <a:t>3. </a:t>
            </a:r>
            <a:r>
              <a:rPr lang="cs-CZ" sz="1500" b="0" i="0" dirty="0">
                <a:solidFill>
                  <a:srgbClr val="000000"/>
                </a:solidFill>
                <a:effectLst/>
              </a:rPr>
              <a:t>Soudní tlumočník provádí úkon v nejvyšší možné </a:t>
            </a:r>
            <a:r>
              <a:rPr lang="cs-CZ" sz="1500" b="1" i="0" dirty="0">
                <a:solidFill>
                  <a:srgbClr val="000000"/>
                </a:solidFill>
                <a:effectLst/>
              </a:rPr>
              <a:t>kvalitě</a:t>
            </a:r>
            <a:r>
              <a:rPr lang="cs-CZ" sz="1500" b="0" i="0" dirty="0">
                <a:solidFill>
                  <a:srgbClr val="000000"/>
                </a:solidFill>
                <a:effectLst/>
              </a:rPr>
              <a:t>, a to jak z hlediska odborného, tak jazykového. Tlumočnický úkon, ať již se jedná o překlad či tlumočení, musí být funkčním ekvivalentem tlumočeného projevu či výchozího textu a přesně mu odpovídat. Není přípustné cokoliv vynechávat či doplňovat (s výjimkou tzv. poznámek překladatele, připojených v závorce nebo jinak graficky odlišených, které jsou nutné pro správné pochopení významu překládaného textu).</a:t>
            </a:r>
          </a:p>
          <a:p>
            <a:pPr algn="l"/>
            <a:endParaRPr lang="cs-CZ" sz="1500" b="0" i="0" dirty="0">
              <a:solidFill>
                <a:srgbClr val="000000"/>
              </a:solidFill>
              <a:effectLst/>
            </a:endParaRPr>
          </a:p>
          <a:p>
            <a:endParaRPr lang="cs-CZ" sz="1500" dirty="0"/>
          </a:p>
        </p:txBody>
      </p:sp>
    </p:spTree>
    <p:extLst>
      <p:ext uri="{BB962C8B-B14F-4D97-AF65-F5344CB8AC3E}">
        <p14:creationId xmlns:p14="http://schemas.microsoft.com/office/powerpoint/2010/main" val="2498233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E5EFADCD-5D95-4B00-BDC7-FC355440A076}"/>
              </a:ext>
            </a:extLst>
          </p:cNvPr>
          <p:cNvSpPr>
            <a:spLocks noGrp="1"/>
          </p:cNvSpPr>
          <p:nvPr>
            <p:ph idx="1"/>
          </p:nvPr>
        </p:nvSpPr>
        <p:spPr>
          <a:xfrm>
            <a:off x="2589212" y="852854"/>
            <a:ext cx="8915400" cy="5618283"/>
          </a:xfrm>
        </p:spPr>
        <p:txBody>
          <a:bodyPr>
            <a:noAutofit/>
          </a:bodyPr>
          <a:lstStyle/>
          <a:p>
            <a:r>
              <a:rPr lang="cs-CZ" sz="1500" b="1" i="0" dirty="0">
                <a:solidFill>
                  <a:srgbClr val="000000"/>
                </a:solidFill>
                <a:effectLst/>
              </a:rPr>
              <a:t>4. </a:t>
            </a:r>
            <a:r>
              <a:rPr lang="cs-CZ" sz="1500" b="0" i="0" dirty="0">
                <a:solidFill>
                  <a:srgbClr val="000000"/>
                </a:solidFill>
                <a:effectLst/>
              </a:rPr>
              <a:t>Soudní tlumočník je povinen dodržovat dohodnuté </a:t>
            </a:r>
            <a:r>
              <a:rPr lang="cs-CZ" sz="1500" b="1" i="0" dirty="0">
                <a:solidFill>
                  <a:srgbClr val="000000"/>
                </a:solidFill>
                <a:effectLst/>
              </a:rPr>
              <a:t>termíny</a:t>
            </a:r>
            <a:r>
              <a:rPr lang="cs-CZ" sz="1500" b="0" i="0" dirty="0">
                <a:solidFill>
                  <a:srgbClr val="000000"/>
                </a:solidFill>
                <a:effectLst/>
              </a:rPr>
              <a:t> a být dochvilný. Na místo jednání se dostaví s dostatečným předstihem.</a:t>
            </a:r>
          </a:p>
          <a:p>
            <a:endParaRPr lang="cs-CZ" sz="1500" b="0" i="0" dirty="0">
              <a:solidFill>
                <a:srgbClr val="000000"/>
              </a:solidFill>
              <a:effectLst/>
            </a:endParaRPr>
          </a:p>
          <a:p>
            <a:r>
              <a:rPr lang="cs-CZ" sz="1500" b="1" i="0" dirty="0">
                <a:solidFill>
                  <a:srgbClr val="000000"/>
                </a:solidFill>
                <a:effectLst/>
              </a:rPr>
              <a:t>5. </a:t>
            </a:r>
            <a:r>
              <a:rPr lang="cs-CZ" sz="1500" b="0" i="0" dirty="0">
                <a:solidFill>
                  <a:srgbClr val="000000"/>
                </a:solidFill>
                <a:effectLst/>
              </a:rPr>
              <a:t>Převzetí a provedení úkonů, ke kterým není soudní tlumočník oprávněn (úkon do jazyka či z jazyka, pro který není soudní tlumočník zapsán u příslušného soudu, ověření kopie listiny či podpisu atd.) nebo které jsou v rozporu se zákonem, nebo úkonů, v nichž se soudní tlumočník cítí být podjatý, je </a:t>
            </a:r>
            <a:r>
              <a:rPr lang="cs-CZ" sz="1500" b="1" i="0" dirty="0">
                <a:solidFill>
                  <a:srgbClr val="000000"/>
                </a:solidFill>
                <a:effectLst/>
              </a:rPr>
              <a:t>nepřípustné</a:t>
            </a:r>
            <a:r>
              <a:rPr lang="cs-CZ" sz="1500" b="0" i="0" dirty="0">
                <a:solidFill>
                  <a:srgbClr val="000000"/>
                </a:solidFill>
                <a:effectLst/>
              </a:rPr>
              <a:t>.</a:t>
            </a:r>
          </a:p>
          <a:p>
            <a:endParaRPr lang="cs-CZ" sz="1500" b="0" i="0" dirty="0">
              <a:solidFill>
                <a:srgbClr val="000000"/>
              </a:solidFill>
              <a:effectLst/>
            </a:endParaRPr>
          </a:p>
          <a:p>
            <a:r>
              <a:rPr lang="cs-CZ" sz="1500" b="1" i="0" dirty="0">
                <a:solidFill>
                  <a:srgbClr val="000000"/>
                </a:solidFill>
                <a:effectLst/>
              </a:rPr>
              <a:t>6. </a:t>
            </a:r>
            <a:r>
              <a:rPr lang="cs-CZ" sz="1500" b="0" i="0" dirty="0">
                <a:solidFill>
                  <a:srgbClr val="000000"/>
                </a:solidFill>
                <a:effectLst/>
              </a:rPr>
              <a:t>K zajištění kvality tlumočnického úkonu či překladu je nutná řádná </a:t>
            </a:r>
            <a:r>
              <a:rPr lang="cs-CZ" sz="1500" b="1" i="0" dirty="0">
                <a:solidFill>
                  <a:srgbClr val="000000"/>
                </a:solidFill>
                <a:effectLst/>
              </a:rPr>
              <a:t>příprava</a:t>
            </a:r>
            <a:r>
              <a:rPr lang="cs-CZ" sz="1500" b="0" i="0" dirty="0">
                <a:solidFill>
                  <a:srgbClr val="000000"/>
                </a:solidFill>
                <a:effectLst/>
              </a:rPr>
              <a:t> soudního tlumočníka, která spočívá v nahlédnutí do spisů či v získání informací o projednávané věci, v prostudování podkladů k jednání, obstarání přehledu odborných výrazů po případné konzultaci s odborníkem atd.</a:t>
            </a:r>
          </a:p>
          <a:p>
            <a:endParaRPr lang="cs-CZ" sz="1500" b="0" i="0" dirty="0">
              <a:solidFill>
                <a:srgbClr val="000000"/>
              </a:solidFill>
              <a:effectLst/>
            </a:endParaRPr>
          </a:p>
          <a:p>
            <a:pPr algn="l"/>
            <a:r>
              <a:rPr lang="cs-CZ" sz="1500" b="1" i="0" dirty="0">
                <a:solidFill>
                  <a:srgbClr val="000000"/>
                </a:solidFill>
                <a:effectLst/>
              </a:rPr>
              <a:t>7. Ústní projev</a:t>
            </a:r>
            <a:r>
              <a:rPr lang="cs-CZ" sz="1500" b="0" i="0" dirty="0">
                <a:solidFill>
                  <a:srgbClr val="000000"/>
                </a:solidFill>
                <a:effectLst/>
              </a:rPr>
              <a:t> soudního tlumočníka v cílové řeči je srozumitelný, věrně reprodukuje obsah i výrazové prostředky projevu, který tlumočí.</a:t>
            </a:r>
            <a:br>
              <a:rPr lang="cs-CZ" sz="1500" b="0" i="0" dirty="0">
                <a:solidFill>
                  <a:srgbClr val="000000"/>
                </a:solidFill>
                <a:effectLst/>
              </a:rPr>
            </a:br>
            <a:endParaRPr lang="cs-CZ" sz="1500" b="0" i="0" dirty="0">
              <a:solidFill>
                <a:srgbClr val="000000"/>
              </a:solidFill>
              <a:effectLst/>
            </a:endParaRPr>
          </a:p>
          <a:p>
            <a:pPr algn="l"/>
            <a:r>
              <a:rPr lang="cs-CZ" sz="1500" b="1" i="0" dirty="0">
                <a:solidFill>
                  <a:srgbClr val="000000"/>
                </a:solidFill>
                <a:effectLst/>
              </a:rPr>
              <a:t>8.</a:t>
            </a:r>
            <a:r>
              <a:rPr lang="cs-CZ" sz="1500" dirty="0">
                <a:solidFill>
                  <a:srgbClr val="000000"/>
                </a:solidFill>
              </a:rPr>
              <a:t> </a:t>
            </a:r>
            <a:r>
              <a:rPr lang="cs-CZ" sz="1500" b="0" i="0" dirty="0">
                <a:solidFill>
                  <a:srgbClr val="000000"/>
                </a:solidFill>
                <a:effectLst/>
              </a:rPr>
              <a:t>Tlumočník se v průběhu tlumočení průběžně přesvědčuje, zda osoba, které tlumočí, rozumí tomu, co je jí tlumočeno. Je-li zjevné, že osoba, které tlumočí, nerozumí obsahu tlumočené promluvy, je na tlumočníkovi, aby zadavatele na tuto okolnost upozornil. V zájmu zajištění kvality úkonu je, aby zadavatel nejasnosti vysvětlil.</a:t>
            </a:r>
            <a:br>
              <a:rPr lang="cs-CZ" sz="1500" b="0" i="0" dirty="0">
                <a:solidFill>
                  <a:srgbClr val="000000"/>
                </a:solidFill>
                <a:effectLst/>
              </a:rPr>
            </a:br>
            <a:endParaRPr lang="cs-CZ" sz="1500" b="0" i="0" dirty="0">
              <a:solidFill>
                <a:srgbClr val="000000"/>
              </a:solidFill>
              <a:effectLst/>
            </a:endParaRPr>
          </a:p>
        </p:txBody>
      </p:sp>
    </p:spTree>
    <p:extLst>
      <p:ext uri="{BB962C8B-B14F-4D97-AF65-F5344CB8AC3E}">
        <p14:creationId xmlns:p14="http://schemas.microsoft.com/office/powerpoint/2010/main" val="2272381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17CC52D1-4DAD-495B-8C19-46392F3F5107}"/>
              </a:ext>
            </a:extLst>
          </p:cNvPr>
          <p:cNvSpPr>
            <a:spLocks noGrp="1"/>
          </p:cNvSpPr>
          <p:nvPr>
            <p:ph idx="1"/>
          </p:nvPr>
        </p:nvSpPr>
        <p:spPr>
          <a:xfrm>
            <a:off x="2589212" y="1107831"/>
            <a:ext cx="8915400" cy="5477607"/>
          </a:xfrm>
        </p:spPr>
        <p:txBody>
          <a:bodyPr>
            <a:noAutofit/>
          </a:bodyPr>
          <a:lstStyle/>
          <a:p>
            <a:r>
              <a:rPr lang="cs-CZ" sz="1500" b="1" i="0" dirty="0">
                <a:solidFill>
                  <a:srgbClr val="000000"/>
                </a:solidFill>
                <a:effectLst/>
              </a:rPr>
              <a:t>9. </a:t>
            </a:r>
            <a:r>
              <a:rPr lang="cs-CZ" sz="1500" b="0" i="0" dirty="0">
                <a:solidFill>
                  <a:srgbClr val="000000"/>
                </a:solidFill>
                <a:effectLst/>
              </a:rPr>
              <a:t>Soudní tlumočník dodržuje zásadu </a:t>
            </a:r>
            <a:r>
              <a:rPr lang="cs-CZ" sz="1500" b="1" i="0" dirty="0">
                <a:solidFill>
                  <a:srgbClr val="000000"/>
                </a:solidFill>
                <a:effectLst/>
              </a:rPr>
              <a:t>nezávislosti a nestrannosti</a:t>
            </a:r>
            <a:r>
              <a:rPr lang="cs-CZ" sz="1500" b="0" i="0" dirty="0">
                <a:solidFill>
                  <a:srgbClr val="000000"/>
                </a:solidFill>
                <a:effectLst/>
              </a:rPr>
              <a:t> a nepřipustí, aby mu někdo určoval, jakým způsobem má přednesený výrok tlumočit či překládat. Soudní tlumočník se zdrží jakéhokoliv kontaktu se stranami řízení kromě vlastního provedení úkonu. Toto platí zejména v případě soudního řízení, přípravného řízení apod.</a:t>
            </a:r>
            <a:br>
              <a:rPr lang="cs-CZ" sz="1500" b="0" i="0" dirty="0">
                <a:solidFill>
                  <a:srgbClr val="000000"/>
                </a:solidFill>
                <a:effectLst/>
              </a:rPr>
            </a:br>
            <a:endParaRPr lang="cs-CZ" sz="1500" b="0" i="0" dirty="0">
              <a:solidFill>
                <a:srgbClr val="000000"/>
              </a:solidFill>
              <a:effectLst/>
            </a:endParaRPr>
          </a:p>
          <a:p>
            <a:r>
              <a:rPr lang="cs-CZ" sz="1500" b="1" i="0" dirty="0">
                <a:solidFill>
                  <a:srgbClr val="000000"/>
                </a:solidFill>
                <a:effectLst/>
              </a:rPr>
              <a:t>10. </a:t>
            </a:r>
            <a:r>
              <a:rPr lang="cs-CZ" sz="1500" b="0" i="0" dirty="0">
                <a:solidFill>
                  <a:srgbClr val="000000"/>
                </a:solidFill>
                <a:effectLst/>
              </a:rPr>
              <a:t>K </a:t>
            </a:r>
            <a:r>
              <a:rPr lang="cs-CZ" sz="1500" b="1" i="0" dirty="0">
                <a:solidFill>
                  <a:srgbClr val="000000"/>
                </a:solidFill>
                <a:effectLst/>
              </a:rPr>
              <a:t>důstojnému vystupování</a:t>
            </a:r>
            <a:r>
              <a:rPr lang="cs-CZ" sz="1500" b="0" i="0" dirty="0">
                <a:solidFill>
                  <a:srgbClr val="000000"/>
                </a:solidFill>
                <a:effectLst/>
              </a:rPr>
              <a:t> při tlumočnickém výkonu patří vhodné oblečení a upravený zevnějšek. Jakékoliv výstřednosti jak v projevu, tak i v zevnějšku a oblečení jsou nepřípustné. Stejně nepřípustné je zasahovat do jednání vlastními myšlenkami či skákáním do řeči. Při konsekutivním tlumočení má však tlumočník právo požadovat, aby mu byla dána možnost tlumočit po kratších úsecích předneseného projevu.</a:t>
            </a:r>
          </a:p>
          <a:p>
            <a:pPr marL="0" indent="0">
              <a:buNone/>
            </a:pPr>
            <a:endParaRPr lang="cs-CZ" sz="1500" b="0" i="0" dirty="0">
              <a:solidFill>
                <a:srgbClr val="000000"/>
              </a:solidFill>
              <a:effectLst/>
            </a:endParaRPr>
          </a:p>
          <a:p>
            <a:r>
              <a:rPr lang="cs-CZ" sz="1500" b="1" i="0" dirty="0">
                <a:solidFill>
                  <a:srgbClr val="000000"/>
                </a:solidFill>
                <a:effectLst/>
              </a:rPr>
              <a:t>11.</a:t>
            </a:r>
            <a:r>
              <a:rPr lang="cs-CZ" sz="1500" dirty="0">
                <a:solidFill>
                  <a:srgbClr val="000000"/>
                </a:solidFill>
              </a:rPr>
              <a:t> </a:t>
            </a:r>
            <a:r>
              <a:rPr lang="cs-CZ" sz="1500" b="0" i="0" dirty="0">
                <a:solidFill>
                  <a:srgbClr val="000000"/>
                </a:solidFill>
                <a:effectLst/>
              </a:rPr>
              <a:t>Soudní tlumočník dodržuje zásadu </a:t>
            </a:r>
            <a:r>
              <a:rPr lang="cs-CZ" sz="1500" b="1" i="0" dirty="0">
                <a:solidFill>
                  <a:srgbClr val="000000"/>
                </a:solidFill>
                <a:effectLst/>
              </a:rPr>
              <a:t>diskrétnosti a mlčenlivosti</a:t>
            </a:r>
            <a:r>
              <a:rPr lang="cs-CZ" sz="1500" b="0" i="0" dirty="0">
                <a:solidFill>
                  <a:srgbClr val="000000"/>
                </a:solidFill>
                <a:effectLst/>
              </a:rPr>
              <a:t>. O průběhu a obsahu jednání nesmí soudní tlumočník nikoho informovat a nesmí využít ve svůj prospěch informace, které při tlumočení získá.</a:t>
            </a:r>
          </a:p>
          <a:p>
            <a:pPr marL="0" indent="0">
              <a:buNone/>
            </a:pPr>
            <a:endParaRPr lang="cs-CZ" sz="1500" b="0" i="0" dirty="0">
              <a:solidFill>
                <a:srgbClr val="000000"/>
              </a:solidFill>
              <a:effectLst/>
            </a:endParaRPr>
          </a:p>
          <a:p>
            <a:pPr algn="l"/>
            <a:r>
              <a:rPr lang="cs-CZ" sz="1500" b="1" i="0" dirty="0">
                <a:solidFill>
                  <a:srgbClr val="000000"/>
                </a:solidFill>
                <a:effectLst/>
              </a:rPr>
              <a:t>12. </a:t>
            </a:r>
            <a:r>
              <a:rPr lang="cs-CZ" sz="1500" b="0" i="0" dirty="0">
                <a:solidFill>
                  <a:srgbClr val="000000"/>
                </a:solidFill>
                <a:effectLst/>
              </a:rPr>
              <a:t>Soudní tlumočník věnuje zvýšenou péči </a:t>
            </a:r>
            <a:r>
              <a:rPr lang="cs-CZ" sz="1500" b="1" i="0" dirty="0">
                <a:solidFill>
                  <a:srgbClr val="000000"/>
                </a:solidFill>
                <a:effectLst/>
              </a:rPr>
              <a:t>ochraně dokumentů</a:t>
            </a:r>
            <a:r>
              <a:rPr lang="cs-CZ" sz="1500" b="0" i="0" dirty="0">
                <a:solidFill>
                  <a:srgbClr val="000000"/>
                </a:solidFill>
                <a:effectLst/>
              </a:rPr>
              <a:t>, které mu byly svěřeny k provedení ověřeného překladu, zvláště předchází jejich ztrátě, resp. poškození. Dále dbá, aby se tyto dokumenty nedostaly do cizích rukou a nebyly jakýmkoliv způsobem zneužity.</a:t>
            </a:r>
            <a:br>
              <a:rPr lang="cs-CZ" sz="1500" b="0" i="0" dirty="0">
                <a:solidFill>
                  <a:srgbClr val="000000"/>
                </a:solidFill>
                <a:effectLst/>
              </a:rPr>
            </a:br>
            <a:endParaRPr lang="cs-CZ" sz="1500" b="0" i="0" dirty="0">
              <a:solidFill>
                <a:srgbClr val="000000"/>
              </a:solidFill>
              <a:effectLst/>
            </a:endParaRPr>
          </a:p>
          <a:p>
            <a:endParaRPr lang="cs-CZ" sz="1500" dirty="0"/>
          </a:p>
        </p:txBody>
      </p:sp>
    </p:spTree>
    <p:extLst>
      <p:ext uri="{BB962C8B-B14F-4D97-AF65-F5344CB8AC3E}">
        <p14:creationId xmlns:p14="http://schemas.microsoft.com/office/powerpoint/2010/main" val="2687825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A4A63BF-3E85-4125-94A1-D998764BE6CD}"/>
              </a:ext>
            </a:extLst>
          </p:cNvPr>
          <p:cNvSpPr>
            <a:spLocks noGrp="1"/>
          </p:cNvSpPr>
          <p:nvPr>
            <p:ph idx="1"/>
          </p:nvPr>
        </p:nvSpPr>
        <p:spPr>
          <a:xfrm>
            <a:off x="2589212" y="931985"/>
            <a:ext cx="8915400" cy="5556738"/>
          </a:xfrm>
        </p:spPr>
        <p:txBody>
          <a:bodyPr>
            <a:noAutofit/>
          </a:bodyPr>
          <a:lstStyle/>
          <a:p>
            <a:pPr algn="l"/>
            <a:r>
              <a:rPr lang="cs-CZ" sz="1500" b="1" i="0" dirty="0">
                <a:solidFill>
                  <a:srgbClr val="000000"/>
                </a:solidFill>
                <a:effectLst/>
              </a:rPr>
              <a:t>13. </a:t>
            </a:r>
            <a:r>
              <a:rPr lang="cs-CZ" sz="1500" b="0" i="0" dirty="0">
                <a:solidFill>
                  <a:srgbClr val="000000"/>
                </a:solidFill>
                <a:effectLst/>
              </a:rPr>
              <a:t>Písemný projev soudního tlumočníka má </a:t>
            </a:r>
            <a:r>
              <a:rPr lang="cs-CZ" sz="1500" b="1" i="0" dirty="0">
                <a:solidFill>
                  <a:srgbClr val="000000"/>
                </a:solidFill>
                <a:effectLst/>
              </a:rPr>
              <a:t>vzornou úpravu</a:t>
            </a:r>
            <a:r>
              <a:rPr lang="cs-CZ" sz="1500" b="0" i="0" dirty="0">
                <a:solidFill>
                  <a:srgbClr val="000000"/>
                </a:solidFill>
                <a:effectLst/>
              </a:rPr>
              <a:t> pokud možno odpovídající úpravě překládaného dokumentu, nejsou v něm překlepy ani gramatické chyby, použité výrazové prostředky odpovídají terminologii cílového jazyka, jsou obecně srozumitelné a logické v mezích výchozího textu.</a:t>
            </a:r>
            <a:br>
              <a:rPr lang="cs-CZ" sz="1500" b="0" i="0" dirty="0">
                <a:solidFill>
                  <a:srgbClr val="000000"/>
                </a:solidFill>
                <a:effectLst/>
              </a:rPr>
            </a:br>
            <a:endParaRPr lang="cs-CZ" sz="1500" b="0" i="0" dirty="0">
              <a:solidFill>
                <a:srgbClr val="000000"/>
              </a:solidFill>
              <a:effectLst/>
            </a:endParaRPr>
          </a:p>
          <a:p>
            <a:pPr algn="l"/>
            <a:r>
              <a:rPr lang="cs-CZ" sz="1500" b="1" i="0" dirty="0">
                <a:solidFill>
                  <a:srgbClr val="000000"/>
                </a:solidFill>
                <a:effectLst/>
              </a:rPr>
              <a:t>14. </a:t>
            </a:r>
            <a:r>
              <a:rPr lang="cs-CZ" sz="1500" b="0" i="0" dirty="0">
                <a:solidFill>
                  <a:srgbClr val="000000"/>
                </a:solidFill>
                <a:effectLst/>
              </a:rPr>
              <a:t>Na chyby a </a:t>
            </a:r>
            <a:r>
              <a:rPr lang="cs-CZ" sz="1500" b="1" i="0" dirty="0">
                <a:solidFill>
                  <a:srgbClr val="000000"/>
                </a:solidFill>
                <a:effectLst/>
              </a:rPr>
              <a:t>nedostatky ve výchozím textu</a:t>
            </a:r>
            <a:r>
              <a:rPr lang="cs-CZ" sz="1500" b="0" i="0" dirty="0">
                <a:solidFill>
                  <a:srgbClr val="000000"/>
                </a:solidFill>
                <a:effectLst/>
              </a:rPr>
              <a:t> – zejména úředního charakteru – upozorní soudní tlumočník zadavatele a nebude je sám opravovat.</a:t>
            </a:r>
          </a:p>
          <a:p>
            <a:pPr algn="l"/>
            <a:endParaRPr lang="cs-CZ" sz="1500" dirty="0">
              <a:solidFill>
                <a:srgbClr val="000000"/>
              </a:solidFill>
            </a:endParaRPr>
          </a:p>
          <a:p>
            <a:r>
              <a:rPr lang="cs-CZ" sz="1500" b="1" i="0" dirty="0">
                <a:solidFill>
                  <a:srgbClr val="000000"/>
                </a:solidFill>
                <a:effectLst/>
              </a:rPr>
              <a:t>15.</a:t>
            </a:r>
            <a:r>
              <a:rPr lang="cs-CZ" sz="1500" dirty="0">
                <a:solidFill>
                  <a:srgbClr val="000000"/>
                </a:solidFill>
              </a:rPr>
              <a:t> </a:t>
            </a:r>
            <a:r>
              <a:rPr lang="cs-CZ" sz="1500" b="0" i="0" dirty="0">
                <a:solidFill>
                  <a:srgbClr val="000000"/>
                </a:solidFill>
                <a:effectLst/>
              </a:rPr>
              <a:t>Soudní tlumočník je </a:t>
            </a:r>
            <a:r>
              <a:rPr lang="cs-CZ" sz="1500" b="1" i="0" dirty="0">
                <a:solidFill>
                  <a:srgbClr val="000000"/>
                </a:solidFill>
                <a:effectLst/>
              </a:rPr>
              <a:t>kolegiální vůči ostatním soudním tlumočníkům</a:t>
            </a:r>
            <a:r>
              <a:rPr lang="cs-CZ" sz="1500" b="0" i="0" dirty="0">
                <a:solidFill>
                  <a:srgbClr val="000000"/>
                </a:solidFill>
                <a:effectLst/>
              </a:rPr>
              <a:t>. Vůči kolegům soudní tlumočník nepoužívá nekalé soutěže, např. nabízením úkonů za neúměrně nízké honoráře za účelem získání klientely.</a:t>
            </a:r>
          </a:p>
          <a:p>
            <a:endParaRPr lang="cs-CZ" sz="1500" dirty="0">
              <a:solidFill>
                <a:srgbClr val="000000"/>
              </a:solidFill>
            </a:endParaRPr>
          </a:p>
          <a:p>
            <a:r>
              <a:rPr lang="cs-CZ" sz="1500" b="1" i="0" dirty="0">
                <a:solidFill>
                  <a:srgbClr val="000000"/>
                </a:solidFill>
                <a:effectLst/>
              </a:rPr>
              <a:t>16.</a:t>
            </a:r>
            <a:r>
              <a:rPr lang="cs-CZ" sz="1500" dirty="0">
                <a:solidFill>
                  <a:srgbClr val="000000"/>
                </a:solidFill>
              </a:rPr>
              <a:t> </a:t>
            </a:r>
            <a:r>
              <a:rPr lang="cs-CZ" sz="1500" b="0" i="0" dirty="0">
                <a:solidFill>
                  <a:srgbClr val="000000"/>
                </a:solidFill>
                <a:effectLst/>
              </a:rPr>
              <a:t>Při </a:t>
            </a:r>
            <a:r>
              <a:rPr lang="cs-CZ" sz="1500" b="1" i="0" dirty="0">
                <a:solidFill>
                  <a:srgbClr val="000000"/>
                </a:solidFill>
                <a:effectLst/>
              </a:rPr>
              <a:t>stanovení smluvní odměny</a:t>
            </a:r>
            <a:r>
              <a:rPr lang="cs-CZ" sz="1500" b="0" i="0" dirty="0">
                <a:solidFill>
                  <a:srgbClr val="000000"/>
                </a:solidFill>
                <a:effectLst/>
              </a:rPr>
              <a:t> postupuje tlumočník na základě sazeb obvyklých v místě a čase. Při účtování odměny dle zákona o znalcích a tlumočnících postupuje soudní tlumočník v souladu s příslušnými ustanoveními zákona o znalcích a tlumočnících a příslušné prováděcí vyhlášky. Soudní tlumočník má rovněž možnost opřít své vyúčtování o existující relevantní rozsudky vyšších soudů a příp. judikáty, k nimž mu KST ČR v rámci svých možností umožní přístup.</a:t>
            </a:r>
          </a:p>
          <a:p>
            <a:endParaRPr lang="cs-CZ" sz="1500" b="0" i="0" dirty="0">
              <a:solidFill>
                <a:srgbClr val="000000"/>
              </a:solidFill>
              <a:effectLst/>
            </a:endParaRPr>
          </a:p>
          <a:p>
            <a:pPr marL="0" indent="0" algn="l">
              <a:buNone/>
            </a:pPr>
            <a:br>
              <a:rPr lang="cs-CZ" sz="1500" b="0" i="0" dirty="0">
                <a:solidFill>
                  <a:srgbClr val="000000"/>
                </a:solidFill>
                <a:effectLst/>
              </a:rPr>
            </a:br>
            <a:endParaRPr lang="cs-CZ" sz="1500" b="0" i="0" dirty="0">
              <a:solidFill>
                <a:srgbClr val="000000"/>
              </a:solidFill>
              <a:effectLst/>
            </a:endParaRPr>
          </a:p>
          <a:p>
            <a:endParaRPr lang="cs-CZ" sz="1500" dirty="0"/>
          </a:p>
        </p:txBody>
      </p:sp>
    </p:spTree>
    <p:extLst>
      <p:ext uri="{BB962C8B-B14F-4D97-AF65-F5344CB8AC3E}">
        <p14:creationId xmlns:p14="http://schemas.microsoft.com/office/powerpoint/2010/main" val="81265247"/>
      </p:ext>
    </p:extLst>
  </p:cSld>
  <p:clrMapOvr>
    <a:masterClrMapping/>
  </p:clrMapOvr>
</p:sld>
</file>

<file path=ppt/theme/theme1.xml><?xml version="1.0" encoding="utf-8"?>
<a:theme xmlns:a="http://schemas.openxmlformats.org/drawingml/2006/main" name="Stébla">
  <a:themeElements>
    <a:clrScheme name="Červeno-fialová">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0</TotalTime>
  <Words>1301</Words>
  <Application>Microsoft Office PowerPoint</Application>
  <PresentationFormat>Širokoúhlá obrazovka</PresentationFormat>
  <Paragraphs>66</Paragraphs>
  <Slides>12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12</vt:i4>
      </vt:variant>
    </vt:vector>
  </HeadingPairs>
  <TitlesOfParts>
    <vt:vector size="17" baseType="lpstr">
      <vt:lpstr>Arial</vt:lpstr>
      <vt:lpstr>Century Gothic</vt:lpstr>
      <vt:lpstr>Roboto</vt:lpstr>
      <vt:lpstr>Wingdings 3</vt:lpstr>
      <vt:lpstr>Stébla</vt:lpstr>
      <vt:lpstr>Praktické náležitosti tlumočnické profese I.</vt:lpstr>
      <vt:lpstr>Etický kodex tlumočníka ČZJ            (ČKTZJ)</vt:lpstr>
      <vt:lpstr>Prezentace aplikace PowerPoint</vt:lpstr>
      <vt:lpstr>Prezentace aplikace PowerPoint</vt:lpstr>
      <vt:lpstr>Prezentace aplikace PowerPoint</vt:lpstr>
      <vt:lpstr>Etický kodex tlumočníka             (KSTČR)</vt:lpstr>
      <vt:lpstr>Prezentace aplikace PowerPoint</vt:lpstr>
      <vt:lpstr>Prezentace aplikace PowerPoint</vt:lpstr>
      <vt:lpstr>Prezentace aplikace PowerPoint</vt:lpstr>
      <vt:lpstr>Prezentace aplikace PowerPoint</vt:lpstr>
      <vt:lpstr>ÚKOL č. 2</vt:lpstr>
      <vt:lpstr>Děkuji za pozornost</vt:lpstr>
    </vt:vector>
  </TitlesOfParts>
  <Company>Středisko Teiresiás - 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Praktické náležitosti tlumočnické profese I.</dc:title>
  <dc:creator>Dana Peňázová</dc:creator>
  <cp:lastModifiedBy>Dana Peňázová</cp:lastModifiedBy>
  <cp:revision>13</cp:revision>
  <dcterms:created xsi:type="dcterms:W3CDTF">2021-09-20T11:42:51Z</dcterms:created>
  <dcterms:modified xsi:type="dcterms:W3CDTF">2021-10-12T09:15:55Z</dcterms:modified>
</cp:coreProperties>
</file>