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Peňázová" initials="DP" lastIdx="1" clrIdx="0">
    <p:extLst>
      <p:ext uri="{19B8F6BF-5375-455C-9EA6-DF929625EA0E}">
        <p15:presenceInfo xmlns:p15="http://schemas.microsoft.com/office/powerpoint/2012/main" userId="Dana Peňáz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470638"/>
            <a:ext cx="8915399" cy="2306743"/>
          </a:xfrm>
        </p:spPr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fontScale="92500"/>
          </a:bodyPr>
          <a:lstStyle/>
          <a:p>
            <a:pPr algn="r"/>
            <a:r>
              <a:rPr lang="cs-CZ" dirty="0"/>
              <a:t>19. 10. 2021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65BE5-B135-4DD5-B8E6-CC8E7A370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Čtení knihy - nahlas</a:t>
            </a:r>
            <a:b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2A5771-4FA4-4DF2-9B06-5A96D727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1916"/>
            <a:ext cx="8915400" cy="5366084"/>
          </a:xfrm>
        </p:spPr>
        <p:txBody>
          <a:bodyPr/>
          <a:lstStyle/>
          <a:p>
            <a:r>
              <a:rPr lang="cs-CZ" dirty="0"/>
              <a:t>Mozek při hlasitém čtení. Aktivní oblasti v obou hemisférách jsou mnohem větší, než při čtení potichu. Výzkumy ukazují, že mozek je ještě aktivnější, když se čte co nejrychleji.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5BBF1CF-253B-4D38-A579-4A85916778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2" t="23606" r="4556" b="1"/>
          <a:stretch/>
        </p:blipFill>
        <p:spPr>
          <a:xfrm>
            <a:off x="2640554" y="2727070"/>
            <a:ext cx="6647825" cy="413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09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9BF1E-D8BA-48E7-BDCF-A95021C2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Smysly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7AA4DD-2106-4F95-BC45-E52CD0A66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620253"/>
            <a:ext cx="9089441" cy="4892842"/>
          </a:xfrm>
        </p:spPr>
        <p:txBody>
          <a:bodyPr>
            <a:normAutofit/>
          </a:bodyPr>
          <a:lstStyle/>
          <a:p>
            <a:r>
              <a:rPr lang="cs-CZ" dirty="0"/>
              <a:t>Pomocí smyslových orgánů vnímáme informace z okolí.</a:t>
            </a:r>
          </a:p>
          <a:p>
            <a:r>
              <a:rPr lang="cs-CZ" dirty="0"/>
              <a:t>Čím více smyslových podnětů </a:t>
            </a:r>
          </a:p>
          <a:p>
            <a:pPr marL="0" indent="0">
              <a:buNone/>
            </a:pPr>
            <a:r>
              <a:rPr lang="cs-CZ" dirty="0"/>
              <a:t>	- tím bohatší zpracování </a:t>
            </a:r>
          </a:p>
          <a:p>
            <a:pPr marL="0" indent="0">
              <a:buNone/>
            </a:pPr>
            <a:r>
              <a:rPr lang="cs-CZ" dirty="0"/>
              <a:t>		- lepší uložení do dlouhodobé paměti.</a:t>
            </a:r>
          </a:p>
          <a:p>
            <a:r>
              <a:rPr lang="cs-CZ" dirty="0"/>
              <a:t>Ukládání informací podle počtu zapojených smyslů:</a:t>
            </a:r>
          </a:p>
          <a:p>
            <a:pPr marL="0" indent="0">
              <a:buNone/>
            </a:pPr>
            <a:r>
              <a:rPr lang="cs-CZ" dirty="0"/>
              <a:t>	zrak										30 %		</a:t>
            </a:r>
          </a:p>
          <a:p>
            <a:pPr marL="0" indent="0">
              <a:buNone/>
            </a:pPr>
            <a:r>
              <a:rPr lang="cs-CZ" dirty="0"/>
              <a:t>	sluch									20 %</a:t>
            </a:r>
          </a:p>
          <a:p>
            <a:pPr marL="0" indent="0">
              <a:buNone/>
            </a:pPr>
            <a:r>
              <a:rPr lang="cs-CZ" dirty="0"/>
              <a:t>	zrak a sluch								50 %</a:t>
            </a:r>
          </a:p>
          <a:p>
            <a:pPr marL="0" indent="0">
              <a:buNone/>
            </a:pPr>
            <a:r>
              <a:rPr lang="cs-CZ" dirty="0"/>
              <a:t>	zrak + sluch + diskuse					70 %</a:t>
            </a:r>
          </a:p>
          <a:p>
            <a:pPr marL="0" indent="0">
              <a:buNone/>
            </a:pPr>
            <a:r>
              <a:rPr lang="cs-CZ" dirty="0"/>
              <a:t>	zrak + sluch + slova + čich + realizace	90 %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U každého jedince je to individuální.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340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7D4B-C563-4C0C-8C34-29C62BB8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Dobrá paměť – </a:t>
            </a:r>
            <a:r>
              <a:rPr lang="cs-CZ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ji získat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96C987-B94B-4F2C-AA21-ADDB1B375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6505"/>
            <a:ext cx="8915400" cy="47965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Zapojení smyslů</a:t>
            </a:r>
          </a:p>
          <a:p>
            <a:pPr>
              <a:lnSpc>
                <a:spcPct val="150000"/>
              </a:lnSpc>
            </a:pPr>
            <a:r>
              <a:rPr lang="cs-CZ" dirty="0"/>
              <a:t>Soustředění</a:t>
            </a:r>
          </a:p>
          <a:p>
            <a:pPr>
              <a:lnSpc>
                <a:spcPct val="150000"/>
              </a:lnSpc>
            </a:pPr>
            <a:r>
              <a:rPr lang="cs-CZ" dirty="0"/>
              <a:t>Nemít pocit hladu a žízně</a:t>
            </a:r>
          </a:p>
          <a:p>
            <a:pPr>
              <a:lnSpc>
                <a:spcPct val="150000"/>
              </a:lnSpc>
            </a:pPr>
            <a:r>
              <a:rPr lang="cs-CZ" dirty="0"/>
              <a:t>Mít zájem</a:t>
            </a:r>
          </a:p>
          <a:p>
            <a:pPr>
              <a:lnSpc>
                <a:spcPct val="150000"/>
              </a:lnSpc>
            </a:pPr>
            <a:r>
              <a:rPr lang="cs-CZ" dirty="0"/>
              <a:t>Jazykové porozumění</a:t>
            </a:r>
          </a:p>
          <a:p>
            <a:pPr>
              <a:lnSpc>
                <a:spcPct val="150000"/>
              </a:lnSpc>
            </a:pPr>
            <a:r>
              <a:rPr lang="cs-CZ" dirty="0"/>
              <a:t>Uvolněnost</a:t>
            </a:r>
          </a:p>
          <a:p>
            <a:pPr>
              <a:lnSpc>
                <a:spcPct val="150000"/>
              </a:lnSpc>
            </a:pPr>
            <a:r>
              <a:rPr lang="cs-CZ" dirty="0"/>
              <a:t>Příjemný pocit</a:t>
            </a:r>
          </a:p>
          <a:p>
            <a:pPr>
              <a:lnSpc>
                <a:spcPct val="150000"/>
              </a:lnSpc>
            </a:pPr>
            <a:r>
              <a:rPr lang="cs-CZ" dirty="0"/>
              <a:t>Strategie (triky)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26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Ležatá osmička – levá ruka, pravá ruka, obě najednou</a:t>
            </a:r>
          </a:p>
          <a:p>
            <a:endParaRPr lang="cs-CZ" dirty="0"/>
          </a:p>
          <a:p>
            <a:r>
              <a:rPr lang="cs-CZ" dirty="0"/>
              <a:t>Kraul křížem</a:t>
            </a:r>
          </a:p>
          <a:p>
            <a:endParaRPr lang="cs-CZ" dirty="0"/>
          </a:p>
          <a:p>
            <a:r>
              <a:rPr lang="cs-CZ" dirty="0"/>
              <a:t>Spojení písmen a čísel</a:t>
            </a:r>
          </a:p>
          <a:p>
            <a:endParaRPr lang="cs-CZ" dirty="0"/>
          </a:p>
          <a:p>
            <a:r>
              <a:rPr lang="cs-CZ" dirty="0"/>
              <a:t>Křížový součet</a:t>
            </a:r>
          </a:p>
          <a:p>
            <a:endParaRPr lang="cs-CZ" dirty="0"/>
          </a:p>
          <a:p>
            <a:r>
              <a:rPr lang="cs-CZ"/>
              <a:t>Přísloví - doplnění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808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3"/>
            <a:r>
              <a:rPr lang="cs-CZ" sz="2000" dirty="0"/>
              <a:t>penazova@gmail.com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0908E-06DF-463A-ACB8-6881C4EF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Mozek, paměť</a:t>
            </a:r>
            <a:br>
              <a:rPr lang="cs-CZ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D7DF76-9625-4C43-A842-754891AB4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1475">
              <a:buFont typeface="Wingdings" panose="05000000000000000000" pitchFamily="2" charset="2"/>
              <a:buChar char="Ø"/>
            </a:pPr>
            <a:r>
              <a:rPr lang="cs-CZ" dirty="0"/>
              <a:t>Mozek se dělí na levou a pravou hemisféru. </a:t>
            </a:r>
            <a:br>
              <a:rPr lang="cs-CZ" dirty="0"/>
            </a:br>
            <a:r>
              <a:rPr lang="cs-CZ" dirty="0"/>
              <a:t>Podle toho, která z nich převládá, rozhoduje </a:t>
            </a:r>
            <a:br>
              <a:rPr lang="cs-CZ" dirty="0"/>
            </a:br>
            <a:r>
              <a:rPr lang="cs-CZ" dirty="0"/>
              <a:t>o tom, jakými metodami se člověk nejlépe učí.</a:t>
            </a:r>
          </a:p>
          <a:p>
            <a:pPr marL="371475">
              <a:buFont typeface="Wingdings" panose="05000000000000000000" pitchFamily="2" charset="2"/>
              <a:buChar char="Ø"/>
            </a:pPr>
            <a:r>
              <a:rPr lang="cs-CZ" dirty="0"/>
              <a:t>Mozek si zachovává schopnost učení </a:t>
            </a:r>
            <a:br>
              <a:rPr lang="cs-CZ" dirty="0"/>
            </a:br>
            <a:r>
              <a:rPr lang="cs-CZ" dirty="0"/>
              <a:t>do vysokého věku, musí být ale používán.</a:t>
            </a:r>
          </a:p>
          <a:p>
            <a:pPr marL="371475">
              <a:buFont typeface="Wingdings" panose="05000000000000000000" pitchFamily="2" charset="2"/>
              <a:buChar char="Ø"/>
            </a:pPr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sz="1200" dirty="0"/>
          </a:p>
          <a:p>
            <a:pPr marL="114300" indent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FAF7B8A-4F56-43BC-A875-9C50DF2DA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381" y="4443364"/>
            <a:ext cx="3966655" cy="203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3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948EF5-DF96-4101-A434-AB36771D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 máme dvě hemisféry?</a:t>
            </a:r>
            <a:b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0B577C-4A8B-4047-AFEC-CF9711491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27620"/>
          </a:xfrm>
        </p:spPr>
        <p:txBody>
          <a:bodyPr>
            <a:normAutofit/>
          </a:bodyPr>
          <a:lstStyle/>
          <a:p>
            <a:pPr marL="371475">
              <a:buFont typeface="Wingdings" panose="05000000000000000000" pitchFamily="2" charset="2"/>
              <a:buChar char="§"/>
            </a:pPr>
            <a:endParaRPr lang="cs-CZ" dirty="0"/>
          </a:p>
          <a:p>
            <a:pPr marL="114300" indent="0"/>
            <a:endParaRPr lang="cs-CZ" dirty="0"/>
          </a:p>
          <a:p>
            <a:pPr marL="114300" indent="0"/>
            <a:endParaRPr lang="cs-CZ" dirty="0"/>
          </a:p>
          <a:p>
            <a:pPr marL="371475">
              <a:buFont typeface="Wingdings" panose="05000000000000000000" pitchFamily="2" charset="2"/>
              <a:buChar char="Ø"/>
            </a:pPr>
            <a:endParaRPr lang="cs-CZ" dirty="0"/>
          </a:p>
          <a:p>
            <a:pPr marL="371475">
              <a:buFont typeface="Wingdings" panose="05000000000000000000" pitchFamily="2" charset="2"/>
              <a:buChar char="Ø"/>
            </a:pPr>
            <a:endParaRPr lang="cs-CZ" dirty="0"/>
          </a:p>
          <a:p>
            <a:pPr marL="371475">
              <a:buFont typeface="Wingdings" panose="05000000000000000000" pitchFamily="2" charset="2"/>
              <a:buChar char="Ø"/>
            </a:pPr>
            <a:endParaRPr lang="cs-CZ" dirty="0"/>
          </a:p>
          <a:p>
            <a:pPr marL="371475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3">
            <a:extLst>
              <a:ext uri="{FF2B5EF4-FFF2-40B4-BE49-F238E27FC236}">
                <a16:creationId xmlns:a16="http://schemas.microsoft.com/office/drawing/2014/main" id="{D7A67DF2-3AD8-490D-B8CA-678B12CBA3BB}"/>
              </a:ext>
            </a:extLst>
          </p:cNvPr>
          <p:cNvSpPr txBox="1">
            <a:spLocks/>
          </p:cNvSpPr>
          <p:nvPr/>
        </p:nvSpPr>
        <p:spPr>
          <a:xfrm>
            <a:off x="7675872" y="2346185"/>
            <a:ext cx="3619082" cy="42150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0525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PRAVÁ hemisféra </a:t>
            </a:r>
            <a:r>
              <a:rPr lang="cs-CZ" b="1" dirty="0">
                <a:solidFill>
                  <a:srgbClr val="0070C0"/>
                </a:solidFill>
              </a:rPr>
              <a:t>	   </a:t>
            </a:r>
            <a:r>
              <a:rPr lang="cs-CZ" dirty="0"/>
              <a:t>		   (umělecká)</a:t>
            </a:r>
          </a:p>
          <a:p>
            <a:pPr marL="390525">
              <a:buFont typeface="Wingdings" panose="05000000000000000000" pitchFamily="2" charset="2"/>
              <a:buChar char="§"/>
            </a:pPr>
            <a:r>
              <a:rPr lang="cs-CZ" sz="1875" dirty="0"/>
              <a:t>Myslí komplexně </a:t>
            </a:r>
            <a:br>
              <a:rPr lang="cs-CZ" sz="1875" dirty="0"/>
            </a:br>
            <a:r>
              <a:rPr lang="cs-CZ" sz="1875" dirty="0"/>
              <a:t>v obrazech, barvách </a:t>
            </a:r>
            <a:br>
              <a:rPr lang="cs-CZ" sz="1875" dirty="0"/>
            </a:br>
            <a:r>
              <a:rPr lang="cs-CZ" sz="1875" dirty="0"/>
              <a:t>a melodiích</a:t>
            </a:r>
          </a:p>
          <a:p>
            <a:pPr marL="390525">
              <a:buFont typeface="Wingdings" panose="05000000000000000000" pitchFamily="2" charset="2"/>
              <a:buChar char="§"/>
            </a:pPr>
            <a:r>
              <a:rPr lang="cs-CZ" sz="1875" dirty="0"/>
              <a:t>Uvažování v širších souvislostech</a:t>
            </a:r>
          </a:p>
          <a:p>
            <a:pPr marL="390525">
              <a:buFont typeface="Wingdings" panose="05000000000000000000" pitchFamily="2" charset="2"/>
              <a:buChar char="§"/>
            </a:pPr>
            <a:r>
              <a:rPr lang="cs-CZ" sz="1875" dirty="0"/>
              <a:t>Zapojení fantazie</a:t>
            </a:r>
          </a:p>
          <a:p>
            <a:pPr marL="390525">
              <a:buFont typeface="Wingdings" panose="05000000000000000000" pitchFamily="2" charset="2"/>
              <a:buChar char="§"/>
            </a:pPr>
            <a:r>
              <a:rPr lang="cs-CZ" sz="1875" dirty="0"/>
              <a:t>Rozpoznání vzorů </a:t>
            </a:r>
            <a:br>
              <a:rPr lang="cs-CZ" sz="1875" dirty="0"/>
            </a:br>
            <a:r>
              <a:rPr lang="cs-CZ" sz="1875" dirty="0"/>
              <a:t>a obrazná srovnání</a:t>
            </a:r>
          </a:p>
          <a:p>
            <a:pPr marL="390525">
              <a:buFont typeface="Wingdings" panose="05000000000000000000" pitchFamily="2" charset="2"/>
              <a:buChar char="§"/>
            </a:pPr>
            <a:r>
              <a:rPr lang="cs-CZ" sz="1875" dirty="0"/>
              <a:t>Opakování, nikoli spontánní mluvení</a:t>
            </a:r>
          </a:p>
          <a:p>
            <a:pPr marL="390525"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2">
            <a:extLst>
              <a:ext uri="{FF2B5EF4-FFF2-40B4-BE49-F238E27FC236}">
                <a16:creationId xmlns:a16="http://schemas.microsoft.com/office/drawing/2014/main" id="{0FAC0FC0-2051-4AA1-9F64-ABE3B3F325DF}"/>
              </a:ext>
            </a:extLst>
          </p:cNvPr>
          <p:cNvSpPr txBox="1">
            <a:spLocks/>
          </p:cNvSpPr>
          <p:nvPr/>
        </p:nvSpPr>
        <p:spPr>
          <a:xfrm>
            <a:off x="2589212" y="2346184"/>
            <a:ext cx="3619083" cy="421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1475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LEVÁ hemisféra</a:t>
            </a:r>
          </a:p>
          <a:p>
            <a:pPr marL="28575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cs-CZ"/>
              <a:t>		(intelektuální)</a:t>
            </a:r>
          </a:p>
          <a:p>
            <a:pPr marL="371475">
              <a:buFont typeface="Wingdings" panose="05000000000000000000" pitchFamily="2" charset="2"/>
              <a:buChar char="§"/>
            </a:pPr>
            <a:r>
              <a:rPr lang="cs-CZ"/>
              <a:t>Myslí logicky, analyticky</a:t>
            </a:r>
          </a:p>
          <a:p>
            <a:pPr marL="371475">
              <a:buFont typeface="Wingdings" panose="05000000000000000000" pitchFamily="2" charset="2"/>
              <a:buChar char="§"/>
            </a:pPr>
            <a:r>
              <a:rPr lang="cs-CZ"/>
              <a:t>Vyvozuje závěry</a:t>
            </a:r>
          </a:p>
          <a:p>
            <a:pPr marL="371475">
              <a:buFont typeface="Wingdings" panose="05000000000000000000" pitchFamily="2" charset="2"/>
              <a:buChar char="§"/>
            </a:pPr>
            <a:r>
              <a:rPr lang="cs-CZ"/>
              <a:t>Pracuje s čísly, pojmy </a:t>
            </a:r>
            <a:br>
              <a:rPr lang="cs-CZ"/>
            </a:br>
            <a:r>
              <a:rPr lang="cs-CZ"/>
              <a:t>a množstvím</a:t>
            </a:r>
          </a:p>
          <a:p>
            <a:pPr marL="371475">
              <a:buFont typeface="Wingdings" panose="05000000000000000000" pitchFamily="2" charset="2"/>
              <a:buChar char="§"/>
            </a:pPr>
            <a:r>
              <a:rPr lang="cs-CZ"/>
              <a:t>Spontánní mluvení </a:t>
            </a:r>
            <a:br>
              <a:rPr lang="cs-CZ"/>
            </a:br>
            <a:r>
              <a:rPr lang="cs-CZ"/>
              <a:t>a psaní</a:t>
            </a:r>
          </a:p>
          <a:p>
            <a:pPr marL="371475">
              <a:buFont typeface="Wingdings" panose="05000000000000000000" pitchFamily="2" charset="2"/>
              <a:buChar char="§"/>
            </a:pPr>
            <a:r>
              <a:rPr lang="cs-CZ"/>
              <a:t>Rozpoznává slova</a:t>
            </a:r>
          </a:p>
          <a:p>
            <a:pPr marL="371475">
              <a:buFont typeface="Wingdings" panose="05000000000000000000" pitchFamily="2" charset="2"/>
              <a:buChar char="§"/>
            </a:pPr>
            <a:r>
              <a:rPr lang="cs-CZ"/>
              <a:t>Činí rozhodnutí</a:t>
            </a:r>
          </a:p>
          <a:p>
            <a:pPr marL="371475">
              <a:buFont typeface="Wingdings" panose="05000000000000000000" pitchFamily="2" charset="2"/>
              <a:buChar char="§"/>
            </a:pPr>
            <a:r>
              <a:rPr lang="cs-CZ"/>
              <a:t>Vědomě se učí</a:t>
            </a:r>
          </a:p>
          <a:p>
            <a:pPr marL="371475">
              <a:buFont typeface="Wingdings" panose="05000000000000000000" pitchFamily="2" charset="2"/>
              <a:buChar char="§"/>
            </a:pPr>
            <a:endParaRPr lang="cs-CZ"/>
          </a:p>
          <a:p>
            <a:pPr marL="114300" indent="0"/>
            <a:endParaRPr lang="cs-CZ"/>
          </a:p>
          <a:p>
            <a:pPr marL="114300" indent="0"/>
            <a:endParaRPr lang="cs-CZ"/>
          </a:p>
          <a:p>
            <a:pPr marL="371475">
              <a:buFont typeface="Wingdings" panose="05000000000000000000" pitchFamily="2" charset="2"/>
              <a:buChar char="Ø"/>
            </a:pPr>
            <a:endParaRPr lang="cs-CZ"/>
          </a:p>
          <a:p>
            <a:pPr marL="371475">
              <a:buFont typeface="Wingdings" panose="05000000000000000000" pitchFamily="2" charset="2"/>
              <a:buChar char="Ø"/>
            </a:pPr>
            <a:endParaRPr lang="cs-CZ"/>
          </a:p>
          <a:p>
            <a:pPr marL="371475">
              <a:buFont typeface="Wingdings" panose="05000000000000000000" pitchFamily="2" charset="2"/>
              <a:buChar char="Ø"/>
            </a:pPr>
            <a:endParaRPr lang="cs-CZ"/>
          </a:p>
          <a:p>
            <a:pPr marL="371475">
              <a:buFont typeface="Wingdings" panose="05000000000000000000" pitchFamily="2" charset="2"/>
              <a:buChar char="Ø"/>
            </a:pPr>
            <a:endParaRPr lang="cs-CZ"/>
          </a:p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4B723BE-959A-4EB6-91EC-CF0F768CC91B}"/>
              </a:ext>
            </a:extLst>
          </p:cNvPr>
          <p:cNvSpPr txBox="1"/>
          <p:nvPr/>
        </p:nvSpPr>
        <p:spPr>
          <a:xfrm>
            <a:off x="4610516" y="1454878"/>
            <a:ext cx="70098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algn="ctr"/>
            <a:r>
              <a:rPr lang="cs-CZ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„Svět má tak úzké obzory a mozek nekonečné možnosti.“    (F. Schiller)</a:t>
            </a:r>
          </a:p>
        </p:txBody>
      </p:sp>
    </p:spTree>
    <p:extLst>
      <p:ext uri="{BB962C8B-B14F-4D97-AF65-F5344CB8AC3E}">
        <p14:creationId xmlns:p14="http://schemas.microsoft.com/office/powerpoint/2010/main" val="44795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476BD-86B5-4191-B2EB-C580A660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dvě hemisféry?</a:t>
            </a:r>
            <a:endParaRPr lang="cs-CZ" dirty="0"/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F0489A06-CFC4-4D66-9718-1B14964AC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4267200"/>
          </a:xfrm>
        </p:spPr>
        <p:txBody>
          <a:bodyPr>
            <a:normAutofit/>
          </a:bodyPr>
          <a:lstStyle/>
          <a:p>
            <a:pPr marL="476250" indent="-34290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LEVÁ hemis</a:t>
            </a:r>
            <a:r>
              <a:rPr 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féra  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sz="1800" dirty="0"/>
              <a:t>Zpracovává informace </a:t>
            </a:r>
            <a:br>
              <a:rPr lang="cs-CZ" sz="1800" dirty="0"/>
            </a:br>
            <a:r>
              <a:rPr lang="cs-CZ" sz="1800" dirty="0"/>
              <a:t>postupně (lineárně)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sz="1800" dirty="0"/>
              <a:t>Má pojem o čase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sz="1800" dirty="0"/>
              <a:t>Je optimistická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3">
            <a:extLst>
              <a:ext uri="{FF2B5EF4-FFF2-40B4-BE49-F238E27FC236}">
                <a16:creationId xmlns:a16="http://schemas.microsoft.com/office/drawing/2014/main" id="{8849105E-3F10-4D38-A87D-8E0DF8EF7192}"/>
              </a:ext>
            </a:extLst>
          </p:cNvPr>
          <p:cNvSpPr txBox="1">
            <a:spLocks/>
          </p:cNvSpPr>
          <p:nvPr/>
        </p:nvSpPr>
        <p:spPr>
          <a:xfrm>
            <a:off x="8034077" y="2255747"/>
            <a:ext cx="3137420" cy="36561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2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PRAVÁ hemisféra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dirty="0"/>
              <a:t>Zpracovává více informací současně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dirty="0"/>
              <a:t>Je kreativní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dirty="0"/>
              <a:t>Učí se nevědomě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dirty="0"/>
              <a:t>Nemá pojem o čase </a:t>
            </a:r>
          </a:p>
          <a:p>
            <a:pPr marL="419100" indent="-285750">
              <a:buFont typeface="Wingdings" panose="05000000000000000000" pitchFamily="2" charset="2"/>
              <a:buChar char="§"/>
            </a:pPr>
            <a:r>
              <a:rPr lang="cs-CZ" dirty="0"/>
              <a:t>Je pesimistická</a:t>
            </a:r>
          </a:p>
          <a:p>
            <a:pPr marL="4762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50CFFA-C1F8-41CE-8286-A56A704EECEE}"/>
              </a:ext>
            </a:extLst>
          </p:cNvPr>
          <p:cNvSpPr txBox="1"/>
          <p:nvPr/>
        </p:nvSpPr>
        <p:spPr>
          <a:xfrm>
            <a:off x="3079209" y="5200471"/>
            <a:ext cx="6033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1800" dirty="0"/>
          </a:p>
          <a:p>
            <a:pPr algn="ctr"/>
            <a:r>
              <a:rPr lang="cs-CZ" sz="1800" dirty="0"/>
              <a:t>Nejedná se ale o jednoznačné oddělení, </a:t>
            </a:r>
          </a:p>
          <a:p>
            <a:pPr algn="ctr"/>
            <a:r>
              <a:rPr lang="cs-CZ" sz="1800" dirty="0"/>
              <a:t>ale o priority a tendence!</a:t>
            </a:r>
          </a:p>
          <a:p>
            <a:pPr algn="ctr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2457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3C4DC-3EBB-46C5-A4D8-663208E3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nám nejvíce rozsvítí mozek?</a:t>
            </a:r>
            <a:r>
              <a:rPr lang="cs-CZ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C236FC-B99B-40E2-BEAF-68EDEA6D9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5238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solidFill>
                  <a:schemeClr val="tx1"/>
                </a:solidFill>
              </a:rPr>
              <a:t>Podle výzkumů Dr. </a:t>
            </a:r>
            <a:r>
              <a:rPr lang="cs-CZ" sz="2400" dirty="0" err="1">
                <a:solidFill>
                  <a:schemeClr val="tx1"/>
                </a:solidFill>
              </a:rPr>
              <a:t>Kawašimi</a:t>
            </a:r>
            <a:r>
              <a:rPr lang="cs-CZ" sz="2400" dirty="0">
                <a:solidFill>
                  <a:schemeClr val="tx1"/>
                </a:solidFill>
              </a:rPr>
              <a:t> (japonský neurolog) nejvíce rozsvítí mozek tři následující věci: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čtení nahlas,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rychlé počítání velmi jednoduchých výpočtů,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psaní rukou na papír.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57150" indent="0">
              <a:lnSpc>
                <a:spcPct val="150000"/>
              </a:lnSpc>
              <a:buNone/>
            </a:pPr>
            <a:r>
              <a:rPr lang="cs-CZ" sz="2000" dirty="0">
                <a:solidFill>
                  <a:schemeClr val="tx1"/>
                </a:solidFill>
              </a:rPr>
              <a:t>Těmito činnostmi se zvýší přísun krve do </a:t>
            </a:r>
            <a:r>
              <a:rPr lang="cs-CZ" sz="2000" dirty="0" err="1">
                <a:solidFill>
                  <a:schemeClr val="tx1"/>
                </a:solidFill>
              </a:rPr>
              <a:t>prefrontálního</a:t>
            </a:r>
            <a:r>
              <a:rPr lang="cs-CZ" sz="2000" dirty="0">
                <a:solidFill>
                  <a:schemeClr val="tx1"/>
                </a:solidFill>
              </a:rPr>
              <a:t> kortexu - </a:t>
            </a:r>
            <a:r>
              <a:rPr lang="cs-CZ" sz="2000" b="0" i="0" u="none" strike="noStrike" kern="1200" cap="none" dirty="0" err="1">
                <a:solidFill>
                  <a:schemeClr val="tx1"/>
                </a:solidFill>
                <a:effectLst/>
                <a:ea typeface="Arial"/>
                <a:cs typeface="Arial"/>
                <a:sym typeface="Arial"/>
              </a:rPr>
              <a:t>Prefrontální</a:t>
            </a:r>
            <a:r>
              <a:rPr lang="cs-CZ" sz="2000" b="0" i="0" u="none" strike="noStrike" kern="1200" cap="none" dirty="0">
                <a:solidFill>
                  <a:schemeClr val="tx1"/>
                </a:solidFill>
                <a:effectLst/>
                <a:ea typeface="Arial"/>
                <a:cs typeface="Arial"/>
                <a:sym typeface="Arial"/>
              </a:rPr>
              <a:t> kortex je přední část mozkové kůry, která je hned za očima a čelem. Právě tato část mozku je zodpovědná za soustředění, chápání, rozhodování a pamatování. Je to právě tato </a:t>
            </a:r>
            <a:r>
              <a:rPr lang="cs-CZ" sz="2000" b="0" i="0" u="none" strike="noStrike" kern="1200" cap="none" dirty="0" err="1">
                <a:solidFill>
                  <a:schemeClr val="tx1"/>
                </a:solidFill>
                <a:effectLst/>
                <a:ea typeface="Arial"/>
                <a:cs typeface="Arial"/>
                <a:sym typeface="Arial"/>
              </a:rPr>
              <a:t>prefrontální</a:t>
            </a:r>
            <a:r>
              <a:rPr lang="cs-CZ" sz="2000" b="0" i="0" u="none" strike="noStrike" kern="1200" cap="none" dirty="0">
                <a:solidFill>
                  <a:schemeClr val="tx1"/>
                </a:solidFill>
                <a:effectLst/>
                <a:ea typeface="Arial"/>
                <a:cs typeface="Arial"/>
                <a:sym typeface="Arial"/>
              </a:rPr>
              <a:t> oblast, která tak výrazně odlišuje náš lidský mozek od mozku ostatních tvorů a do značné míry z nás dělá to, co jsme.</a:t>
            </a:r>
            <a:endParaRPr lang="cs-CZ" sz="1400" dirty="0">
              <a:solidFill>
                <a:schemeClr val="tx1"/>
              </a:solidFill>
            </a:endParaRPr>
          </a:p>
          <a:p>
            <a:pPr marL="57150" indent="0">
              <a:lnSpc>
                <a:spcPct val="150000"/>
              </a:lnSpc>
              <a:buNone/>
            </a:pPr>
            <a:endParaRPr lang="cs-CZ" sz="20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54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B4089-DAAF-4024-9CF2-F315F4F38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8016"/>
          </a:xfrm>
        </p:spPr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Zvýšení činnosti</a:t>
            </a: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7E9408FB-5528-4082-B74B-8B340A0B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1700463"/>
            <a:ext cx="8915400" cy="474846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err="1">
                <a:solidFill>
                  <a:schemeClr val="dk1"/>
                </a:solidFill>
                <a:ea typeface="Arial"/>
                <a:cs typeface="Arial"/>
                <a:sym typeface="Arial"/>
              </a:rPr>
              <a:t>Prefrontální</a:t>
            </a:r>
            <a:r>
              <a:rPr lang="cs-CZ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kortex - přední část mozkové kůry, </a:t>
            </a:r>
            <a:br>
              <a:rPr lang="cs-CZ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</a:br>
            <a:r>
              <a:rPr lang="cs-CZ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která je hned za očima a čelem. </a:t>
            </a:r>
          </a:p>
          <a:p>
            <a:r>
              <a:rPr lang="cs-CZ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</a:t>
            </a:r>
            <a:r>
              <a:rPr lang="cs-CZ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Zodpovědná za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</a:t>
            </a: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soustředění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chápání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rozhodování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pamatování. </a:t>
            </a:r>
          </a:p>
          <a:p>
            <a:pPr marL="457200" lvl="1" indent="0">
              <a:buNone/>
            </a:pPr>
            <a:endParaRPr lang="cs-CZ" sz="20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r>
              <a:rPr lang="cs-CZ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Posílení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kreativity,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paměťových funkcí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	komunikačních schopností.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4CC47D8-DCDA-4F48-A47B-72CF0CE10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057" y="2718486"/>
            <a:ext cx="5257565" cy="392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8B167-1F78-4C3A-834E-F6226254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Jednoduché výpočty - rychle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EEED10-A46D-4B3B-A424-E9A4847F7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3200"/>
            <a:ext cx="8915400" cy="4972400"/>
          </a:xfrm>
        </p:spPr>
        <p:txBody>
          <a:bodyPr/>
          <a:lstStyle/>
          <a:p>
            <a:r>
              <a:rPr lang="cs-CZ" sz="1800" dirty="0"/>
              <a:t>Takto vypadá mozek při rychlém řešení velmi jednoduchých výpočtů. Různé části mozku pracují v obou hemisférách.</a:t>
            </a:r>
            <a:br>
              <a:rPr lang="cs-CZ" sz="1800" dirty="0"/>
            </a:br>
            <a:endParaRPr lang="cs-CZ" sz="18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AF15FC2-7103-4B91-8B96-D823E295FB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8" t="15572" r="10800" b="4754"/>
          <a:stretch/>
        </p:blipFill>
        <p:spPr>
          <a:xfrm>
            <a:off x="3240395" y="2679978"/>
            <a:ext cx="5711209" cy="41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92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558B3-A8F6-4111-9505-BDA5BF10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Jednoduché výpočty - pomalu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DF1E1-C914-464C-BC15-5C54BB452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0253"/>
            <a:ext cx="8915400" cy="4290969"/>
          </a:xfrm>
        </p:spPr>
        <p:txBody>
          <a:bodyPr/>
          <a:lstStyle/>
          <a:p>
            <a:r>
              <a:rPr lang="cs-CZ" dirty="0"/>
              <a:t>Stav mozku, když se řeší tytéž velmi jednoduché výpočty, ale v pohodě </a:t>
            </a:r>
            <a:br>
              <a:rPr lang="cs-CZ" dirty="0"/>
            </a:br>
            <a:r>
              <a:rPr lang="cs-CZ" dirty="0"/>
              <a:t>a pomalu. Aktivita mozku proti rychlému počítání výrazně poklesla.</a:t>
            </a:r>
          </a:p>
          <a:p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E8099AA-6D44-4489-A60E-81C3ECE910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2" t="16350" r="6818"/>
          <a:stretch/>
        </p:blipFill>
        <p:spPr>
          <a:xfrm>
            <a:off x="3090345" y="2521970"/>
            <a:ext cx="6011310" cy="438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8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04321-2DFD-4E0B-B3E9-62D2EDF74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Složité početní úlohy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55F773-FD81-478A-ACF8-D113AD5CB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6083"/>
            <a:ext cx="8915400" cy="528633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Mozek při řešení složitých výpočtů. Aktivována je 	pouze malá část </a:t>
            </a:r>
            <a:r>
              <a:rPr lang="cs-CZ" dirty="0" err="1"/>
              <a:t>prefrontálního</a:t>
            </a:r>
            <a:r>
              <a:rPr lang="cs-CZ" dirty="0"/>
              <a:t> kortexu a část levé hemisféry. Pravá hemisféra zůstává téměř neaktivní.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6738ABA-263B-421D-8CE6-A9D7E9525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0" t="26619" r="9628"/>
          <a:stretch/>
        </p:blipFill>
        <p:spPr>
          <a:xfrm>
            <a:off x="3220489" y="2661748"/>
            <a:ext cx="6382299" cy="418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1752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647</Words>
  <Application>Microsoft Office PowerPoint</Application>
  <PresentationFormat>Širokoúhlá obrazovka</PresentationFormat>
  <Paragraphs>127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Stébla</vt:lpstr>
      <vt:lpstr>Praktické náležitosti tlumočnické profese I.</vt:lpstr>
      <vt:lpstr>Mozek, paměť </vt:lpstr>
      <vt:lpstr>Na co máme dvě hemisféry? </vt:lpstr>
      <vt:lpstr>… dvě hemisféry?</vt:lpstr>
      <vt:lpstr>Co nám nejvíce rozsvítí mozek? </vt:lpstr>
      <vt:lpstr>Zvýšení činnosti</vt:lpstr>
      <vt:lpstr>Jednoduché výpočty - rychle</vt:lpstr>
      <vt:lpstr>Jednoduché výpočty - pomalu</vt:lpstr>
      <vt:lpstr>Složité početní úlohy</vt:lpstr>
      <vt:lpstr>Čtení knihy - nahlas </vt:lpstr>
      <vt:lpstr>Smysly</vt:lpstr>
      <vt:lpstr>Dobrá paměť – jak ji získat</vt:lpstr>
      <vt:lpstr>Cvičení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23</cp:revision>
  <dcterms:created xsi:type="dcterms:W3CDTF">2021-09-20T11:42:51Z</dcterms:created>
  <dcterms:modified xsi:type="dcterms:W3CDTF">2021-10-22T12:41:41Z</dcterms:modified>
</cp:coreProperties>
</file>