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70" r:id="rId4"/>
    <p:sldId id="271" r:id="rId5"/>
    <p:sldId id="272" r:id="rId6"/>
    <p:sldId id="273" r:id="rId7"/>
    <p:sldId id="274" r:id="rId8"/>
    <p:sldId id="275" r:id="rId9"/>
    <p:sldId id="266" r:id="rId10"/>
    <p:sldId id="268" r:id="rId11"/>
    <p:sldId id="267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0261" autoAdjust="0"/>
  </p:normalViewPr>
  <p:slideViewPr>
    <p:cSldViewPr snapToGrid="0">
      <p:cViewPr>
        <p:scale>
          <a:sx n="80" d="100"/>
          <a:sy n="80" d="100"/>
        </p:scale>
        <p:origin x="739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AE – Antiepileptikum</a:t>
            </a:r>
          </a:p>
          <a:p>
            <a:r>
              <a:rPr lang="cs-CZ" dirty="0"/>
              <a:t>AG Angiografie</a:t>
            </a:r>
          </a:p>
          <a:p>
            <a:r>
              <a:rPr lang="cs-CZ" dirty="0" err="1"/>
              <a:t>Ag</a:t>
            </a:r>
            <a:r>
              <a:rPr lang="cs-CZ" dirty="0"/>
              <a:t> –antigen</a:t>
            </a:r>
          </a:p>
          <a:p>
            <a:r>
              <a:rPr lang="cs-CZ" dirty="0"/>
              <a:t>CT - Počítačová tomografie</a:t>
            </a:r>
          </a:p>
          <a:p>
            <a:r>
              <a:rPr lang="cs-CZ" dirty="0"/>
              <a:t>EEG – elektroencefalogram</a:t>
            </a:r>
          </a:p>
          <a:p>
            <a:r>
              <a:rPr lang="cs-CZ" dirty="0"/>
              <a:t>IM - Infarkt myokardu</a:t>
            </a:r>
          </a:p>
          <a:p>
            <a:r>
              <a:rPr lang="cs-CZ" dirty="0"/>
              <a:t>LMD - Lehká mozková dysfunkce</a:t>
            </a:r>
          </a:p>
          <a:p>
            <a:r>
              <a:rPr lang="cs-CZ" dirty="0"/>
              <a:t>LP - Lumbální punkce</a:t>
            </a:r>
          </a:p>
          <a:p>
            <a:r>
              <a:rPr lang="cs-CZ" dirty="0"/>
              <a:t>TK - tlak krve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648B8-4CE9-4890-A5B4-84C26F26AB7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36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648B8-4CE9-4890-A5B4-84C26F26AB7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33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tcr.cz/cz/legislativa-zakony-vyhlaska-1" TargetMode="External"/><Relationship Id="rId2" Type="http://schemas.openxmlformats.org/officeDocument/2006/relationships/hyperlink" Target="https://www.kstcr.cz/cz/legislativa-zakony-platna-legislativa-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stcr.cz/cz/profesni-informace-profesni-informace-0" TargetMode="External"/><Relationship Id="rId4" Type="http://schemas.openxmlformats.org/officeDocument/2006/relationships/hyperlink" Target="https://www.kstcr.cz/cz/legislativa-zakony-platna-legislativa-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/>
              <a:t>2. 11. 2021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si zajistit podmínky: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006930"/>
            <a:ext cx="8915400" cy="4643252"/>
          </a:xfrm>
        </p:spPr>
        <p:txBody>
          <a:bodyPr/>
          <a:lstStyle/>
          <a:p>
            <a:r>
              <a:rPr lang="cs-CZ" b="1" dirty="0"/>
              <a:t>Základní informace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pro koho a kde budu tlumočit,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co budu tlumočit – o jakou akci jde,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za jakých světelných/prostorových podmínek,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předání materiálů pro přípravu.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Doplňující informace</a:t>
            </a:r>
            <a:endParaRPr lang="cs-CZ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kolik bude SP klientů,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kde budou sedět,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budou mluvčí  CZ/AJ/…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7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Vyúčtování tlumočení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345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dirty="0"/>
              <a:t>Liší se podle objednavatele: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cs-CZ" b="1" dirty="0"/>
              <a:t>Státní instituce, policie, soudy 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2"/>
              </a:rPr>
              <a:t>ZÁKON č. 354/2019 Sb.</a:t>
            </a:r>
            <a:r>
              <a:rPr lang="cs-CZ" dirty="0"/>
              <a:t>, o soudních tlumočnících a soudních překladatelích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3"/>
              </a:rPr>
              <a:t>Prováděcí vyhláška č. 506/2020 Sb.</a:t>
            </a:r>
            <a:r>
              <a:rPr lang="cs-CZ" dirty="0"/>
              <a:t>, o výkonu tlumočnické a překladatelské činnosti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4"/>
              </a:rPr>
              <a:t>Úhradová vyhláška č. 507/2020 Sb.</a:t>
            </a:r>
            <a:r>
              <a:rPr lang="cs-CZ" dirty="0"/>
              <a:t>, o odměně a náhradách soudního tlumočníka a soudního překladatele - možnost i zvýšení dle náročnosti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hlinkClick r:id="rId5"/>
              </a:rPr>
              <a:t>Vyúčtování tlumočeného</a:t>
            </a:r>
            <a:r>
              <a:rPr lang="cs-CZ" b="1" dirty="0"/>
              <a:t> </a:t>
            </a:r>
            <a:r>
              <a:rPr lang="cs-CZ" dirty="0"/>
              <a:t>– podklady pro účtování odměny za tlumočení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cs-CZ" dirty="0"/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/>
              <a:t>První pomoc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r>
              <a:rPr lang="cs-CZ" dirty="0">
                <a:sym typeface="Wingdings" panose="05000000000000000000" pitchFamily="2" charset="2"/>
                <a:hlinkClick r:id="rId5"/>
              </a:rPr>
              <a:t>Komora soudních tlumočníků ČR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b="1" dirty="0"/>
              <a:t>Ostatní </a:t>
            </a:r>
            <a:r>
              <a:rPr lang="cs-CZ" dirty="0"/>
              <a:t>– smluvní ceny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46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/>
              <a:t>Kontakt:</a:t>
            </a:r>
          </a:p>
          <a:p>
            <a:endParaRPr lang="cs-CZ" dirty="0"/>
          </a:p>
          <a:p>
            <a:pPr lvl="3"/>
            <a:r>
              <a:rPr lang="cs-CZ" sz="2000" dirty="0"/>
              <a:t>penazova@gmail.com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4B96C-9E10-47F2-AEDA-3EDA8B8A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Slovní zásoba - zdravotnictví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5E7E0A-CCDE-4095-B990-3CB34BDB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Cvičení: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1800" dirty="0"/>
              <a:t>zkratky - ORL, JIP, ARO, RTG, AE, AG x </a:t>
            </a:r>
            <a:r>
              <a:rPr lang="cs-CZ" sz="1800" dirty="0" err="1"/>
              <a:t>Ag</a:t>
            </a:r>
            <a:r>
              <a:rPr lang="cs-CZ" sz="1800" dirty="0"/>
              <a:t>, ATB, AIDS, CMP, CNS, CT, MR, DMO, DNA, EEG,  EKG, IM, , LMD, LP TBC, TK.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/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1800" dirty="0"/>
              <a:t>Intramuskulární, intravenózní, </a:t>
            </a:r>
            <a:r>
              <a:rPr lang="cs-CZ" sz="1800" dirty="0" err="1"/>
              <a:t>intraarteriální</a:t>
            </a:r>
            <a:r>
              <a:rPr lang="cs-CZ" sz="1800" dirty="0"/>
              <a:t>, perorální, </a:t>
            </a:r>
            <a:r>
              <a:rPr lang="cs-CZ" sz="1800" dirty="0" err="1"/>
              <a:t>liquid</a:t>
            </a:r>
            <a:r>
              <a:rPr lang="cs-CZ" sz="1800" dirty="0"/>
              <a:t>, fenylketonurie, celiakie, leukémie, intoxikace, impotence, encefalitida, pásový opar, tetanus, epilepsie, vzteklina.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4393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 – typy												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43050"/>
            <a:ext cx="8915400" cy="5059631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Ultrakrátká (senzorická)</a:t>
            </a:r>
          </a:p>
          <a:p>
            <a:pPr lvl="1">
              <a:lnSpc>
                <a:spcPct val="160000"/>
              </a:lnSpc>
            </a:pPr>
            <a:r>
              <a:rPr lang="cs-CZ" dirty="0"/>
              <a:t>Přijímání vjemů – elektrické impulsy přichází do mozku bez uvědomění, pokud nevzbudí naši pozornost mezi 10 – 20 sekundami, odezní.</a:t>
            </a:r>
          </a:p>
          <a:p>
            <a:pPr lvl="1">
              <a:lnSpc>
                <a:spcPct val="160000"/>
              </a:lnSpc>
            </a:pPr>
            <a:r>
              <a:rPr lang="cs-CZ" dirty="0"/>
              <a:t>Filtrace velké části informací – mozek není zahlcen.</a:t>
            </a:r>
          </a:p>
          <a:p>
            <a:pPr marL="457200" lvl="1" indent="0">
              <a:lnSpc>
                <a:spcPct val="160000"/>
              </a:lnSpc>
              <a:buNone/>
            </a:pPr>
            <a:endParaRPr lang="cs-CZ" dirty="0"/>
          </a:p>
          <a:p>
            <a:pPr marL="457200" lvl="1" indent="0">
              <a:lnSpc>
                <a:spcPct val="160000"/>
              </a:lnSpc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b="1" dirty="0"/>
              <a:t>Cvičení: </a:t>
            </a:r>
            <a:r>
              <a:rPr lang="cs-CZ" dirty="0"/>
              <a:t>zkuste se zamyslet, co jste dělali v posledních 3 minutách …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dirty="0"/>
              <a:t>(zavřeli jste oči a přemýšleli? telefonovali jste? něco jste si zapisovali? něco jste pili? vstali jste? mluvili jste? podívali jste se z okna?)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dirty="0"/>
              <a:t>Některé činnosti děláme bezděčně, aniž bychom si je uvědomili – škrábání se, koukání z okna.</a:t>
            </a:r>
          </a:p>
        </p:txBody>
      </p:sp>
    </p:spTree>
    <p:extLst>
      <p:ext uri="{BB962C8B-B14F-4D97-AF65-F5344CB8AC3E}">
        <p14:creationId xmlns:p14="http://schemas.microsoft.com/office/powerpoint/2010/main" val="93091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 – typy												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28775"/>
            <a:ext cx="8915400" cy="50006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Pracovní (krátkodobá)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Přebírá z ultrakrátké paměti informace, které se setkají s nějakým zájmem nebo již existujícími vzpomínkami.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Zůstanou zde několik hodin – pomáhá nám přijímat informace a komunikovat s okolím.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Podněty se ukládají formou biochemického procesu.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Je náchylná k chybám, těžko si pamatuje více pojmů naráz.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Seřazení pojmů do určitých skupin, vytvořit mezi nimi logickou souvislost.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cs-CZ" dirty="0"/>
          </a:p>
          <a:p>
            <a:pPr marL="457200" lvl="1" indent="0">
              <a:lnSpc>
                <a:spcPct val="160000"/>
              </a:lnSpc>
              <a:buNone/>
            </a:pPr>
            <a:r>
              <a:rPr lang="cs-CZ" b="1" dirty="0"/>
              <a:t>Cvičení: </a:t>
            </a:r>
            <a:r>
              <a:rPr lang="cs-CZ" dirty="0"/>
              <a:t>najděte nadřazené pojmy: mléko, vejce, sýr, kuře, rajčata, jogurty, šunka, chléb, voda, mrkev, víno, těstoviny, papriky, máslo.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cs-CZ" dirty="0"/>
              <a:t>Trénování pracovní paměti je vhodné každodenně – např. pexeso, „Jedu na ostrov a vezmu si s sebou“.</a:t>
            </a:r>
          </a:p>
          <a:p>
            <a:pPr marL="457200" lvl="1" indent="0">
              <a:lnSpc>
                <a:spcPct val="160000"/>
              </a:lnSpc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04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 – typy												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28775"/>
            <a:ext cx="8915400" cy="42824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Dlouhodobá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Nejdůležitější a nejobsáhlejší, informace jsou uloženy nesmazatelně.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Do dlouhodobé paměti se informace přesunou, pokud jsou velmi intenzívní.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Jejich uchování může omezit nebo zničit jen nemoc (např. Alzheimerova choroba).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Spolehlivě a dobře si vybavíme podněty spojené s intenzívními představami, pocity a zážitky.</a:t>
            </a:r>
          </a:p>
          <a:p>
            <a:pPr lvl="1">
              <a:lnSpc>
                <a:spcPct val="150000"/>
              </a:lnSpc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0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D866F-D1A6-4969-890E-5A54BEEFA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62025"/>
            <a:ext cx="8915400" cy="4949197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dirty="0"/>
              <a:t>Chceme-li si zapamatovat informace dlouhodobě, musíme je přemístit </a:t>
            </a:r>
            <a:br>
              <a:rPr lang="cs-CZ" dirty="0"/>
            </a:br>
            <a:r>
              <a:rPr lang="cs-CZ" dirty="0"/>
              <a:t>z ultrakrátké paměti do pracovní a následně do dlouhodobé paměti.</a:t>
            </a:r>
          </a:p>
          <a:p>
            <a:r>
              <a:rPr lang="cs-CZ" dirty="0"/>
              <a:t>To je možné jen opakováním </a:t>
            </a:r>
          </a:p>
          <a:p>
            <a:pPr lvl="1"/>
            <a:r>
              <a:rPr lang="cs-CZ" dirty="0"/>
              <a:t>1. po krátké době (několik hodin až 1 den), </a:t>
            </a:r>
          </a:p>
          <a:p>
            <a:pPr lvl="1"/>
            <a:r>
              <a:rPr lang="cs-CZ" dirty="0"/>
              <a:t>2. za několik dní až 1 týden </a:t>
            </a:r>
          </a:p>
          <a:p>
            <a:pPr lvl="1"/>
            <a:r>
              <a:rPr lang="cs-CZ" dirty="0"/>
              <a:t>3. opět po delší době</a:t>
            </a:r>
          </a:p>
          <a:p>
            <a:pPr marL="457200" lvl="1" indent="0">
              <a:buNone/>
            </a:pPr>
            <a:r>
              <a:rPr lang="cs-CZ" dirty="0"/>
              <a:t>Budete odměněni uložením údajů nesmazatelně do dlouhodobé paměti.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cs-CZ" i="1" dirty="0"/>
              <a:t>Zajímavost: </a:t>
            </a:r>
            <a:r>
              <a:rPr lang="cs-CZ" dirty="0"/>
              <a:t>v paměti dospělého člověka je uloženo až 500 000krát více informací, než ve velkých několikasvazkových encyklopediích, na většinu z nich si nevzpomeneme, protože vzpomínky se postupem času propadnou do nevědomé části dlouhodobé paměti.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71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3C3D849A-0164-449C-A3EC-E8A79E36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023715"/>
          </a:xfrm>
        </p:spPr>
        <p:txBody>
          <a:bodyPr>
            <a:normAutofit/>
          </a:bodyPr>
          <a:lstStyle/>
          <a:p>
            <a:r>
              <a:rPr lang="cs-CZ" dirty="0"/>
              <a:t>Cvičení </a:t>
            </a:r>
            <a:r>
              <a:rPr lang="cs-CZ" sz="2000" dirty="0">
                <a:solidFill>
                  <a:schemeClr val="tx1"/>
                </a:solidFill>
              </a:rPr>
              <a:t>- zapamatujte si pojmy a pak je napište. </a:t>
            </a:r>
            <a:r>
              <a:rPr lang="cs-CZ" dirty="0"/>
              <a:t>			</a:t>
            </a:r>
            <a:r>
              <a:rPr lang="cs-CZ" sz="1800" dirty="0">
                <a:solidFill>
                  <a:schemeClr val="tx1"/>
                </a:solidFill>
              </a:rPr>
              <a:t>(45 sec)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F8BE97-8E40-45CF-9D66-6815E9519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2819400"/>
          </a:xfrm>
        </p:spPr>
        <p:txBody>
          <a:bodyPr>
            <a:normAutofit/>
          </a:bodyPr>
          <a:lstStyle/>
          <a:p>
            <a:r>
              <a:rPr lang="cs-CZ" dirty="0"/>
              <a:t>Počítač</a:t>
            </a:r>
          </a:p>
          <a:p>
            <a:r>
              <a:rPr lang="cs-CZ" dirty="0"/>
              <a:t>Myš</a:t>
            </a:r>
          </a:p>
          <a:p>
            <a:r>
              <a:rPr lang="cs-CZ" dirty="0"/>
              <a:t>Tužka</a:t>
            </a:r>
          </a:p>
          <a:p>
            <a:r>
              <a:rPr lang="cs-CZ" dirty="0"/>
              <a:t>Šanon</a:t>
            </a:r>
          </a:p>
          <a:p>
            <a:r>
              <a:rPr lang="cs-CZ" dirty="0"/>
              <a:t>E-mail</a:t>
            </a:r>
          </a:p>
          <a:p>
            <a:r>
              <a:rPr lang="cs-CZ" dirty="0"/>
              <a:t>Hrnek na kávu</a:t>
            </a:r>
          </a:p>
          <a:p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C9B48EEE-6A34-4D68-8FDD-0F5FCEC9C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2750578"/>
          </a:xfrm>
        </p:spPr>
        <p:txBody>
          <a:bodyPr>
            <a:normAutofit/>
          </a:bodyPr>
          <a:lstStyle/>
          <a:p>
            <a:r>
              <a:rPr lang="cs-CZ" dirty="0"/>
              <a:t>Lepidlo</a:t>
            </a:r>
          </a:p>
          <a:p>
            <a:r>
              <a:rPr lang="cs-CZ" dirty="0" err="1"/>
              <a:t>Flipchart</a:t>
            </a:r>
            <a:endParaRPr lang="cs-CZ" dirty="0"/>
          </a:p>
          <a:p>
            <a:r>
              <a:rPr lang="cs-CZ" dirty="0"/>
              <a:t>Porada</a:t>
            </a:r>
          </a:p>
          <a:p>
            <a:r>
              <a:rPr lang="cs-CZ" dirty="0"/>
              <a:t>Organizovat</a:t>
            </a:r>
          </a:p>
          <a:p>
            <a:r>
              <a:rPr lang="cs-CZ" dirty="0"/>
              <a:t>Nůžky</a:t>
            </a:r>
          </a:p>
          <a:p>
            <a:r>
              <a:rPr lang="cs-CZ" dirty="0"/>
              <a:t>Guma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0" name="Nadpis 7">
            <a:extLst>
              <a:ext uri="{FF2B5EF4-FFF2-40B4-BE49-F238E27FC236}">
                <a16:creationId xmlns:a16="http://schemas.microsoft.com/office/drawing/2014/main" id="{675E56C1-2467-4298-A970-6791D26107F8}"/>
              </a:ext>
            </a:extLst>
          </p:cNvPr>
          <p:cNvSpPr txBox="1">
            <a:spLocks/>
          </p:cNvSpPr>
          <p:nvPr/>
        </p:nvSpPr>
        <p:spPr>
          <a:xfrm>
            <a:off x="1783299" y="5819775"/>
            <a:ext cx="8911687" cy="6572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cs-CZ" sz="2000" dirty="0">
                <a:solidFill>
                  <a:schemeClr val="tx1"/>
                </a:solidFill>
              </a:rPr>
              <a:t>Co je nadřazeným pojmem?</a:t>
            </a:r>
          </a:p>
        </p:txBody>
      </p:sp>
    </p:spTree>
    <p:extLst>
      <p:ext uri="{BB962C8B-B14F-4D97-AF65-F5344CB8AC3E}">
        <p14:creationId xmlns:p14="http://schemas.microsoft.com/office/powerpoint/2010/main" val="309067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96D47-F39F-4643-BA63-401A2D4E5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paměti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FC2D71-E52B-4015-863C-38A96AF34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43024"/>
            <a:ext cx="8915400" cy="551497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Tabulka</a:t>
            </a:r>
          </a:p>
          <a:p>
            <a:r>
              <a:rPr lang="cs-CZ" dirty="0"/>
              <a:t>Čísla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5197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74038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30617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618593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537928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8462976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spc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27941753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2891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Objednavatel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klient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19699"/>
          </a:xfrm>
        </p:spPr>
        <p:txBody>
          <a:bodyPr/>
          <a:lstStyle/>
          <a:p>
            <a:r>
              <a:rPr lang="cs-CZ" dirty="0"/>
              <a:t>Kdo může být objednavatelem?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Státní instituce – úřady práce (+rekvalifikační kurzy), městské/obecní úřady, azylové domy, azylová střediska, domovy pro seniory, matriky, policie, soudy, autoškoly, zaměstnavatelé.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Lékařské zařízení – praktičtí lékaři, nemocnice, odborná vyšetření.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dirty="0"/>
              <a:t>Školská zařízení různého typu.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Kdo může být klientem?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b="1" dirty="0"/>
              <a:t>Kdokoliv</a:t>
            </a:r>
            <a:r>
              <a:rPr lang="cs-CZ" dirty="0"/>
              <a:t>, kdo potřebuje tlumočnickou službu – předpokladem je porozumění předání informace v ČZJ.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12002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235</TotalTime>
  <Words>820</Words>
  <Application>Microsoft Office PowerPoint</Application>
  <PresentationFormat>Širokoúhlá obrazovka</PresentationFormat>
  <Paragraphs>115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Stébla</vt:lpstr>
      <vt:lpstr>Praktické náležitosti tlumočnické profese I.</vt:lpstr>
      <vt:lpstr>Slovní zásoba - zdravotnictví</vt:lpstr>
      <vt:lpstr>Paměť – typy            1.</vt:lpstr>
      <vt:lpstr>Paměť – typy            2.</vt:lpstr>
      <vt:lpstr>Paměť – typy            3.</vt:lpstr>
      <vt:lpstr>Prezentace aplikace PowerPoint</vt:lpstr>
      <vt:lpstr>Cvičení - zapamatujte si pojmy a pak je napište.    (45 sec)</vt:lpstr>
      <vt:lpstr>Test paměti</vt:lpstr>
      <vt:lpstr>Objednavatel x klient</vt:lpstr>
      <vt:lpstr>Jak si zajistit podmínky:</vt:lpstr>
      <vt:lpstr>Vyúčtování tlumočení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Jiří Peňáz</cp:lastModifiedBy>
  <cp:revision>24</cp:revision>
  <dcterms:created xsi:type="dcterms:W3CDTF">2021-09-20T11:42:51Z</dcterms:created>
  <dcterms:modified xsi:type="dcterms:W3CDTF">2021-11-01T15:26:48Z</dcterms:modified>
</cp:coreProperties>
</file>