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59" d="100"/>
          <a:sy n="59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23. 11.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AC1B7-8BC7-4373-A10B-AEA8339B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tlumočení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9BF80-FBA6-49C7-A247-DAD635AE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cs-CZ" dirty="0"/>
              <a:t>ČJ  </a:t>
            </a:r>
            <a:r>
              <a:rPr lang="cs-CZ" sz="1800" baseline="30000" dirty="0">
                <a:latin typeface="Century Gothic" panose="020B0502020202020204" pitchFamily="34" charset="0"/>
              </a:rPr>
              <a:t>→</a:t>
            </a:r>
            <a:r>
              <a:rPr lang="cs-CZ" sz="1800" baseline="-25000" dirty="0">
                <a:latin typeface="Century Gothic" panose="020B0502020202020204" pitchFamily="34" charset="0"/>
              </a:rPr>
              <a:t> </a:t>
            </a:r>
            <a:r>
              <a:rPr lang="cs-CZ" dirty="0"/>
              <a:t>ČZJ … tlumočník slyšící  </a:t>
            </a:r>
            <a:r>
              <a:rPr lang="cs-CZ" baseline="-25000" dirty="0"/>
              <a:t>nebo  </a:t>
            </a:r>
            <a:r>
              <a:rPr lang="cs-CZ" dirty="0"/>
              <a:t>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 </a:t>
            </a:r>
          </a:p>
          <a:p>
            <a:endParaRPr lang="cs-CZ" dirty="0"/>
          </a:p>
          <a:p>
            <a:r>
              <a:rPr lang="cs-CZ" dirty="0"/>
              <a:t>ČZJ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ČJ … tlumočník SP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slyšící </a:t>
            </a:r>
          </a:p>
          <a:p>
            <a:endParaRPr lang="cs-CZ" sz="1800" baseline="-25000" dirty="0">
              <a:latin typeface="MS Shell Dlg 2" panose="020B0604030504040204" pitchFamily="34" charset="0"/>
            </a:endParaRPr>
          </a:p>
          <a:p>
            <a:r>
              <a:rPr lang="cs-CZ" dirty="0"/>
              <a:t>AJ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ČZJ … 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</a:t>
            </a:r>
          </a:p>
          <a:p>
            <a:endParaRPr lang="cs-CZ" dirty="0"/>
          </a:p>
          <a:p>
            <a:r>
              <a:rPr lang="cs-CZ" dirty="0"/>
              <a:t>AJ </a:t>
            </a:r>
            <a:r>
              <a:rPr lang="cs-CZ" sz="1800" baseline="30000" dirty="0">
                <a:latin typeface="Century Gothic" panose="020B0502020202020204" pitchFamily="34" charset="0"/>
              </a:rPr>
              <a:t>→</a:t>
            </a:r>
            <a:r>
              <a:rPr lang="cs-CZ" dirty="0"/>
              <a:t> ČZJ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ČJ … tlumočník slyšící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SP </a:t>
            </a:r>
            <a:r>
              <a:rPr lang="cs-CZ" sz="1800" baseline="30000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tlumočník slyšící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6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FDA56-8C74-429B-80A3-ADDB6C6D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C9EA2-95D8-48C6-ABD9-5343C2D6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Povinnost?</a:t>
            </a:r>
          </a:p>
          <a:p>
            <a:endParaRPr lang="cs-CZ" dirty="0"/>
          </a:p>
          <a:p>
            <a:r>
              <a:rPr lang="cs-CZ" dirty="0"/>
              <a:t>Možnost se zdokonalovat?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Sám? – je to důležité, zvyšuje mou profesionalitu.</a:t>
            </a:r>
          </a:p>
          <a:p>
            <a:endParaRPr lang="cs-CZ" dirty="0"/>
          </a:p>
          <a:p>
            <a:r>
              <a:rPr lang="cs-CZ" dirty="0"/>
              <a:t>V týmu? – výhoda setkávání, supervize.</a:t>
            </a:r>
          </a:p>
        </p:txBody>
      </p:sp>
    </p:spTree>
    <p:extLst>
      <p:ext uri="{BB962C8B-B14F-4D97-AF65-F5344CB8AC3E}">
        <p14:creationId xmlns:p14="http://schemas.microsoft.com/office/powerpoint/2010/main" val="195376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073AF-4840-4C2B-B1AE-8CE35B59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05AE1-B973-4424-A90B-13BD62E0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9762"/>
          </a:xfrm>
        </p:spPr>
        <p:txBody>
          <a:bodyPr>
            <a:normAutofit/>
          </a:bodyPr>
          <a:lstStyle/>
          <a:p>
            <a:r>
              <a:rPr lang="cs-CZ" dirty="0"/>
              <a:t>Kdo je supervizor?</a:t>
            </a:r>
          </a:p>
          <a:p>
            <a:pPr lvl="1"/>
            <a:r>
              <a:rPr lang="cs-CZ" dirty="0"/>
              <a:t>Kolega, psycholog, nadřízený, nezávislý odborník.</a:t>
            </a:r>
          </a:p>
          <a:p>
            <a:endParaRPr lang="cs-CZ" dirty="0"/>
          </a:p>
          <a:p>
            <a:r>
              <a:rPr lang="cs-CZ" dirty="0"/>
              <a:t>Jaké by měl mít supervizor vlastnosti?</a:t>
            </a:r>
          </a:p>
          <a:p>
            <a:pPr lvl="1"/>
            <a:r>
              <a:rPr lang="cs-CZ" dirty="0"/>
              <a:t>Upřímný, empatický, objektivní, odborné znalosti, musí mít důvěr, výhodou je znalost tlumoč. prostředí.</a:t>
            </a:r>
          </a:p>
          <a:p>
            <a:r>
              <a:rPr lang="cs-CZ" dirty="0"/>
              <a:t>Kde supervizora najdeme?</a:t>
            </a:r>
          </a:p>
          <a:p>
            <a:endParaRPr lang="cs-CZ" dirty="0"/>
          </a:p>
          <a:p>
            <a:r>
              <a:rPr lang="cs-CZ" dirty="0"/>
              <a:t>Supervizor – tlumočník.</a:t>
            </a:r>
          </a:p>
          <a:p>
            <a:endParaRPr lang="cs-CZ" dirty="0"/>
          </a:p>
          <a:p>
            <a:r>
              <a:rPr lang="cs-CZ" dirty="0"/>
              <a:t>Vzdělávání supervizorů.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3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</a:t>
            </a:r>
            <a:r>
              <a:rPr lang="cs-CZ" dirty="0"/>
              <a:t>								</a:t>
            </a:r>
            <a:r>
              <a:rPr lang="cs-CZ" sz="1800" dirty="0"/>
              <a:t>1.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bez nároků na přizpůsobení tlumočení/překladu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cs-CZ" dirty="0"/>
              <a:t>Využijeme simultánní tlumočení.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 s vyšším stupněm vzdělání, středního či mladšího věku.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 mající zkušenost s používáním tlumočníka.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Neslyšící, kteří se umí v tlumočené situaci zorientovat a řídit ji.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Není potřeba jakékoliv intervence ze strany tlumočníka.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4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 	</a:t>
            </a:r>
            <a:r>
              <a:rPr lang="cs-CZ" dirty="0"/>
              <a:t>							</a:t>
            </a:r>
            <a:r>
              <a:rPr lang="cs-CZ" sz="1800" dirty="0"/>
              <a:t>2.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1162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vyžadující přizpůsobení tlumočení/překladu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cs-CZ" dirty="0"/>
              <a:t>Simultánní a konsekutivní tlumočení.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Zpravidla neslyšící s nižším vzděláním.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Jejich životní zkušenosti a prostředí jim přináší jiné mentální pojetí světa.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Většinou starší věkové skupiny.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Nemívají velké zkušenosti s tlumočníkem, neví jak se v situaci chovat.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Většinou nevyužívali profesionální tlumočnické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86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BB8BE-CFFC-4ED7-9A02-3F8125ED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Tlumočení pro osoby specifickými jazykovými potřebami </a:t>
            </a:r>
            <a:r>
              <a:rPr lang="cs-CZ" dirty="0"/>
              <a:t>								</a:t>
            </a:r>
            <a:r>
              <a:rPr lang="cs-CZ" sz="1800" dirty="0"/>
              <a:t>3.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E523C-3FDC-45D8-9056-AD438E82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6138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vyžadující přizpůsobení tlumočení/překladu ve velké míře</a:t>
            </a:r>
          </a:p>
          <a:p>
            <a:pPr lvl="1"/>
            <a:r>
              <a:rPr lang="cs-CZ" dirty="0"/>
              <a:t>Jen konsekutivní tlumočení.</a:t>
            </a:r>
          </a:p>
          <a:p>
            <a:pPr lvl="1"/>
            <a:r>
              <a:rPr lang="cs-CZ" dirty="0"/>
              <a:t>Neslyšící s  přidruženým postižením, většinou mentálním, s psychickou poruchou, nebo neslyšící, kteří neměli možnost si dokonale osvojit znakový, či jiný jazyk.</a:t>
            </a:r>
          </a:p>
          <a:p>
            <a:pPr lvl="1"/>
            <a:r>
              <a:rPr lang="cs-CZ" dirty="0"/>
              <a:t>Často bývá jejich projev ostatním nesrozumitelný, nebo jen zčásti srozumitelný.</a:t>
            </a:r>
          </a:p>
          <a:p>
            <a:pPr lvl="1"/>
            <a:r>
              <a:rPr lang="cs-CZ" dirty="0"/>
              <a:t>Je to velmi individuální.</a:t>
            </a:r>
          </a:p>
          <a:p>
            <a:pPr marL="457200" lvl="1" indent="0">
              <a:buNone/>
            </a:pPr>
            <a:r>
              <a:rPr lang="cs-CZ" dirty="0"/>
              <a:t>Takové tlumočení </a:t>
            </a:r>
            <a:r>
              <a:rPr lang="cs-CZ" b="1" dirty="0"/>
              <a:t>je velmi náročné </a:t>
            </a:r>
            <a:r>
              <a:rPr lang="cs-CZ" dirty="0"/>
              <a:t>pro slyšícího tlumočníka, který není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rodilý mluvčí znakového jazyka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plnohodnotným členem komunity Neslyšících ovládající plně kulturu Neslyšících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životní zkušenosti Neslyšících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situace ve školách pro sluchově postižené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nezná členy komunity Neslyšících, např. jejich jmenné znaky.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10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r>
              <a:rPr lang="cs-CZ" dirty="0"/>
              <a:t>Zkratky ČR</a:t>
            </a:r>
          </a:p>
          <a:p>
            <a:endParaRPr lang="cs-CZ" dirty="0"/>
          </a:p>
          <a:p>
            <a:r>
              <a:rPr lang="cs-CZ" dirty="0"/>
              <a:t>Rčení</a:t>
            </a:r>
          </a:p>
          <a:p>
            <a:endParaRPr lang="cs-CZ" dirty="0"/>
          </a:p>
          <a:p>
            <a:r>
              <a:rPr lang="cs-CZ" dirty="0"/>
              <a:t>Zkuste se zamyslet nad tím, jak byste následující pojmy přizpůsobili klientům všech tří specifických skupin:</a:t>
            </a:r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1. význam					4. obsah				7. souviset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2. názor						5. téma					8. konzultace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3. předmět					6. autor					9. připomínky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473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MS Shell Dlg 2</vt:lpstr>
      <vt:lpstr>Wingdings 3</vt:lpstr>
      <vt:lpstr>Stébla</vt:lpstr>
      <vt:lpstr>Praktické náležitosti tlumočnické profese I.</vt:lpstr>
      <vt:lpstr>Možnosti tlumočení</vt:lpstr>
      <vt:lpstr>SEBEVZDĚLÁVÁNÍ</vt:lpstr>
      <vt:lpstr>SUPERVIZE</vt:lpstr>
      <vt:lpstr>Tlumočení pro osoby specifickými jazykovými potřebami        1.</vt:lpstr>
      <vt:lpstr>Tlumočení pro osoby specifickými jazykovými potřebami         2.</vt:lpstr>
      <vt:lpstr>Tlumočení pro osoby specifickými jazykovými potřebami         3.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37</cp:revision>
  <dcterms:created xsi:type="dcterms:W3CDTF">2021-09-20T11:42:51Z</dcterms:created>
  <dcterms:modified xsi:type="dcterms:W3CDTF">2021-11-30T13:38:03Z</dcterms:modified>
</cp:coreProperties>
</file>