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263" r:id="rId3"/>
    <p:sldId id="264" r:id="rId4"/>
    <p:sldId id="265" r:id="rId5"/>
    <p:sldId id="267" r:id="rId6"/>
    <p:sldId id="269" r:id="rId7"/>
    <p:sldId id="270" r:id="rId8"/>
    <p:sldId id="271" r:id="rId9"/>
    <p:sldId id="268" r:id="rId10"/>
    <p:sldId id="266" r:id="rId11"/>
    <p:sldId id="26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ří Peňáz" initials="JP" lastIdx="8" clrIdx="0">
    <p:extLst>
      <p:ext uri="{19B8F6BF-5375-455C-9EA6-DF929625EA0E}">
        <p15:presenceInfo xmlns:p15="http://schemas.microsoft.com/office/powerpoint/2012/main" userId="0deed59933befb3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70261" autoAdjust="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3CDDA-9B69-4717-A617-6EE2291B7091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6648B8-4CE9-4890-A5B4-84C26F26A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930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648B8-4CE9-4890-A5B4-84C26F26AB7D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856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stcr.cz/cz/legislativa-zakony-vyhlaska-1" TargetMode="External"/><Relationship Id="rId2" Type="http://schemas.openxmlformats.org/officeDocument/2006/relationships/hyperlink" Target="https://www.kstcr.cz/cz/legislativa-zakony-platna-legislativa-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kstcr.cz/cz/profesni-informace-profesni-informace-0" TargetMode="External"/><Relationship Id="rId4" Type="http://schemas.openxmlformats.org/officeDocument/2006/relationships/hyperlink" Target="https://www.kstcr.cz/cz/legislativa-zakony-platna-legislativa-3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ictio.info/" TargetMode="External"/><Relationship Id="rId2" Type="http://schemas.openxmlformats.org/officeDocument/2006/relationships/hyperlink" Target="https://www.spreadthesign.com/cs.cz/search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youtube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Praktické náležitosti tlumočnické profese 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89213" y="5544589"/>
            <a:ext cx="8915399" cy="359073"/>
          </a:xfrm>
        </p:spPr>
        <p:txBody>
          <a:bodyPr>
            <a:normAutofit lnSpcReduction="10000"/>
          </a:bodyPr>
          <a:lstStyle/>
          <a:p>
            <a:pPr algn="r"/>
            <a:r>
              <a:rPr lang="cs-CZ" dirty="0"/>
              <a:t>9</a:t>
            </a:r>
            <a:r>
              <a:rPr lang="cs-CZ" dirty="0" smtClean="0"/>
              <a:t>. </a:t>
            </a:r>
            <a:r>
              <a:rPr lang="cs-CZ" dirty="0"/>
              <a:t>11. 2021                                                                                           Dana Peňázová</a:t>
            </a:r>
          </a:p>
        </p:txBody>
      </p:sp>
    </p:spTree>
    <p:extLst>
      <p:ext uri="{BB962C8B-B14F-4D97-AF65-F5344CB8AC3E}">
        <p14:creationId xmlns:p14="http://schemas.microsoft.com/office/powerpoint/2010/main" val="555349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Slovní zásoba</a:t>
            </a:r>
          </a:p>
          <a:p>
            <a:endParaRPr lang="cs-CZ" dirty="0" smtClean="0"/>
          </a:p>
          <a:p>
            <a:r>
              <a:rPr lang="cs-CZ" dirty="0" smtClean="0"/>
              <a:t>Rčení</a:t>
            </a:r>
          </a:p>
          <a:p>
            <a:endParaRPr lang="cs-CZ" dirty="0" smtClean="0"/>
          </a:p>
          <a:p>
            <a:r>
              <a:rPr lang="cs-CZ" dirty="0" smtClean="0"/>
              <a:t>Zkratky ČR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9428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7BDA73-2E5D-4BA7-B1CC-E389C6699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1441795"/>
            <a:ext cx="8911687" cy="1280890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F85162-07D6-4A7F-904B-B85795042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4135316"/>
            <a:ext cx="8915400" cy="1775905"/>
          </a:xfrm>
        </p:spPr>
        <p:txBody>
          <a:bodyPr/>
          <a:lstStyle/>
          <a:p>
            <a:r>
              <a:rPr lang="cs-CZ" dirty="0"/>
              <a:t>Kontakt:</a:t>
            </a:r>
          </a:p>
          <a:p>
            <a:endParaRPr lang="cs-CZ" dirty="0"/>
          </a:p>
          <a:p>
            <a:pPr lvl="3"/>
            <a:r>
              <a:rPr lang="cs-CZ" sz="2000" dirty="0"/>
              <a:t>penazova@gmail.com</a:t>
            </a:r>
          </a:p>
        </p:txBody>
      </p:sp>
    </p:spTree>
    <p:extLst>
      <p:ext uri="{BB962C8B-B14F-4D97-AF65-F5344CB8AC3E}">
        <p14:creationId xmlns:p14="http://schemas.microsoft.com/office/powerpoint/2010/main" val="555571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Objednavatel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klient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219699"/>
          </a:xfrm>
        </p:spPr>
        <p:txBody>
          <a:bodyPr/>
          <a:lstStyle/>
          <a:p>
            <a:r>
              <a:rPr lang="cs-CZ" dirty="0"/>
              <a:t>Kdo může být objednavatelem?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Státní instituce – úřady práce (+rekvalifikační kurzy), městské/obecní úřady, azylové domy, azylová střediska, domovy pro seniory, matriky, policie, soudy, autoškoly, zaměstnavatelé.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Lékařské zařízení – praktičtí lékaři, nemocnice, </a:t>
            </a:r>
            <a:r>
              <a:rPr lang="cs-CZ" dirty="0" smtClean="0"/>
              <a:t>odborní lékaři.</a:t>
            </a:r>
            <a:endParaRPr lang="cs-CZ" dirty="0"/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Školská zařízení různého typu.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Kdo může být klientem?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cs-CZ" b="1" dirty="0"/>
              <a:t>Kdokoliv</a:t>
            </a:r>
            <a:r>
              <a:rPr lang="cs-CZ" dirty="0"/>
              <a:t>, kdo potřebuje tlumočnickou službu – předpokladem je porozumění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předání informace/obsahu </a:t>
            </a:r>
            <a:r>
              <a:rPr lang="cs-CZ" dirty="0"/>
              <a:t>v ČZJ.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9862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si zajistit podmínky: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006930"/>
            <a:ext cx="8915400" cy="4643252"/>
          </a:xfrm>
        </p:spPr>
        <p:txBody>
          <a:bodyPr/>
          <a:lstStyle/>
          <a:p>
            <a:r>
              <a:rPr lang="cs-CZ" b="1" dirty="0"/>
              <a:t>Základní informace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pro koho a kde budu tlumočit,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co budu tlumočit – o jakou akci jde,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za jakých světelných/prostorových podmínek,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předání materiálů pro přípravu.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Doplňující informace</a:t>
            </a:r>
            <a:endParaRPr lang="cs-CZ" dirty="0"/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kolik bude SP klientů,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kde budou sedět,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budou mluvčí  CZ/AJ/…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202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Vyúčtování tlumočení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433455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cs-CZ" dirty="0"/>
              <a:t>Liší se podle objednavatele:</a:t>
            </a: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r>
              <a:rPr lang="cs-CZ" b="1" dirty="0"/>
              <a:t>Státní instituce, policie, soudy </a:t>
            </a:r>
          </a:p>
          <a:p>
            <a:pPr marL="457200" lvl="1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b="1" dirty="0">
                <a:hlinkClick r:id="rId2"/>
              </a:rPr>
              <a:t>ZÁKON č. 354/2019 Sb.</a:t>
            </a:r>
            <a:r>
              <a:rPr lang="cs-CZ" dirty="0"/>
              <a:t>, o soudních tlumočnících a soudních překladatelích</a:t>
            </a:r>
          </a:p>
          <a:p>
            <a:pPr marL="457200" lvl="1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b="1" dirty="0">
                <a:hlinkClick r:id="rId3"/>
              </a:rPr>
              <a:t>Prováděcí vyhláška č. 506/2020 Sb.</a:t>
            </a:r>
            <a:r>
              <a:rPr lang="cs-CZ" dirty="0"/>
              <a:t>, o výkonu tlumočnické a překladatelské činnosti</a:t>
            </a:r>
          </a:p>
          <a:p>
            <a:pPr marL="457200" lvl="1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b="1" dirty="0">
                <a:hlinkClick r:id="rId4"/>
              </a:rPr>
              <a:t>Úhradová vyhláška č. 507/2020 Sb.</a:t>
            </a:r>
            <a:r>
              <a:rPr lang="cs-CZ" dirty="0"/>
              <a:t>, o odměně a náhradách soudního tlumočníka a soudního překladatele - možnost i zvýšení dle náročnosti</a:t>
            </a:r>
          </a:p>
          <a:p>
            <a:pPr marL="457200" lvl="1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b="1" dirty="0">
                <a:hlinkClick r:id="rId5"/>
              </a:rPr>
              <a:t>Vyúčtování tlumočeného</a:t>
            </a:r>
            <a:r>
              <a:rPr lang="cs-CZ" b="1" dirty="0"/>
              <a:t> </a:t>
            </a:r>
            <a:r>
              <a:rPr lang="cs-CZ" dirty="0"/>
              <a:t>– podklady pro účtování odměny za tlumočení</a:t>
            </a:r>
          </a:p>
          <a:p>
            <a:pPr marL="457200" lvl="1" indent="0">
              <a:lnSpc>
                <a:spcPct val="150000"/>
              </a:lnSpc>
              <a:spcBef>
                <a:spcPts val="0"/>
              </a:spcBef>
              <a:buNone/>
            </a:pPr>
            <a:endParaRPr lang="cs-CZ" dirty="0"/>
          </a:p>
          <a:p>
            <a:pPr marL="457200" lvl="1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b="1" dirty="0"/>
              <a:t>První pomoc </a:t>
            </a:r>
            <a:r>
              <a:rPr lang="cs-CZ" dirty="0">
                <a:sym typeface="Wingdings" panose="05000000000000000000" pitchFamily="2" charset="2"/>
              </a:rPr>
              <a:t> </a:t>
            </a:r>
            <a:r>
              <a:rPr lang="cs-CZ" dirty="0">
                <a:sym typeface="Wingdings" panose="05000000000000000000" pitchFamily="2" charset="2"/>
                <a:hlinkClick r:id="rId5"/>
              </a:rPr>
              <a:t>Komora soudních tlumočníků ČR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lvl="1"/>
            <a:r>
              <a:rPr lang="cs-CZ" b="1" dirty="0"/>
              <a:t>Ostatní </a:t>
            </a:r>
            <a:r>
              <a:rPr lang="cs-CZ" dirty="0"/>
              <a:t>– smluvní ceny</a:t>
            </a:r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6240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se připravit na tlumočení: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KOLSTVÍ</a:t>
            </a:r>
          </a:p>
          <a:p>
            <a:r>
              <a:rPr lang="cs-CZ" dirty="0"/>
              <a:t>Zajistit si obsah </a:t>
            </a:r>
            <a:r>
              <a:rPr lang="cs-CZ" dirty="0" smtClean="0"/>
              <a:t>přednášky – požádat vyučujícího, ze sylabu, ze studijních 								   materiálů, internetové zdroje.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Zjistit si výrazy v </a:t>
            </a:r>
            <a:r>
              <a:rPr lang="cs-CZ" dirty="0" smtClean="0"/>
              <a:t>ČZJ – internetové zdroje, kolegové tlumočníci, studenti 								oboru.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23750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se připravit na tlumočení: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ZDRAVOTNICTVÍ</a:t>
            </a:r>
            <a:endParaRPr lang="cs-CZ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dirty="0" smtClean="0"/>
              <a:t>Zjistit </a:t>
            </a:r>
            <a:r>
              <a:rPr lang="cs-CZ" dirty="0"/>
              <a:t>si obsah </a:t>
            </a:r>
            <a:r>
              <a:rPr lang="cs-CZ" dirty="0" smtClean="0"/>
              <a:t>vyšetření – klient, internetové zdroje.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Zjistit si výrazy v </a:t>
            </a:r>
            <a:r>
              <a:rPr lang="cs-CZ" dirty="0" smtClean="0"/>
              <a:t>ČZJ – internetové zdroje, kolegové tlumočníci, klienti.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59009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se připravit na tlumočení: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SOUDY, POLICIE</a:t>
            </a:r>
            <a:endParaRPr lang="cs-CZ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dirty="0" smtClean="0"/>
              <a:t>Zjistit </a:t>
            </a:r>
            <a:r>
              <a:rPr lang="cs-CZ" dirty="0"/>
              <a:t>si obsah </a:t>
            </a:r>
            <a:r>
              <a:rPr lang="cs-CZ" dirty="0" smtClean="0"/>
              <a:t>jednání – nahlédnutí do spisu, </a:t>
            </a:r>
            <a:r>
              <a:rPr lang="cs-CZ" dirty="0" err="1" smtClean="0"/>
              <a:t>info</a:t>
            </a:r>
            <a:r>
              <a:rPr lang="cs-CZ" dirty="0" smtClean="0"/>
              <a:t> od policisty, </a:t>
            </a:r>
            <a:r>
              <a:rPr lang="cs-CZ" dirty="0" err="1" smtClean="0"/>
              <a:t>info</a:t>
            </a:r>
            <a:r>
              <a:rPr lang="cs-CZ" dirty="0" smtClean="0"/>
              <a:t> od klienta, 						    internetové zdroje.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Zjistit si výrazy v </a:t>
            </a:r>
            <a:r>
              <a:rPr lang="cs-CZ" dirty="0" smtClean="0"/>
              <a:t>ČZJ – internetové zdroje, kolegové tlumočníci.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96652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se připravit na tlumočení: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STÁTNÍ INSTITUCE</a:t>
            </a:r>
            <a:endParaRPr lang="cs-CZ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dirty="0" smtClean="0"/>
              <a:t>Zjistit </a:t>
            </a:r>
            <a:r>
              <a:rPr lang="cs-CZ" dirty="0"/>
              <a:t>si obsah </a:t>
            </a:r>
            <a:r>
              <a:rPr lang="cs-CZ" dirty="0" smtClean="0"/>
              <a:t>jednání – </a:t>
            </a:r>
            <a:r>
              <a:rPr lang="cs-CZ" dirty="0" err="1" smtClean="0"/>
              <a:t>info</a:t>
            </a:r>
            <a:r>
              <a:rPr lang="cs-CZ" dirty="0" smtClean="0"/>
              <a:t> od úředníka, </a:t>
            </a:r>
            <a:r>
              <a:rPr lang="cs-CZ" dirty="0" err="1" smtClean="0"/>
              <a:t>info</a:t>
            </a:r>
            <a:r>
              <a:rPr lang="cs-CZ" dirty="0" smtClean="0"/>
              <a:t> od klienta, internetové zdroje.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Zjistit si výrazy v </a:t>
            </a:r>
            <a:r>
              <a:rPr lang="cs-CZ" dirty="0" smtClean="0"/>
              <a:t>ČZJ – internetové zdroje, kolegové tlumočníci, klient.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27809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Kde se inspirovat znaky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hlinkClick r:id="rId2"/>
              </a:rPr>
              <a:t>Spread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the</a:t>
            </a:r>
            <a:r>
              <a:rPr lang="cs-CZ" dirty="0" smtClean="0">
                <a:hlinkClick r:id="rId2"/>
              </a:rPr>
              <a:t> Sign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>
                <a:hlinkClick r:id="rId3"/>
              </a:rPr>
              <a:t>Dictio</a:t>
            </a:r>
            <a:r>
              <a:rPr lang="cs-CZ" dirty="0" smtClean="0">
                <a:hlinkClick r:id="rId3"/>
              </a:rPr>
              <a:t> </a:t>
            </a:r>
            <a:r>
              <a:rPr lang="cs-CZ" dirty="0" smtClean="0">
                <a:hlinkClick r:id="rId3"/>
              </a:rPr>
              <a:t>MUNI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>
                <a:hlinkClick r:id="rId4" action="ppaction://hlinkfile"/>
              </a:rPr>
              <a:t>Youtube</a:t>
            </a:r>
            <a:r>
              <a:rPr lang="cs-CZ" dirty="0" smtClean="0"/>
              <a:t> - # znakový jazyk, #kurzy znakového jazyka atd.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4036044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Červeno-fialová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431</Words>
  <Application>Microsoft Office PowerPoint</Application>
  <PresentationFormat>Širokoúhlá obrazovka</PresentationFormat>
  <Paragraphs>73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Wingdings</vt:lpstr>
      <vt:lpstr>Wingdings 3</vt:lpstr>
      <vt:lpstr>Stébla</vt:lpstr>
      <vt:lpstr>Praktické náležitosti tlumočnické profese I.</vt:lpstr>
      <vt:lpstr>Objednavatel x klient</vt:lpstr>
      <vt:lpstr>Jak si zajistit podmínky:</vt:lpstr>
      <vt:lpstr>Vyúčtování tlumočení</vt:lpstr>
      <vt:lpstr>Jak se připravit na tlumočení:</vt:lpstr>
      <vt:lpstr>Jak se připravit na tlumočení:</vt:lpstr>
      <vt:lpstr>Jak se připravit na tlumočení:</vt:lpstr>
      <vt:lpstr>Jak se připravit na tlumočení:</vt:lpstr>
      <vt:lpstr>Kde se inspirovat znaky</vt:lpstr>
      <vt:lpstr>Cvičení</vt:lpstr>
      <vt:lpstr>Děkuji za pozornost</vt:lpstr>
    </vt:vector>
  </TitlesOfParts>
  <Company>Středisko Teiresiás - 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Praktické náležitosti tlumočnické profese I.</dc:title>
  <dc:creator>Dana Peňázová</dc:creator>
  <cp:lastModifiedBy>Dana Peňázová</cp:lastModifiedBy>
  <cp:revision>34</cp:revision>
  <dcterms:created xsi:type="dcterms:W3CDTF">2021-09-20T11:42:51Z</dcterms:created>
  <dcterms:modified xsi:type="dcterms:W3CDTF">2021-11-09T08:18:28Z</dcterms:modified>
</cp:coreProperties>
</file>