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7" r:id="rId6"/>
    <p:sldId id="269" r:id="rId7"/>
    <p:sldId id="270" r:id="rId8"/>
    <p:sldId id="271" r:id="rId9"/>
    <p:sldId id="268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648B8-4CE9-4890-A5B4-84C26F26AB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5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tcr.cz/cz/legislativa-zakony-vyhlaska-1" TargetMode="External"/><Relationship Id="rId2" Type="http://schemas.openxmlformats.org/officeDocument/2006/relationships/hyperlink" Target="https://www.kstcr.cz/cz/legislativa-zakony-platna-legislativa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stcr.cz/cz/profesni-informace-profesni-informace-0" TargetMode="External"/><Relationship Id="rId4" Type="http://schemas.openxmlformats.org/officeDocument/2006/relationships/hyperlink" Target="https://www.kstcr.cz/cz/legislativa-zakony-platna-legislativa-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nfo/" TargetMode="External"/><Relationship Id="rId2" Type="http://schemas.openxmlformats.org/officeDocument/2006/relationships/hyperlink" Target="https://www.spreadthesign.com/cs.cz/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youtub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11.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</a:p>
          <a:p>
            <a:endParaRPr lang="cs-CZ" dirty="0" smtClean="0"/>
          </a:p>
          <a:p>
            <a:r>
              <a:rPr lang="cs-CZ" dirty="0" smtClean="0"/>
              <a:t>Rčení</a:t>
            </a:r>
          </a:p>
          <a:p>
            <a:endParaRPr lang="cs-CZ" dirty="0" smtClean="0"/>
          </a:p>
          <a:p>
            <a:r>
              <a:rPr lang="cs-CZ" dirty="0" smtClean="0"/>
              <a:t>Zkratky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Objednavatel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9699"/>
          </a:xfrm>
        </p:spPr>
        <p:txBody>
          <a:bodyPr/>
          <a:lstStyle/>
          <a:p>
            <a:r>
              <a:rPr lang="cs-CZ" dirty="0"/>
              <a:t>Kdo může být objednavatelem?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Státní instituce – úřady práce (+rekvalifikační kurzy), městské/obecní úřady, azylové domy, azylová střediska, domovy pro seniory, matriky, policie, soudy, autoškoly, zaměstnavatelé.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Lékařské zařízení – praktičtí lékaři, nemocnice, </a:t>
            </a:r>
            <a:r>
              <a:rPr lang="cs-CZ" dirty="0" smtClean="0"/>
              <a:t>odborní lékaři.</a:t>
            </a:r>
            <a:endParaRPr lang="cs-CZ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Školská zařízení různého typu.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Kdo může být klientem?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Kdokoliv</a:t>
            </a:r>
            <a:r>
              <a:rPr lang="cs-CZ" dirty="0"/>
              <a:t>, kdo potřebuje tlumočnickou službu – předpokladem je porozumění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předání informace/obsahu </a:t>
            </a:r>
            <a:r>
              <a:rPr lang="cs-CZ" dirty="0"/>
              <a:t>v ČZJ.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8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si zajistit podmínky: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06930"/>
            <a:ext cx="8915400" cy="4643252"/>
          </a:xfrm>
        </p:spPr>
        <p:txBody>
          <a:bodyPr/>
          <a:lstStyle/>
          <a:p>
            <a:r>
              <a:rPr lang="cs-CZ" b="1" dirty="0"/>
              <a:t>Základní informace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pro koho a kde budu tlumočit,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co budu tlumočit – o jakou akci jde,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za jakých světelných/prostorových podmínek,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předání materiálů pro přípravu.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Doplňující informace</a:t>
            </a:r>
            <a:endParaRPr lang="cs-CZ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kolik bude SP klientů,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kde budou sedět,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budou mluvčí  CZ/AJ/…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2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Vyúčtování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34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/>
              <a:t>Liší se podle objednavatele: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b="1" dirty="0"/>
              <a:t>Státní instituce, policie, soudy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2"/>
              </a:rPr>
              <a:t>ZÁKON č. 354/2019 Sb.</a:t>
            </a:r>
            <a:r>
              <a:rPr lang="cs-CZ" dirty="0"/>
              <a:t>, o soudních tlumočnících a soudních překladatelích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3"/>
              </a:rPr>
              <a:t>Prováděcí vyhláška č. 506/2020 Sb.</a:t>
            </a:r>
            <a:r>
              <a:rPr lang="cs-CZ" dirty="0"/>
              <a:t>, o výkonu tlumočnické a překladatelské činnosti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4"/>
              </a:rPr>
              <a:t>Úhradová vyhláška č. 507/2020 Sb.</a:t>
            </a:r>
            <a:r>
              <a:rPr lang="cs-CZ" dirty="0"/>
              <a:t>, o odměně a náhradách soudního tlumočníka a soudního překladatele - možnost i zvýšení dle náročnosti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5"/>
              </a:rPr>
              <a:t>Vyúčtování tlumočeného</a:t>
            </a:r>
            <a:r>
              <a:rPr lang="cs-CZ" b="1" dirty="0"/>
              <a:t> </a:t>
            </a:r>
            <a:r>
              <a:rPr lang="cs-CZ" dirty="0"/>
              <a:t>– podklady pro účtování odměny za tlumočení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/>
              <a:t>První pomoc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>
                <a:sym typeface="Wingdings" panose="05000000000000000000" pitchFamily="2" charset="2"/>
                <a:hlinkClick r:id="rId5"/>
              </a:rPr>
              <a:t>Komora soudních tlumočníků ČR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Ostatní </a:t>
            </a:r>
            <a:r>
              <a:rPr lang="cs-CZ" dirty="0"/>
              <a:t>– smluvní ceny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4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KOLSTVÍ</a:t>
            </a:r>
          </a:p>
          <a:p>
            <a:r>
              <a:rPr lang="cs-CZ" dirty="0"/>
              <a:t>Zajistit si obsah </a:t>
            </a:r>
            <a:r>
              <a:rPr lang="cs-CZ" dirty="0" smtClean="0"/>
              <a:t>přednášky – požádat vyučujícího, ze sylabu, ze studijních 								   materiálů, internetové zdroje.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Zjistit si výrazy v </a:t>
            </a:r>
            <a:r>
              <a:rPr lang="cs-CZ" dirty="0" smtClean="0"/>
              <a:t>ČZJ – internetové zdroje, kolegové tlumočníci, studenti 								oboru.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375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ZDRAVOTNICTVÍ</a:t>
            </a:r>
            <a:endParaRPr lang="cs-CZ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Zjistit </a:t>
            </a:r>
            <a:r>
              <a:rPr lang="cs-CZ" dirty="0"/>
              <a:t>si obsah </a:t>
            </a:r>
            <a:r>
              <a:rPr lang="cs-CZ" dirty="0" smtClean="0"/>
              <a:t>vyšetření – klient, internetové zdroje.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Zjistit si výrazy v </a:t>
            </a:r>
            <a:r>
              <a:rPr lang="cs-CZ" dirty="0" smtClean="0"/>
              <a:t>ČZJ – internetové zdroje, kolegové tlumočníci, klienti.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900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SOUDY, POLICIE</a:t>
            </a:r>
            <a:endParaRPr lang="cs-CZ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Zjistit </a:t>
            </a:r>
            <a:r>
              <a:rPr lang="cs-CZ" dirty="0"/>
              <a:t>si obsah </a:t>
            </a:r>
            <a:r>
              <a:rPr lang="cs-CZ" dirty="0" smtClean="0"/>
              <a:t>jednání – nahlédnutí do spisu, </a:t>
            </a:r>
            <a:r>
              <a:rPr lang="cs-CZ" dirty="0" err="1" smtClean="0"/>
              <a:t>info</a:t>
            </a:r>
            <a:r>
              <a:rPr lang="cs-CZ" dirty="0" smtClean="0"/>
              <a:t> od policisty, </a:t>
            </a:r>
            <a:r>
              <a:rPr lang="cs-CZ" dirty="0" err="1" smtClean="0"/>
              <a:t>info</a:t>
            </a:r>
            <a:r>
              <a:rPr lang="cs-CZ" dirty="0" smtClean="0"/>
              <a:t> od klienta, 						    internetové zdroje.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Zjistit si výrazy v </a:t>
            </a:r>
            <a:r>
              <a:rPr lang="cs-CZ" dirty="0" smtClean="0"/>
              <a:t>ČZJ – internetové zdroje, kolegové tlumočníci.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665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INSTITUCE</a:t>
            </a:r>
            <a:endParaRPr lang="cs-CZ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Zjistit </a:t>
            </a:r>
            <a:r>
              <a:rPr lang="cs-CZ" dirty="0"/>
              <a:t>si obsah </a:t>
            </a:r>
            <a:r>
              <a:rPr lang="cs-CZ" dirty="0" smtClean="0"/>
              <a:t>jednání – </a:t>
            </a:r>
            <a:r>
              <a:rPr lang="cs-CZ" dirty="0" err="1" smtClean="0"/>
              <a:t>info</a:t>
            </a:r>
            <a:r>
              <a:rPr lang="cs-CZ" dirty="0" smtClean="0"/>
              <a:t> od úředníka, </a:t>
            </a:r>
            <a:r>
              <a:rPr lang="cs-CZ" dirty="0" err="1" smtClean="0"/>
              <a:t>info</a:t>
            </a:r>
            <a:r>
              <a:rPr lang="cs-CZ" dirty="0" smtClean="0"/>
              <a:t> od klienta, internetové zdroje.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Zjistit si výrazy v </a:t>
            </a:r>
            <a:r>
              <a:rPr lang="cs-CZ" dirty="0" smtClean="0"/>
              <a:t>ČZJ – internetové zdroje, kolegové tlumočníci, klient.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780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se inspirovat znaky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Spread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Sign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hlinkClick r:id="rId3"/>
              </a:rPr>
              <a:t>Dictio</a:t>
            </a:r>
            <a:r>
              <a:rPr lang="cs-CZ" dirty="0" smtClean="0">
                <a:hlinkClick r:id="rId3"/>
              </a:rPr>
              <a:t> </a:t>
            </a:r>
            <a:r>
              <a:rPr lang="cs-CZ" dirty="0" smtClean="0">
                <a:hlinkClick r:id="rId3"/>
              </a:rPr>
              <a:t>MUNI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hlinkClick r:id="rId4" action="ppaction://hlinkfile"/>
              </a:rPr>
              <a:t>Youtube</a:t>
            </a:r>
            <a:r>
              <a:rPr lang="cs-CZ" dirty="0" smtClean="0"/>
              <a:t> - # znakový jazyk, #kurzy znakového jazyka atd.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0360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431</Words>
  <Application>Microsoft Office PowerPoint</Application>
  <PresentationFormat>Širokoúhlá obrazovka</PresentationFormat>
  <Paragraphs>73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Stébla</vt:lpstr>
      <vt:lpstr>Praktické náležitosti tlumočnické profese I.</vt:lpstr>
      <vt:lpstr>Objednavatel x klient</vt:lpstr>
      <vt:lpstr>Jak si zajistit podmínky:</vt:lpstr>
      <vt:lpstr>Vyúčtování tlumočení</vt:lpstr>
      <vt:lpstr>Jak se připravit na tlumočení:</vt:lpstr>
      <vt:lpstr>Jak se připravit na tlumočení:</vt:lpstr>
      <vt:lpstr>Jak se připravit na tlumočení:</vt:lpstr>
      <vt:lpstr>Jak se připravit na tlumočení:</vt:lpstr>
      <vt:lpstr>Kde se inspirovat znaky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34</cp:revision>
  <dcterms:created xsi:type="dcterms:W3CDTF">2021-09-20T11:42:51Z</dcterms:created>
  <dcterms:modified xsi:type="dcterms:W3CDTF">2021-11-09T08:18:28Z</dcterms:modified>
</cp:coreProperties>
</file>