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47" autoAdjust="0"/>
  </p:normalViewPr>
  <p:slideViewPr>
    <p:cSldViewPr>
      <p:cViewPr varScale="1">
        <p:scale>
          <a:sx n="72" d="100"/>
          <a:sy n="72" d="100"/>
        </p:scale>
        <p:origin x="3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17.09.2021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17.09.2021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17.09.2021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17.09.2021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7ZkvjWIEcoU?feature=oembed" TargetMode="External"/><Relationship Id="rId7" Type="http://schemas.openxmlformats.org/officeDocument/2006/relationships/image" Target="../media/image27.jpeg"/><Relationship Id="rId2" Type="http://schemas.openxmlformats.org/officeDocument/2006/relationships/video" Target="https://www.youtube.com/embed/XAtxChUrhlc?feature=oembed" TargetMode="External"/><Relationship Id="rId1" Type="http://schemas.openxmlformats.org/officeDocument/2006/relationships/video" Target="https://www.youtube.com/embed/4gLBXikghE0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Ywk6Deq9FOQ?feature=oembed" TargetMode="External"/><Relationship Id="rId1" Type="http://schemas.openxmlformats.org/officeDocument/2006/relationships/video" Target="https://www.youtube.com/embed/W9aSKjXqF8U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VEAUjFLSqXY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b.org/titles/art-memory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307PRbjcl0A?feature=oembed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D4cWhkHnW34" TargetMode="External"/><Relationship Id="rId5" Type="http://schemas.openxmlformats.org/officeDocument/2006/relationships/hyperlink" Target="https://www.youtube.com/watch?v=ff11eik33xI" TargetMode="Externa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btQE1jEf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R_kceafWtbE?feature=oembed" TargetMode="External"/><Relationship Id="rId1" Type="http://schemas.openxmlformats.org/officeDocument/2006/relationships/video" Target="https://www.youtube.com/embed/gdEtw4B3RE4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player.vimeo.com/video/89193540?app_id=122963" TargetMode="Externa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3ILonUB6YHw?feature=oembed" TargetMode="External"/><Relationship Id="rId1" Type="http://schemas.openxmlformats.org/officeDocument/2006/relationships/video" Target="https://www.youtube.com/embed/39Ch9IODzYc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https://www.youtube.com/embed/dXINTf8kXCc?feature=oembed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2kGOIysVl8I?feature=oembed" TargetMode="External"/><Relationship Id="rId1" Type="http://schemas.openxmlformats.org/officeDocument/2006/relationships/video" Target="https://www.youtube.com/embed/eVHFA_Nq5ek?feature=oembed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rTwL54u7cSw?feature=oembed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video" Target="https://www.youtube.com/embed/XnbbqiD7C7A?feature=oembed" TargetMode="External"/><Relationship Id="rId7" Type="http://schemas.openxmlformats.org/officeDocument/2006/relationships/image" Target="../media/image18.jpeg"/><Relationship Id="rId2" Type="http://schemas.openxmlformats.org/officeDocument/2006/relationships/video" Target="https://www.youtube.com/embed/ypseXIQVaF0?feature=oembed" TargetMode="External"/><Relationship Id="rId1" Type="http://schemas.openxmlformats.org/officeDocument/2006/relationships/video" Target="https://www.youtube.com/embed/ezkw2i8INlU?feature=oembed" TargetMode="Externa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LMw1bmYBbms?feature=oembed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M1Z_cnIuhL8?feature=oembed" TargetMode="External"/><Relationship Id="rId1" Type="http://schemas.openxmlformats.org/officeDocument/2006/relationships/video" Target="https://www.youtube.com/embed/wi53TfeqgWM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Videoart – precedenty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s-CZ" sz="2400" dirty="0"/>
              <a:t>Filmová avantgarda 20. a 30.let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4F858D-E47D-44AB-9E55-3C6CB95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9051"/>
            <a:ext cx="4699959" cy="35249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44EDEE-BB4D-49BC-93DB-6902188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6145136"/>
            <a:ext cx="4044283" cy="838200"/>
          </a:xfrm>
        </p:spPr>
        <p:txBody>
          <a:bodyPr/>
          <a:lstStyle/>
          <a:p>
            <a:r>
              <a:rPr lang="cs-CZ" dirty="0" err="1"/>
              <a:t>Dziga</a:t>
            </a:r>
            <a:r>
              <a:rPr lang="cs-CZ" dirty="0"/>
              <a:t> </a:t>
            </a:r>
            <a:r>
              <a:rPr lang="cs-CZ" dirty="0" err="1"/>
              <a:t>Vertov</a:t>
            </a:r>
            <a:r>
              <a:rPr lang="cs-CZ" dirty="0"/>
              <a:t> - Muž s kinoaparátem (1929)</a:t>
            </a:r>
          </a:p>
        </p:txBody>
      </p:sp>
      <p:pic>
        <p:nvPicPr>
          <p:cNvPr id="7" name="Online médium 6" title="the kuleshov experiment.mov">
            <a:hlinkClick r:id="" action="ppaction://media"/>
            <a:extLst>
              <a:ext uri="{FF2B5EF4-FFF2-40B4-BE49-F238E27FC236}">
                <a16:creationId xmlns:a16="http://schemas.microsoft.com/office/drawing/2014/main" id="{10981416-540E-4D84-B2F6-0002F4C8E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1520" y="712864"/>
            <a:ext cx="3491133" cy="26164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1DB58-D20A-4656-B4F7-F2607F169283}"/>
              </a:ext>
            </a:extLst>
          </p:cNvPr>
          <p:cNvSpPr txBox="1"/>
          <p:nvPr/>
        </p:nvSpPr>
        <p:spPr>
          <a:xfrm>
            <a:off x="5148064" y="318789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Kote </a:t>
            </a:r>
            <a:r>
              <a:rPr lang="cs-CZ" dirty="0" err="1"/>
              <a:t>Mikaberidze</a:t>
            </a:r>
            <a:r>
              <a:rPr lang="cs-CZ" dirty="0"/>
              <a:t> – </a:t>
            </a:r>
            <a:r>
              <a:rPr lang="cs-CZ" dirty="0" err="1"/>
              <a:t>Chemi</a:t>
            </a:r>
            <a:r>
              <a:rPr lang="cs-CZ" dirty="0"/>
              <a:t> </a:t>
            </a:r>
            <a:r>
              <a:rPr lang="cs-CZ" dirty="0" err="1"/>
              <a:t>bebia</a:t>
            </a:r>
            <a:r>
              <a:rPr lang="cs-CZ" dirty="0"/>
              <a:t> (1929)</a:t>
            </a:r>
          </a:p>
        </p:txBody>
      </p:sp>
      <p:pic>
        <p:nvPicPr>
          <p:cNvPr id="9" name="Online médium 8" title="￐ﾜ￐ﾾ￑ﾏ ￐ﾱ￐ﾰ￐ﾱ￑ﾃ￑ﾈ￐ﾺ￐ﾰ (1929) ￑ﾄ￐ﾸ￐ﾻ￑ﾌ￐ﾼ ￑ﾁ￐ﾼ￐ﾾ￑ﾂ￑ﾀ￐ﾵ￑ﾂ￑ﾌ ￐ﾾ￐ﾽ￐ﾻ￐ﾰ￐ﾹ￐ﾽ">
            <a:hlinkClick r:id="" action="ppaction://media"/>
            <a:extLst>
              <a:ext uri="{FF2B5EF4-FFF2-40B4-BE49-F238E27FC236}">
                <a16:creationId xmlns:a16="http://schemas.microsoft.com/office/drawing/2014/main" id="{318B6CA0-E37C-486F-8F75-45C85443C9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88024" y="712864"/>
            <a:ext cx="3202682" cy="2400267"/>
          </a:xfrm>
          <a:prstGeom prst="rect">
            <a:avLst/>
          </a:prstGeom>
        </p:spPr>
      </p:pic>
      <p:pic>
        <p:nvPicPr>
          <p:cNvPr id="2" name="Online médium 1" title="Man with a Movie Camera (Alloy Orchestra) 1929 - Человек с киноаппаратом">
            <a:hlinkClick r:id="" action="ppaction://media"/>
            <a:extLst>
              <a:ext uri="{FF2B5EF4-FFF2-40B4-BE49-F238E27FC236}">
                <a16:creationId xmlns:a16="http://schemas.microsoft.com/office/drawing/2014/main" id="{CA8D3AAB-F422-4884-BB77-174D7F1916E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51520" y="3511056"/>
            <a:ext cx="4248472" cy="24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240C-82CD-4551-889F-F9AAFD3D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26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6. Lyrické dokumentární filmy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B7527B-FEF9-4C04-A17E-D6F859D7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25" y="4426695"/>
            <a:ext cx="3675314" cy="838200"/>
          </a:xfrm>
        </p:spPr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Ruttmann</a:t>
            </a:r>
            <a:r>
              <a:rPr lang="cs-CZ" dirty="0"/>
              <a:t> - Berlín,</a:t>
            </a:r>
          </a:p>
          <a:p>
            <a:r>
              <a:rPr lang="cs-CZ" dirty="0"/>
              <a:t>symfonie velkoměsta (1927)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B4ADC7-F31B-4E88-84A5-58699E72B01E}"/>
              </a:ext>
            </a:extLst>
          </p:cNvPr>
          <p:cNvSpPr txBox="1"/>
          <p:nvPr/>
        </p:nvSpPr>
        <p:spPr>
          <a:xfrm>
            <a:off x="4932040" y="45811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Dekeukeleire</a:t>
            </a:r>
            <a:r>
              <a:rPr lang="cs-CZ" dirty="0"/>
              <a:t> – </a:t>
            </a:r>
            <a:r>
              <a:rPr lang="cs-CZ" dirty="0" err="1"/>
              <a:t>Combat</a:t>
            </a:r>
            <a:r>
              <a:rPr lang="cs-CZ" dirty="0"/>
              <a:t> Boxe (1927)</a:t>
            </a:r>
          </a:p>
        </p:txBody>
      </p:sp>
      <p:pic>
        <p:nvPicPr>
          <p:cNvPr id="9" name="Online médium 8" title="Combat Boxe (1927) charles dekeukeleire, les Capillotracteurs">
            <a:hlinkClick r:id="" action="ppaction://media"/>
            <a:extLst>
              <a:ext uri="{FF2B5EF4-FFF2-40B4-BE49-F238E27FC236}">
                <a16:creationId xmlns:a16="http://schemas.microsoft.com/office/drawing/2014/main" id="{D617F101-4CC1-4CDB-920A-FAEFCDD8F9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2585" y="1702627"/>
            <a:ext cx="3634730" cy="2724068"/>
          </a:xfrm>
          <a:prstGeom prst="rect">
            <a:avLst/>
          </a:prstGeom>
        </p:spPr>
      </p:pic>
      <p:pic>
        <p:nvPicPr>
          <p:cNvPr id="3" name="Online médium 2" title="Berlin: Symphony of a Great City (1927)">
            <a:hlinkClick r:id="" action="ppaction://media"/>
            <a:extLst>
              <a:ext uri="{FF2B5EF4-FFF2-40B4-BE49-F238E27FC236}">
                <a16:creationId xmlns:a16="http://schemas.microsoft.com/office/drawing/2014/main" id="{E960A201-E462-4E8D-9371-020878F7ADA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1520" y="1702627"/>
            <a:ext cx="4457453" cy="25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CC9F4B-2C35-4179-A938-83E40B70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Videoart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3868D4-8453-48BB-856C-B692652D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C45D495E-E06E-495F-8861-C052F98B43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6DFD53-3B93-4138-AA20-2BA0D559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02" y="188640"/>
            <a:ext cx="5183944" cy="38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2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D100-7EBE-408F-89A0-6F74C29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Video-Film Concert - Nam June Paik a Jud </a:t>
            </a:r>
            <a:r>
              <a:rPr lang="en-US" dirty="0" err="1"/>
              <a:t>Yalkut</a:t>
            </a:r>
            <a:r>
              <a:rPr lang="en-US" dirty="0"/>
              <a:t> (1965-1972)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7C4024-161B-4495-A2E6-45B12D529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04FCD917-1B0A-4FF2-848F-3A3C9D13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92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5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Art of Memory – Woody </a:t>
            </a:r>
            <a:r>
              <a:rPr lang="en-US" dirty="0" err="1"/>
              <a:t>Vasulka</a:t>
            </a:r>
            <a:r>
              <a:rPr lang="cs-CZ" dirty="0"/>
              <a:t> (1987)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84AB68A5-ECB9-4C82-BB85-6E0B7A80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00808"/>
            <a:ext cx="3077530" cy="2308711"/>
          </a:xfrm>
          <a:prstGeom prst="rect">
            <a:avLst/>
          </a:prstGeom>
        </p:spPr>
      </p:pic>
      <p:pic>
        <p:nvPicPr>
          <p:cNvPr id="3" name="Online médium 2" title="Woody Vasulka - Art of memory">
            <a:hlinkClick r:id="" action="ppaction://media"/>
            <a:extLst>
              <a:ext uri="{FF2B5EF4-FFF2-40B4-BE49-F238E27FC236}">
                <a16:creationId xmlns:a16="http://schemas.microsoft.com/office/drawing/2014/main" id="{49B5BDAD-3621-457B-8390-63F186667E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69454" y="1700808"/>
            <a:ext cx="3646264" cy="27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2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8F76-70CF-478A-8CC1-0C9CB01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Steve Reich / Beryl </a:t>
            </a:r>
            <a:r>
              <a:rPr lang="en-US" dirty="0" err="1"/>
              <a:t>Korot</a:t>
            </a:r>
            <a:r>
              <a:rPr lang="en-US" dirty="0"/>
              <a:t>: Three Tales</a:t>
            </a:r>
            <a:r>
              <a:rPr lang="cs-CZ" dirty="0"/>
              <a:t> (2003)</a:t>
            </a:r>
          </a:p>
        </p:txBody>
      </p:sp>
      <p:pic>
        <p:nvPicPr>
          <p:cNvPr id="8" name="Zástupný symbol obrázku 7" descr="Obsah obrázku interiér, muž, televizor, stůl&#10;&#10;Popis byl vytvořen automaticky">
            <a:extLst>
              <a:ext uri="{FF2B5EF4-FFF2-40B4-BE49-F238E27FC236}">
                <a16:creationId xmlns:a16="http://schemas.microsoft.com/office/drawing/2014/main" id="{107B402F-8ECA-4650-A838-CB0002AED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833" r="13833"/>
          <a:stretch>
            <a:fillRect/>
          </a:stretch>
        </p:blipFill>
        <p:spPr/>
      </p:pic>
      <p:pic>
        <p:nvPicPr>
          <p:cNvPr id="10" name="Zástupný symbol obrázku 9" descr="Obsah obrázku muž, stojící, stůl, nošení&#10;&#10;Popis byl vytvořen automaticky">
            <a:extLst>
              <a:ext uri="{FF2B5EF4-FFF2-40B4-BE49-F238E27FC236}">
                <a16:creationId xmlns:a16="http://schemas.microsoft.com/office/drawing/2014/main" id="{EDB5F5E5-2B38-494B-BC9C-F7852CC6F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633" r="15633"/>
          <a:stretch>
            <a:fillRect/>
          </a:stretch>
        </p:blipFill>
        <p:spPr/>
      </p:pic>
      <p:pic>
        <p:nvPicPr>
          <p:cNvPr id="12" name="Zástupný symbol obrázku 11" descr="Obsah obrázku fotka, staré, muž, stůl&#10;&#10;Popis byl vytvořen automaticky">
            <a:extLst>
              <a:ext uri="{FF2B5EF4-FFF2-40B4-BE49-F238E27FC236}">
                <a16:creationId xmlns:a16="http://schemas.microsoft.com/office/drawing/2014/main" id="{61E50BBD-CE4D-484E-90BB-165CCEAA45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2398F8-6C45-4C18-9888-CEFEEAD2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338" y="5085184"/>
            <a:ext cx="7772400" cy="838200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https://www.youtube.com/watch?v=ff11eik33xI</a:t>
            </a:r>
            <a:endParaRPr lang="cs-CZ" dirty="0"/>
          </a:p>
          <a:p>
            <a:r>
              <a:rPr lang="cs-CZ" dirty="0">
                <a:hlinkClick r:id="rId6"/>
              </a:rPr>
              <a:t>https://www.youtube.com/watch?v=D4cWhkHnW34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623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1CE474E-51CC-4619-9E76-828BC843EB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251" r="5251"/>
          <a:stretch>
            <a:fillRect/>
          </a:stretch>
        </p:blipFill>
        <p:spPr>
          <a:xfrm>
            <a:off x="235875" y="2020220"/>
            <a:ext cx="2895966" cy="386128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28" y="5979041"/>
            <a:ext cx="2895967" cy="748458"/>
          </a:xfrm>
        </p:spPr>
        <p:txBody>
          <a:bodyPr/>
          <a:lstStyle/>
          <a:p>
            <a:r>
              <a:rPr lang="cs-CZ" dirty="0"/>
              <a:t>Drama v kabaretu  futuristů č. 13 (1914)</a:t>
            </a:r>
          </a:p>
        </p:txBody>
      </p:sp>
      <p:pic>
        <p:nvPicPr>
          <p:cNvPr id="13" name="Zástupný symbol obrázku 12" descr="Obsah obrázku fotka, bílá, staré, černá&#10;&#10;Popis byl vytvořen automaticky">
            <a:extLst>
              <a:ext uri="{FF2B5EF4-FFF2-40B4-BE49-F238E27FC236}">
                <a16:creationId xmlns:a16="http://schemas.microsoft.com/office/drawing/2014/main" id="{6EBED811-574F-45F8-A101-E01994016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0407" r="10407"/>
          <a:stretch>
            <a:fillRect/>
          </a:stretch>
        </p:blipFill>
        <p:spPr>
          <a:xfrm>
            <a:off x="6012160" y="1986414"/>
            <a:ext cx="2897953" cy="3863941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CA0855-B533-4A3C-8B43-B9B8BEDF2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144" y="5998233"/>
            <a:ext cx="2895967" cy="748458"/>
          </a:xfrm>
        </p:spPr>
        <p:txBody>
          <a:bodyPr/>
          <a:lstStyle/>
          <a:p>
            <a:r>
              <a:rPr lang="cs-CZ" dirty="0"/>
              <a:t>Futuristický život (1916)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F7FB7B-3DC3-48F3-97BC-2D28C4E6FBC0}"/>
              </a:ext>
            </a:extLst>
          </p:cNvPr>
          <p:cNvSpPr txBox="1"/>
          <p:nvPr/>
        </p:nvSpPr>
        <p:spPr>
          <a:xfrm>
            <a:off x="2691974" y="12931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Filmová tvorba futuristů</a:t>
            </a:r>
          </a:p>
        </p:txBody>
      </p:sp>
      <p:pic>
        <p:nvPicPr>
          <p:cNvPr id="17" name="Online médium 16" title="Thaￃﾯs Fragmentos Italia 1917">
            <a:hlinkClick r:id="" action="ppaction://media"/>
            <a:extLst>
              <a:ext uri="{FF2B5EF4-FFF2-40B4-BE49-F238E27FC236}">
                <a16:creationId xmlns:a16="http://schemas.microsoft.com/office/drawing/2014/main" id="{0B3E7A58-C05E-4768-9FF9-8F32CF497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8472" y="3090292"/>
            <a:ext cx="2802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A27BEB4-DBAA-4DCA-8033-C0643F8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0" y="332656"/>
            <a:ext cx="8753463" cy="288032"/>
          </a:xfrm>
        </p:spPr>
        <p:txBody>
          <a:bodyPr>
            <a:noAutofit/>
          </a:bodyPr>
          <a:lstStyle/>
          <a:p>
            <a:r>
              <a:rPr lang="cs-CZ" sz="2400" dirty="0"/>
              <a:t>Šest hlavních trendů  v experimentálním filmu</a:t>
            </a:r>
          </a:p>
        </p:txBody>
      </p:sp>
      <p:pic>
        <p:nvPicPr>
          <p:cNvPr id="11" name="Zástupný symbol obrázku 10" descr="Obsah obrázku zvíře&#10;&#10;Popis byl vytvořen automaticky">
            <a:extLst>
              <a:ext uri="{FF2B5EF4-FFF2-40B4-BE49-F238E27FC236}">
                <a16:creationId xmlns:a16="http://schemas.microsoft.com/office/drawing/2014/main" id="{63CC61C6-0595-4F84-9F53-C83F9D6B07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771" r="22771"/>
          <a:stretch>
            <a:fillRect/>
          </a:stretch>
        </p:blipFill>
        <p:spPr>
          <a:xfrm>
            <a:off x="419100" y="1557338"/>
            <a:ext cx="4224338" cy="4848225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9267AC-3354-47D9-8983-0AB866E15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1415155"/>
            <a:ext cx="4104456" cy="5132040"/>
          </a:xfrm>
        </p:spPr>
        <p:txBody>
          <a:bodyPr/>
          <a:lstStyle/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Abstraktní animace</a:t>
            </a:r>
          </a:p>
          <a:p>
            <a:pPr marL="342900" indent="-342900">
              <a:buAutoNum type="arabicPeriod"/>
            </a:pPr>
            <a:r>
              <a:rPr lang="cs-CZ" sz="2400" dirty="0"/>
              <a:t>Dadaismus</a:t>
            </a:r>
          </a:p>
          <a:p>
            <a:pPr marL="342900" indent="-342900">
              <a:buAutoNum type="arabicPeriod"/>
            </a:pPr>
            <a:r>
              <a:rPr lang="cs-CZ" sz="2400" dirty="0"/>
              <a:t>Surrealismus</a:t>
            </a:r>
          </a:p>
          <a:p>
            <a:pPr marL="342900" indent="-342900">
              <a:buAutoNum type="arabicPeriod"/>
            </a:pPr>
            <a:r>
              <a:rPr lang="cs-CZ" sz="2400" dirty="0" err="1"/>
              <a:t>Cinéma</a:t>
            </a:r>
            <a:r>
              <a:rPr lang="cs-CZ" sz="2400" dirty="0"/>
              <a:t> </a:t>
            </a:r>
            <a:r>
              <a:rPr lang="cs-CZ" sz="2400" dirty="0" err="1"/>
              <a:t>pur</a:t>
            </a: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Sovětská montážní škola</a:t>
            </a:r>
          </a:p>
          <a:p>
            <a:pPr marL="342900" indent="-342900">
              <a:buAutoNum type="arabicPeriod"/>
            </a:pPr>
            <a:r>
              <a:rPr lang="cs-CZ" sz="2400" dirty="0"/>
              <a:t>Lyrická dokumentární tvorba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02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681A25-97D7-4DE6-A9A9-3A7AEC1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98485" cy="1031329"/>
          </a:xfrm>
        </p:spPr>
        <p:txBody>
          <a:bodyPr/>
          <a:lstStyle/>
          <a:p>
            <a:r>
              <a:rPr lang="cs-CZ" dirty="0"/>
              <a:t>1. Abstraktní animace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C500F14-63E1-4663-9B44-C31463A7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68" y="4556201"/>
            <a:ext cx="4586746" cy="1532159"/>
          </a:xfrm>
        </p:spPr>
        <p:txBody>
          <a:bodyPr/>
          <a:lstStyle/>
          <a:p>
            <a:r>
              <a:rPr lang="cs-CZ" dirty="0" err="1"/>
              <a:t>Composizione</a:t>
            </a:r>
            <a:r>
              <a:rPr lang="cs-CZ" dirty="0"/>
              <a:t> VI, 1913, </a:t>
            </a:r>
            <a:r>
              <a:rPr lang="cs-CZ" dirty="0" err="1"/>
              <a:t>Kandinsky</a:t>
            </a:r>
            <a:endParaRPr lang="cs-CZ" dirty="0"/>
          </a:p>
        </p:txBody>
      </p:sp>
      <p:pic>
        <p:nvPicPr>
          <p:cNvPr id="9" name="Zástupný symbol obrázku 8" descr="Obsah obrázku barevné, zakryté, graffiti, drak&#10;&#10;Popis byl vytvořen automaticky">
            <a:extLst>
              <a:ext uri="{FF2B5EF4-FFF2-40B4-BE49-F238E27FC236}">
                <a16:creationId xmlns:a16="http://schemas.microsoft.com/office/drawing/2014/main" id="{8CE4D43F-9CED-4740-BAF8-BC094E581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0378" r="10378"/>
          <a:stretch>
            <a:fillRect/>
          </a:stretch>
        </p:blipFill>
        <p:spPr>
          <a:xfrm>
            <a:off x="5148065" y="1268760"/>
            <a:ext cx="3522663" cy="297815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84F8BF-823B-4E62-B93D-F25BFB4ED27A}"/>
              </a:ext>
            </a:extLst>
          </p:cNvPr>
          <p:cNvSpPr txBox="1"/>
          <p:nvPr/>
        </p:nvSpPr>
        <p:spPr>
          <a:xfrm rot="10800000" flipV="1">
            <a:off x="611560" y="349585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Richter - </a:t>
            </a:r>
            <a:r>
              <a:rPr lang="cs-CZ" dirty="0" err="1"/>
              <a:t>Rhythmus</a:t>
            </a:r>
            <a:r>
              <a:rPr lang="cs-CZ" dirty="0"/>
              <a:t> 21 (1921)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Online médium 11" title="Symphonie Diagonale (Viking Eggeling, 1924) (NEW MUSIC)">
            <a:hlinkClick r:id="" action="ppaction://media"/>
            <a:extLst>
              <a:ext uri="{FF2B5EF4-FFF2-40B4-BE49-F238E27FC236}">
                <a16:creationId xmlns:a16="http://schemas.microsoft.com/office/drawing/2014/main" id="{CFFCF056-D089-40EB-9A80-78071F6B49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7507" y="3996549"/>
            <a:ext cx="2791109" cy="20918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9A7F62-21BD-4A01-A234-A7600CE39183}"/>
              </a:ext>
            </a:extLst>
          </p:cNvPr>
          <p:cNvSpPr txBox="1"/>
          <p:nvPr/>
        </p:nvSpPr>
        <p:spPr>
          <a:xfrm>
            <a:off x="179512" y="6197913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Viking </a:t>
            </a:r>
            <a:r>
              <a:rPr lang="cs-CZ" dirty="0" err="1"/>
              <a:t>Eggeling</a:t>
            </a:r>
            <a:r>
              <a:rPr lang="cs-CZ" dirty="0"/>
              <a:t> –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Diagonale</a:t>
            </a:r>
            <a:r>
              <a:rPr lang="cs-CZ" dirty="0"/>
              <a:t> (1924)</a:t>
            </a:r>
          </a:p>
        </p:txBody>
      </p:sp>
      <p:pic>
        <p:nvPicPr>
          <p:cNvPr id="2" name="Online médium 1" title="Hans Richter: Rhythmus 21 (1921)">
            <a:hlinkClick r:id="" action="ppaction://media"/>
            <a:extLst>
              <a:ext uri="{FF2B5EF4-FFF2-40B4-BE49-F238E27FC236}">
                <a16:creationId xmlns:a16="http://schemas.microsoft.com/office/drawing/2014/main" id="{395C2009-E888-492E-9E84-FE2FBD784C5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80089" y="1518440"/>
            <a:ext cx="3305944" cy="18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6E6AE7-0B3D-4FD4-A5E0-CB43EE384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600" y="5301208"/>
            <a:ext cx="3531298" cy="708620"/>
          </a:xfrm>
        </p:spPr>
        <p:txBody>
          <a:bodyPr/>
          <a:lstStyle/>
          <a:p>
            <a:r>
              <a:rPr lang="cs-CZ" dirty="0"/>
              <a:t>Len </a:t>
            </a:r>
            <a:r>
              <a:rPr lang="cs-CZ" dirty="0" err="1"/>
              <a:t>Lye</a:t>
            </a:r>
            <a:r>
              <a:rPr lang="cs-CZ" dirty="0"/>
              <a:t> – </a:t>
            </a:r>
            <a:r>
              <a:rPr lang="cs-CZ" dirty="0" err="1"/>
              <a:t>Tusalava</a:t>
            </a:r>
            <a:r>
              <a:rPr lang="cs-CZ" dirty="0"/>
              <a:t> (1929)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8B07-977D-43F3-90E0-A39EACBF4580}"/>
              </a:ext>
            </a:extLst>
          </p:cNvPr>
          <p:cNvSpPr txBox="1"/>
          <p:nvPr/>
        </p:nvSpPr>
        <p:spPr>
          <a:xfrm>
            <a:off x="4844189" y="312499"/>
            <a:ext cx="451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– Naše vědomí překládá hudbu do vizuální podoby.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Online médium 10" title="TUSALAVA by LEN LYE (Music composed by Opeloge Ah Sam)">
            <a:hlinkClick r:id="" action="ppaction://media"/>
            <a:extLst>
              <a:ext uri="{FF2B5EF4-FFF2-40B4-BE49-F238E27FC236}">
                <a16:creationId xmlns:a16="http://schemas.microsoft.com/office/drawing/2014/main" id="{A9454E16-C0E8-4476-B0E5-E68228886C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9552" y="2052248"/>
            <a:ext cx="4104456" cy="307610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75709F-56D1-4CDD-A31E-30F3B9EC7D4C}"/>
              </a:ext>
            </a:extLst>
          </p:cNvPr>
          <p:cNvSpPr txBox="1"/>
          <p:nvPr/>
        </p:nvSpPr>
        <p:spPr>
          <a:xfrm>
            <a:off x="5580112" y="6297147"/>
            <a:ext cx="34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Optický poem (1937)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67BDE4-6BEC-4366-8701-5EBAAC808045}"/>
              </a:ext>
            </a:extLst>
          </p:cNvPr>
          <p:cNvSpPr txBox="1"/>
          <p:nvPr/>
        </p:nvSpPr>
        <p:spPr>
          <a:xfrm>
            <a:off x="5283421" y="3413627"/>
            <a:ext cx="42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Kompozice v modrém (1935)</a:t>
            </a:r>
          </a:p>
        </p:txBody>
      </p:sp>
      <p:pic>
        <p:nvPicPr>
          <p:cNvPr id="16" name="Online médium 15" title="An Optical Poem by Oskar Fischinger / Deep Blue Dub">
            <a:hlinkClick r:id="" action="ppaction://media"/>
            <a:extLst>
              <a:ext uri="{FF2B5EF4-FFF2-40B4-BE49-F238E27FC236}">
                <a16:creationId xmlns:a16="http://schemas.microsoft.com/office/drawing/2014/main" id="{D1890613-D9FE-41EF-89C4-59E53590109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266172" y="4149080"/>
            <a:ext cx="3048000" cy="1958549"/>
          </a:xfrm>
          <a:prstGeom prst="rect">
            <a:avLst/>
          </a:prstGeom>
        </p:spPr>
      </p:pic>
      <p:pic>
        <p:nvPicPr>
          <p:cNvPr id="2" name="Online médium 1" title="Composition in Blue (excerpt) by Oskar Fischinger">
            <a:hlinkClick r:id="" action="ppaction://media"/>
            <a:extLst>
              <a:ext uri="{FF2B5EF4-FFF2-40B4-BE49-F238E27FC236}">
                <a16:creationId xmlns:a16="http://schemas.microsoft.com/office/drawing/2014/main" id="{88C53E02-220A-408B-A3AB-8C25BC65AFE3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963244" y="1130842"/>
            <a:ext cx="3641204" cy="20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F87C-2653-4252-83DF-1C9AAF93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89" y="188640"/>
            <a:ext cx="7781544" cy="987552"/>
          </a:xfrm>
        </p:spPr>
        <p:txBody>
          <a:bodyPr/>
          <a:lstStyle/>
          <a:p>
            <a:r>
              <a:rPr lang="cs-CZ" dirty="0"/>
              <a:t>2. Dadaismus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AC1B0D-DED5-4663-94FC-406EE1997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4032298"/>
            <a:ext cx="2520280" cy="838200"/>
          </a:xfrm>
        </p:spPr>
        <p:txBody>
          <a:bodyPr/>
          <a:lstStyle/>
          <a:p>
            <a:r>
              <a:rPr lang="pl-PL" dirty="0"/>
              <a:t>Man Ray - „Návrat k rozumu (1923)</a:t>
            </a:r>
            <a:endParaRPr lang="cs-CZ" dirty="0"/>
          </a:p>
        </p:txBody>
      </p:sp>
      <p:pic>
        <p:nvPicPr>
          <p:cNvPr id="7" name="Online médium 6" title="Man Ray: Le Retour ￃﾠ la reason (1923)">
            <a:hlinkClick r:id="" action="ppaction://media"/>
            <a:extLst>
              <a:ext uri="{FF2B5EF4-FFF2-40B4-BE49-F238E27FC236}">
                <a16:creationId xmlns:a16="http://schemas.microsoft.com/office/drawing/2014/main" id="{64D47F04-4E34-4FFA-B4AB-838C48F67D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14375" y="1721595"/>
            <a:ext cx="2914650" cy="21844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86D783D-C899-4300-9920-0C5A3F200922}"/>
              </a:ext>
            </a:extLst>
          </p:cNvPr>
          <p:cNvSpPr txBox="1"/>
          <p:nvPr/>
        </p:nvSpPr>
        <p:spPr>
          <a:xfrm>
            <a:off x="3707904" y="40157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René </a:t>
            </a:r>
            <a:r>
              <a:rPr lang="cs-CZ" dirty="0" err="1"/>
              <a:t>Clair</a:t>
            </a:r>
            <a:r>
              <a:rPr lang="cs-CZ" dirty="0"/>
              <a:t> – Mezihra (1924)</a:t>
            </a:r>
          </a:p>
        </p:txBody>
      </p:sp>
      <p:pic>
        <p:nvPicPr>
          <p:cNvPr id="9" name="Online médium 8" title="ENTR'ACTE | Renￃﾩ Clair (1924) | Full Movie HD | New Soundtrack by Perry Frank">
            <a:hlinkClick r:id="" action="ppaction://media"/>
            <a:extLst>
              <a:ext uri="{FF2B5EF4-FFF2-40B4-BE49-F238E27FC236}">
                <a16:creationId xmlns:a16="http://schemas.microsoft.com/office/drawing/2014/main" id="{43AF1101-BA18-43B0-8BD6-79E80A32979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29025" y="2191495"/>
            <a:ext cx="3048000" cy="17145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E3016C0-A999-43D2-8B17-779568E2B626}"/>
              </a:ext>
            </a:extLst>
          </p:cNvPr>
          <p:cNvSpPr txBox="1"/>
          <p:nvPr/>
        </p:nvSpPr>
        <p:spPr>
          <a:xfrm>
            <a:off x="6804248" y="40157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 - </a:t>
            </a:r>
            <a:r>
              <a:rPr lang="cs-CZ" dirty="0" err="1"/>
              <a:t>Anémic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 (1926)</a:t>
            </a:r>
          </a:p>
        </p:txBody>
      </p:sp>
      <p:pic>
        <p:nvPicPr>
          <p:cNvPr id="11" name="Online médium 10" title="Marcel Duchamp - Anemic Cinema">
            <a:hlinkClick r:id="" action="ppaction://media"/>
            <a:extLst>
              <a:ext uri="{FF2B5EF4-FFF2-40B4-BE49-F238E27FC236}">
                <a16:creationId xmlns:a16="http://schemas.microsoft.com/office/drawing/2014/main" id="{64222014-0B3E-400B-9277-2BE06F6B9E0B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377025" y="1832271"/>
            <a:ext cx="2766975" cy="207372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075006-053D-4CA6-AB03-5DDB6E8C9C28}"/>
              </a:ext>
            </a:extLst>
          </p:cNvPr>
          <p:cNvSpPr txBox="1"/>
          <p:nvPr/>
        </p:nvSpPr>
        <p:spPr>
          <a:xfrm>
            <a:off x="2286963" y="638132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Hans Richter - Odpolední strašidlo (1928)</a:t>
            </a:r>
          </a:p>
        </p:txBody>
      </p:sp>
      <p:pic>
        <p:nvPicPr>
          <p:cNvPr id="13" name="Online médium 12" title="&quot;Ghosts Before Breakfast&quot; ~ 1929 German DaDa silent film">
            <a:hlinkClick r:id="" action="ppaction://media"/>
            <a:extLst>
              <a:ext uri="{FF2B5EF4-FFF2-40B4-BE49-F238E27FC236}">
                <a16:creationId xmlns:a16="http://schemas.microsoft.com/office/drawing/2014/main" id="{55B8F924-BB24-4E7E-8E08-E40F8CA0CFB3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419872" y="4812284"/>
            <a:ext cx="2077166" cy="15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68B86-8442-4B09-8D25-6E2EE815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5" y="72365"/>
            <a:ext cx="7781544" cy="987552"/>
          </a:xfrm>
        </p:spPr>
        <p:txBody>
          <a:bodyPr/>
          <a:lstStyle/>
          <a:p>
            <a:r>
              <a:rPr lang="cs-CZ" dirty="0"/>
              <a:t>3. Surrealismus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F3BF09-3576-4BE0-94EF-3179C25CA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725144"/>
            <a:ext cx="2736304" cy="838200"/>
          </a:xfrm>
        </p:spPr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Emak</a:t>
            </a:r>
            <a:r>
              <a:rPr lang="cs-CZ" dirty="0"/>
              <a:t> </a:t>
            </a:r>
            <a:r>
              <a:rPr lang="cs-CZ" dirty="0" err="1"/>
              <a:t>Bakia</a:t>
            </a:r>
            <a:r>
              <a:rPr lang="cs-CZ" dirty="0"/>
              <a:t> (1926)</a:t>
            </a:r>
          </a:p>
        </p:txBody>
      </p:sp>
      <p:pic>
        <p:nvPicPr>
          <p:cNvPr id="7" name="Online médium 6" title="Man Ray Emak Bakia , 1926,">
            <a:hlinkClick r:id="" action="ppaction://media"/>
            <a:extLst>
              <a:ext uri="{FF2B5EF4-FFF2-40B4-BE49-F238E27FC236}">
                <a16:creationId xmlns:a16="http://schemas.microsoft.com/office/drawing/2014/main" id="{ECD39801-DB66-4DD3-B229-B632A792F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2347" y="2255650"/>
            <a:ext cx="3058666" cy="22923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0D511B-68DA-4B6F-9BA3-B85A6BF17F1B}"/>
              </a:ext>
            </a:extLst>
          </p:cNvPr>
          <p:cNvSpPr txBox="1"/>
          <p:nvPr/>
        </p:nvSpPr>
        <p:spPr>
          <a:xfrm>
            <a:off x="3581647" y="3732159"/>
            <a:ext cx="27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Germaine</a:t>
            </a:r>
            <a:r>
              <a:rPr lang="cs-CZ" dirty="0"/>
              <a:t> </a:t>
            </a:r>
            <a:r>
              <a:rPr lang="cs-CZ" dirty="0" err="1"/>
              <a:t>Dulac</a:t>
            </a:r>
            <a:r>
              <a:rPr lang="cs-CZ" dirty="0"/>
              <a:t> - Škeble a kněz (1928)</a:t>
            </a:r>
          </a:p>
        </p:txBody>
      </p:sp>
      <p:pic>
        <p:nvPicPr>
          <p:cNvPr id="9" name="Online médium 8" title="The Seashell and the Clergyman 1928 (Restored Full Movie)">
            <a:hlinkClick r:id="" action="ppaction://media"/>
            <a:extLst>
              <a:ext uri="{FF2B5EF4-FFF2-40B4-BE49-F238E27FC236}">
                <a16:creationId xmlns:a16="http://schemas.microsoft.com/office/drawing/2014/main" id="{C8DC4139-2227-4F40-A3CC-6880BA9697B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90200" y="1722889"/>
            <a:ext cx="2710436" cy="2031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030B9-3BF7-419C-8583-A09A10A2D0C3}"/>
              </a:ext>
            </a:extLst>
          </p:cNvPr>
          <p:cNvSpPr txBox="1"/>
          <p:nvPr/>
        </p:nvSpPr>
        <p:spPr>
          <a:xfrm>
            <a:off x="6611905" y="47251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Joseph </a:t>
            </a:r>
            <a:r>
              <a:rPr lang="cs-CZ" dirty="0" err="1"/>
              <a:t>Cornell</a:t>
            </a:r>
            <a:r>
              <a:rPr lang="cs-CZ" dirty="0"/>
              <a:t> -Rose Hobart (1936)</a:t>
            </a:r>
          </a:p>
        </p:txBody>
      </p:sp>
      <p:pic>
        <p:nvPicPr>
          <p:cNvPr id="11" name="Online médium 10" title="Rose Hobart, pt. 1 of 2">
            <a:hlinkClick r:id="" action="ppaction://media"/>
            <a:extLst>
              <a:ext uri="{FF2B5EF4-FFF2-40B4-BE49-F238E27FC236}">
                <a16:creationId xmlns:a16="http://schemas.microsoft.com/office/drawing/2014/main" id="{13089C7E-F65A-4F44-AEA1-E0F967D799C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69823" y="2336074"/>
            <a:ext cx="3058666" cy="2292334"/>
          </a:xfrm>
          <a:prstGeom prst="rect">
            <a:avLst/>
          </a:prstGeom>
        </p:spPr>
      </p:pic>
      <p:pic>
        <p:nvPicPr>
          <p:cNvPr id="3" name="Online médium 2" title="Un Chien Andalou(1929)- High Definition Remaster(4K)">
            <a:hlinkClick r:id="" action="ppaction://media"/>
            <a:extLst>
              <a:ext uri="{FF2B5EF4-FFF2-40B4-BE49-F238E27FC236}">
                <a16:creationId xmlns:a16="http://schemas.microsoft.com/office/drawing/2014/main" id="{AACB442D-FA90-4730-A3E4-2A7387F5E12A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326387" y="4503499"/>
            <a:ext cx="2838062" cy="16035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AEC238-0E5A-453C-9EBC-D746F55AA083}"/>
              </a:ext>
            </a:extLst>
          </p:cNvPr>
          <p:cNvSpPr txBox="1"/>
          <p:nvPr/>
        </p:nvSpPr>
        <p:spPr>
          <a:xfrm>
            <a:off x="3314130" y="6139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Luis </a:t>
            </a:r>
            <a:r>
              <a:rPr lang="cs-CZ" dirty="0" err="1"/>
              <a:t>Buñuel</a:t>
            </a:r>
            <a:r>
              <a:rPr lang="cs-CZ" dirty="0"/>
              <a:t> - Andaluský pes (1929)</a:t>
            </a:r>
          </a:p>
        </p:txBody>
      </p:sp>
    </p:spTree>
    <p:extLst>
      <p:ext uri="{BB962C8B-B14F-4D97-AF65-F5344CB8AC3E}">
        <p14:creationId xmlns:p14="http://schemas.microsoft.com/office/powerpoint/2010/main" val="182087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274D-EA74-4EF0-9A09-07957E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0" y="68155"/>
            <a:ext cx="7781544" cy="987552"/>
          </a:xfrm>
        </p:spPr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4AC7BD0-312A-4212-BDB3-B9691E019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55" y="4673483"/>
            <a:ext cx="3315274" cy="838200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Léger</a:t>
            </a:r>
            <a:r>
              <a:rPr lang="cs-CZ" dirty="0"/>
              <a:t> – Mechanický balet (1924)</a:t>
            </a:r>
          </a:p>
        </p:txBody>
      </p:sp>
      <p:pic>
        <p:nvPicPr>
          <p:cNvPr id="7" name="Online médium 6" title="Le Ballet Mecanique 1924">
            <a:hlinkClick r:id="" action="ppaction://media"/>
            <a:extLst>
              <a:ext uri="{FF2B5EF4-FFF2-40B4-BE49-F238E27FC236}">
                <a16:creationId xmlns:a16="http://schemas.microsoft.com/office/drawing/2014/main" id="{451387B0-862F-436B-A737-0604B5ADCC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2184517"/>
            <a:ext cx="4063999" cy="228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59191B9-2690-483A-AE38-75A7A6D541DA}"/>
              </a:ext>
            </a:extLst>
          </p:cNvPr>
          <p:cNvSpPr txBox="1"/>
          <p:nvPr/>
        </p:nvSpPr>
        <p:spPr>
          <a:xfrm>
            <a:off x="4258486" y="4673483"/>
            <a:ext cx="47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Henri Chomette - Hra odrazů a rychlosti (1925)</a:t>
            </a:r>
            <a:endParaRPr lang="cs-CZ" dirty="0"/>
          </a:p>
        </p:txBody>
      </p:sp>
      <p:pic>
        <p:nvPicPr>
          <p:cNvPr id="11" name="Online médium 10" title="Jeux des reflets et de la vitesse  (HQ)">
            <a:hlinkClick r:id="" action="ppaction://media"/>
            <a:extLst>
              <a:ext uri="{FF2B5EF4-FFF2-40B4-BE49-F238E27FC236}">
                <a16:creationId xmlns:a16="http://schemas.microsoft.com/office/drawing/2014/main" id="{CACE7B81-1BED-46B9-AE3A-5064727125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42" y="1710053"/>
            <a:ext cx="3683294" cy="27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4CE3-4310-438C-93F9-2A5FF7C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3" y="72365"/>
            <a:ext cx="7781544" cy="987552"/>
          </a:xfrm>
        </p:spPr>
        <p:txBody>
          <a:bodyPr/>
          <a:lstStyle/>
          <a:p>
            <a:r>
              <a:rPr lang="cs-CZ" dirty="0"/>
              <a:t>5. Sovětská montážní škola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81D7742-6767-4037-BF12-FFD9128F4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780099"/>
            <a:ext cx="4968552" cy="838200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Rodchenko</a:t>
            </a:r>
            <a:r>
              <a:rPr lang="cs-CZ" dirty="0"/>
              <a:t> a Varvara </a:t>
            </a:r>
            <a:r>
              <a:rPr lang="cs-CZ" dirty="0" err="1"/>
              <a:t>Stepanova</a:t>
            </a:r>
            <a:r>
              <a:rPr lang="cs-CZ" dirty="0"/>
              <a:t> </a:t>
            </a:r>
          </a:p>
          <a:p>
            <a:r>
              <a:rPr lang="cs-CZ" dirty="0"/>
              <a:t>(1924)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145906-7EA9-4736-8E16-54E0315B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" y="1700808"/>
            <a:ext cx="5095875" cy="2857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CBBB2E-A558-4F86-AD6A-99EE48F84496}"/>
              </a:ext>
            </a:extLst>
          </p:cNvPr>
          <p:cNvSpPr txBox="1"/>
          <p:nvPr/>
        </p:nvSpPr>
        <p:spPr>
          <a:xfrm>
            <a:off x="5148064" y="47800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Naum</a:t>
            </a:r>
            <a:r>
              <a:rPr lang="en-US" dirty="0"/>
              <a:t> Gabo</a:t>
            </a:r>
            <a:r>
              <a:rPr lang="cs-CZ" dirty="0"/>
              <a:t> - </a:t>
            </a:r>
            <a:r>
              <a:rPr lang="en-US" dirty="0"/>
              <a:t>Spiral Theme </a:t>
            </a:r>
            <a:r>
              <a:rPr lang="cs-CZ" dirty="0"/>
              <a:t>(</a:t>
            </a:r>
            <a:r>
              <a:rPr lang="en-US" dirty="0"/>
              <a:t>1941</a:t>
            </a:r>
            <a:r>
              <a:rPr lang="cs-CZ" dirty="0"/>
              <a:t>)</a:t>
            </a:r>
          </a:p>
        </p:txBody>
      </p:sp>
      <p:pic>
        <p:nvPicPr>
          <p:cNvPr id="23" name="Obrázek 22" descr="Obsah obrázku interiér, stůl, vsedě, voda&#10;&#10;Popis byl vytvořen automaticky">
            <a:extLst>
              <a:ext uri="{FF2B5EF4-FFF2-40B4-BE49-F238E27FC236}">
                <a16:creationId xmlns:a16="http://schemas.microsoft.com/office/drawing/2014/main" id="{14F31FBF-FFDC-4429-8F20-B129F767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26" y="1878360"/>
            <a:ext cx="4068760" cy="2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95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534</TotalTime>
  <Words>363</Words>
  <Application>Microsoft Office PowerPoint</Application>
  <PresentationFormat>Předvádění na obrazovce (4:3)</PresentationFormat>
  <Paragraphs>66</Paragraphs>
  <Slides>18</Slides>
  <Notes>1</Notes>
  <HiddenSlides>0</HiddenSlides>
  <MMClips>22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Calibri</vt:lpstr>
      <vt:lpstr>Century Schoolbook</vt:lpstr>
      <vt:lpstr>KlasickéFotoalbum</vt:lpstr>
      <vt:lpstr> Videoart – precedenty </vt:lpstr>
      <vt:lpstr>Filmové experimenty mimo hlavní proud  - počátky   </vt:lpstr>
      <vt:lpstr>Šest hlavních trendů  v experimentálním filmu</vt:lpstr>
      <vt:lpstr>1. Abstraktní animace</vt:lpstr>
      <vt:lpstr>Prezentace aplikace PowerPoint</vt:lpstr>
      <vt:lpstr>2. Dadaismus</vt:lpstr>
      <vt:lpstr>3. Surrealismus</vt:lpstr>
      <vt:lpstr>4. Cinéma pur</vt:lpstr>
      <vt:lpstr>5. Sovětská montážní škola</vt:lpstr>
      <vt:lpstr>Prezentace aplikace PowerPoint</vt:lpstr>
      <vt:lpstr>6. Lyrické dokumentární filmy</vt:lpstr>
      <vt:lpstr>Videoart</vt:lpstr>
      <vt:lpstr>Fluxus</vt:lpstr>
      <vt:lpstr>Fluxfilm Anthology</vt:lpstr>
      <vt:lpstr>Button Happening - Nam June Paik (1965)</vt:lpstr>
      <vt:lpstr>Video-Film Concert - Nam June Paik a Jud Yalkut (1965-1972)</vt:lpstr>
      <vt:lpstr>Art of Memory – Woody Vasulka (1987)</vt:lpstr>
      <vt:lpstr>Steve Reich / Beryl Korot: Three Tales (2003)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35</cp:revision>
  <dcterms:created xsi:type="dcterms:W3CDTF">2020-02-23T17:24:55Z</dcterms:created>
  <dcterms:modified xsi:type="dcterms:W3CDTF">2021-09-17T07:38:22Z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