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7" r:id="rId20"/>
    <p:sldId id="279" r:id="rId21"/>
    <p:sldId id="276" r:id="rId22"/>
    <p:sldId id="278" r:id="rId23"/>
    <p:sldId id="280" r:id="rId24"/>
    <p:sldId id="281" r:id="rId25"/>
    <p:sldId id="282" r:id="rId26"/>
    <p:sldId id="285" r:id="rId27"/>
    <p:sldId id="286" r:id="rId28"/>
    <p:sldId id="287" r:id="rId29"/>
    <p:sldId id="283" r:id="rId30"/>
    <p:sldId id="288" r:id="rId31"/>
    <p:sldId id="284" r:id="rId32"/>
    <p:sldId id="291" r:id="rId33"/>
    <p:sldId id="292" r:id="rId34"/>
    <p:sldId id="289" r:id="rId35"/>
    <p:sldId id="293" r:id="rId36"/>
    <p:sldId id="290" r:id="rId37"/>
    <p:sldId id="296" r:id="rId38"/>
    <p:sldId id="294" r:id="rId39"/>
    <p:sldId id="297" r:id="rId4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BA3FEE-4CFF-4437-BF47-D9DE2EF604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>
                <a:latin typeface="Impact" panose="020B0806030902050204" pitchFamily="34" charset="0"/>
              </a:defRPr>
            </a:lvl1pPr>
          </a:lstStyle>
          <a:p>
            <a:r>
              <a:rPr lang="cs-CZ" dirty="0"/>
              <a:t>BRAVE NEW DIGITAL WORLD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95FC333-B0DF-473E-9E3A-7A7CE0C02B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4400">
                <a:solidFill>
                  <a:schemeClr val="tx1">
                    <a:lumMod val="75000"/>
                  </a:schemeClr>
                </a:solidFill>
                <a:latin typeface="Impact" panose="020B080603090205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09853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E5CA6D-3862-41C0-A984-B5EB0BC1B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Impact" panose="020B0806030902050204" pitchFamily="34" charset="0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00C6B5-5DC9-4036-BA11-E84BB22B48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Font typeface="Consolas" panose="020B0609020204030204" pitchFamily="49" charset="0"/>
              <a:buChar char="*"/>
              <a:defRPr sz="260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793012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28AD676-5087-413F-8A27-9DB71A9D0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7BA5B25-BFC0-4F27-8747-448BBCD28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5A4B791-3429-4CEC-AB4A-CB39065214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8A4C7-0ABA-4107-9220-AA4BD7678317}" type="datetimeFigureOut">
              <a:rPr lang="cs-CZ" smtClean="0"/>
              <a:t>30.09.2019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5EFEA28-784C-4369-AD54-173F50D497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59E3931-A47D-4433-B884-7B3B6DCB0A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09293-99B8-4DEC-876B-AE4A3E679A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7388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7TycxwFmdB0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8.wdp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microsoft.com/office/2007/relationships/hdphoto" Target="../media/hdphoto13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cmore.soest.hawaii.edu/summercourse/2014/documents/Karl_05-27/Moore_1965.pdf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microsoft.com/office/2007/relationships/hdphoto" Target="../media/hdphoto19.wdp"/><Relationship Id="rId5" Type="http://schemas.microsoft.com/office/2007/relationships/hdphoto" Target="../media/hdphoto16.wdp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microsoft.com/office/2007/relationships/hdphoto" Target="../media/hdphoto18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20.wdp"/><Relationship Id="rId7" Type="http://schemas.microsoft.com/office/2007/relationships/hdphoto" Target="../media/hdphoto2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21.wdp"/><Relationship Id="rId4" Type="http://schemas.openxmlformats.org/officeDocument/2006/relationships/image" Target="../media/image28.png"/><Relationship Id="rId9" Type="http://schemas.microsoft.com/office/2007/relationships/hdphoto" Target="../media/hdphoto23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5.wdp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7.wdp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8.wd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fhEh3tEL1V4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0.wdp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33.wdp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hyperlink" Target="https://www.youtube.com/watch?v=VtvjbmoDx-I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32.wdp"/><Relationship Id="rId5" Type="http://schemas.openxmlformats.org/officeDocument/2006/relationships/image" Target="../media/image40.png"/><Relationship Id="rId10" Type="http://schemas.microsoft.com/office/2007/relationships/hdphoto" Target="../media/hdphoto34.wdp"/><Relationship Id="rId4" Type="http://schemas.microsoft.com/office/2007/relationships/hdphoto" Target="../media/hdphoto31.wdp"/><Relationship Id="rId9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5390FD-46C0-4CBF-9957-860B35A84D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BRAVE NEW DIGITAL WORLD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6A815AE-65A2-4608-AFBD-7C9EA4CF74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2. DĚJINY VÝPOČETNÍCH STROJŮ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896191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664ADB-B5FD-4C7B-863C-CF88AAC03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POČÍTAČE (TURING)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851B49-B16D-471D-A2BF-85CD1BD919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David </a:t>
            </a:r>
            <a:r>
              <a:rPr lang="cs-CZ" dirty="0" err="1"/>
              <a:t>Hilbert</a:t>
            </a:r>
            <a:r>
              <a:rPr lang="cs-CZ" dirty="0"/>
              <a:t> a otázky stran formálních systémů (1928); úplnost, konzistence a potvrditelnost 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u="sng" dirty="0" err="1">
                <a:solidFill>
                  <a:schemeClr val="tx1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Turingův</a:t>
            </a:r>
            <a:r>
              <a:rPr lang="cs-CZ" u="sng" dirty="0">
                <a:solidFill>
                  <a:schemeClr val="tx1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stroj: </a:t>
            </a:r>
            <a:endParaRPr lang="cs-CZ" u="sng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cs-CZ" dirty="0"/>
              <a:t>myšlenkový experiment stran </a:t>
            </a:r>
            <a:r>
              <a:rPr lang="cs-CZ" i="1" dirty="0"/>
              <a:t>rozhodovacího problému</a:t>
            </a:r>
            <a:r>
              <a:rPr lang="cs-CZ" dirty="0"/>
              <a:t>.  </a:t>
            </a:r>
          </a:p>
          <a:p>
            <a:pPr algn="just"/>
            <a:r>
              <a:rPr lang="cs-CZ" dirty="0"/>
              <a:t>neexistuje algoritmus, který by dokázal stanovovat pravdivost tvrzení (nedokáže stanovit vyčíslitelnost)</a:t>
            </a:r>
          </a:p>
          <a:p>
            <a:pPr algn="just"/>
            <a:r>
              <a:rPr lang="cs-CZ" dirty="0"/>
              <a:t>s dostatkem času a paměti může být </a:t>
            </a:r>
            <a:r>
              <a:rPr lang="cs-CZ" i="1" dirty="0"/>
              <a:t>strojem</a:t>
            </a:r>
            <a:r>
              <a:rPr lang="cs-CZ" dirty="0"/>
              <a:t> vykonán jakýkoliv jiný algoritmus (tzv. </a:t>
            </a:r>
            <a:r>
              <a:rPr lang="cs-CZ" dirty="0" err="1"/>
              <a:t>turingovská</a:t>
            </a:r>
            <a:r>
              <a:rPr lang="cs-CZ" dirty="0"/>
              <a:t> úplnost)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08679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3030C7-583F-4D04-B11E-2E3C8CBBE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POČÍTAČE (V ENCIKLOPEDIÍCH)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4A4E9F-8B5C-4F0F-94BD-984CC14053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elektronické, digitální stroje, pracující ve dvojkové soustavě, jež mohou být naprogramovány k provádění matematických a logických operací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e</a:t>
            </a:r>
            <a:r>
              <a:rPr lang="cs-CZ" strike="sngStrike" dirty="0"/>
              <a:t>lektronické</a:t>
            </a:r>
            <a:r>
              <a:rPr lang="cs-CZ" dirty="0"/>
              <a:t>, </a:t>
            </a:r>
            <a:r>
              <a:rPr lang="cs-CZ" strike="sngStrike" dirty="0"/>
              <a:t>digitální</a:t>
            </a:r>
            <a:r>
              <a:rPr lang="cs-CZ" dirty="0"/>
              <a:t> stroje, </a:t>
            </a:r>
            <a:r>
              <a:rPr lang="cs-CZ" strike="sngStrike" dirty="0"/>
              <a:t>pracující ve dvojkové soustavě</a:t>
            </a:r>
            <a:r>
              <a:rPr lang="cs-CZ" dirty="0"/>
              <a:t>, jež </a:t>
            </a:r>
            <a:r>
              <a:rPr lang="cs-CZ" u="sng" dirty="0"/>
              <a:t>mohou být naprogramovány k provádění matematických a logických operací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stroje, které mohou být naprogramovány k tomu, aby automaticky vykonávaly aritmetické a logické operace</a:t>
            </a:r>
          </a:p>
        </p:txBody>
      </p:sp>
    </p:spTree>
    <p:extLst>
      <p:ext uri="{BB962C8B-B14F-4D97-AF65-F5344CB8AC3E}">
        <p14:creationId xmlns:p14="http://schemas.microsoft.com/office/powerpoint/2010/main" val="1647822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B0751F-98A4-4B96-A80E-0F8DA3867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POČÍTAČE NULTÉ GENERACE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EF8FDD-CBE9-492B-9FD1-B50AC62BD0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jako nultou generaci označujme elektromechanické programovatelné stroje fungující na bázi relé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jsou spjaty s vojenským snažením v období 2WW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německý Z3, americký ASCC (</a:t>
            </a:r>
            <a:r>
              <a:rPr lang="cs-CZ" dirty="0" err="1"/>
              <a:t>Harward</a:t>
            </a:r>
            <a:r>
              <a:rPr lang="cs-CZ" dirty="0"/>
              <a:t> Mark 1)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byly poruchové (nízká životnost relé) a materiálově náročné</a:t>
            </a:r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831534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13">
            <a:extLst>
              <a:ext uri="{FF2B5EF4-FFF2-40B4-BE49-F238E27FC236}">
                <a16:creationId xmlns:a16="http://schemas.microsoft.com/office/drawing/2014/main" id="{FE652314-D88D-427B-BE8F-CF31C167F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budova, osoba, muž, exteriér&#10;&#10;Popis byl vytvořen automaticky">
            <a:extLst>
              <a:ext uri="{FF2B5EF4-FFF2-40B4-BE49-F238E27FC236}">
                <a16:creationId xmlns:a16="http://schemas.microsoft.com/office/drawing/2014/main" id="{F1E7F56C-C28A-4955-9040-13DEF4DCA2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43" b="2"/>
          <a:stretch/>
        </p:blipFill>
        <p:spPr>
          <a:xfrm>
            <a:off x="5622233" y="10"/>
            <a:ext cx="6569769" cy="3750724"/>
          </a:xfrm>
          <a:custGeom>
            <a:avLst/>
            <a:gdLst>
              <a:gd name="connsiteX0" fmla="*/ 1738471 w 6569769"/>
              <a:gd name="connsiteY0" fmla="*/ 0 h 3750734"/>
              <a:gd name="connsiteX1" fmla="*/ 6569769 w 6569769"/>
              <a:gd name="connsiteY1" fmla="*/ 0 h 3750734"/>
              <a:gd name="connsiteX2" fmla="*/ 6569769 w 6569769"/>
              <a:gd name="connsiteY2" fmla="*/ 3750734 h 3750734"/>
              <a:gd name="connsiteX3" fmla="*/ 0 w 6569769"/>
              <a:gd name="connsiteY3" fmla="*/ 3750734 h 375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6" name="Obrázek 5" descr="Obsah obrázku fotka, budova, obloha, exteriér&#10;&#10;Popis byl vytvořen automaticky">
            <a:extLst>
              <a:ext uri="{FF2B5EF4-FFF2-40B4-BE49-F238E27FC236}">
                <a16:creationId xmlns:a16="http://schemas.microsoft.com/office/drawing/2014/main" id="{528EA71A-18CF-4DC7-9317-0B3F78520F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" b="11106"/>
          <a:stretch/>
        </p:blipFill>
        <p:spPr>
          <a:xfrm>
            <a:off x="4182011" y="3887894"/>
            <a:ext cx="8009991" cy="2970106"/>
          </a:xfrm>
          <a:custGeom>
            <a:avLst/>
            <a:gdLst>
              <a:gd name="connsiteX0" fmla="*/ 1376648 w 8009991"/>
              <a:gd name="connsiteY0" fmla="*/ 0 h 2970106"/>
              <a:gd name="connsiteX1" fmla="*/ 8009991 w 8009991"/>
              <a:gd name="connsiteY1" fmla="*/ 0 h 2970106"/>
              <a:gd name="connsiteX2" fmla="*/ 8009991 w 8009991"/>
              <a:gd name="connsiteY2" fmla="*/ 2970106 h 2970106"/>
              <a:gd name="connsiteX3" fmla="*/ 0 w 8009991"/>
              <a:gd name="connsiteY3" fmla="*/ 2970106 h 297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7" name="Obrázek 6" descr="Obsah obrázku osoba, budova, vsedě, fotka&#10;&#10;Popis byl vytvořen automaticky">
            <a:extLst>
              <a:ext uri="{FF2B5EF4-FFF2-40B4-BE49-F238E27FC236}">
                <a16:creationId xmlns:a16="http://schemas.microsoft.com/office/drawing/2014/main" id="{A3E7F4ED-1D00-4BCE-8AB5-F1455992B7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188" r="1" b="18433"/>
          <a:stretch/>
        </p:blipFill>
        <p:spPr>
          <a:xfrm>
            <a:off x="20" y="10"/>
            <a:ext cx="7503091" cy="6857990"/>
          </a:xfrm>
          <a:custGeom>
            <a:avLst/>
            <a:gdLst>
              <a:gd name="connsiteX0" fmla="*/ 0 w 7503111"/>
              <a:gd name="connsiteY0" fmla="*/ 0 h 6858000"/>
              <a:gd name="connsiteX1" fmla="*/ 677334 w 7503111"/>
              <a:gd name="connsiteY1" fmla="*/ 0 h 6858000"/>
              <a:gd name="connsiteX2" fmla="*/ 1168036 w 7503111"/>
              <a:gd name="connsiteY2" fmla="*/ 0 h 6858000"/>
              <a:gd name="connsiteX3" fmla="*/ 1205499 w 7503111"/>
              <a:gd name="connsiteY3" fmla="*/ 0 h 6858000"/>
              <a:gd name="connsiteX4" fmla="*/ 1647632 w 7503111"/>
              <a:gd name="connsiteY4" fmla="*/ 0 h 6858000"/>
              <a:gd name="connsiteX5" fmla="*/ 7215401 w 7503111"/>
              <a:gd name="connsiteY5" fmla="*/ 0 h 6858000"/>
              <a:gd name="connsiteX6" fmla="*/ 4041567 w 7503111"/>
              <a:gd name="connsiteY6" fmla="*/ 6852993 h 6858000"/>
              <a:gd name="connsiteX7" fmla="*/ 7503111 w 7503111"/>
              <a:gd name="connsiteY7" fmla="*/ 6852993 h 6858000"/>
              <a:gd name="connsiteX8" fmla="*/ 7503111 w 7503111"/>
              <a:gd name="connsiteY8" fmla="*/ 6852994 h 6858000"/>
              <a:gd name="connsiteX9" fmla="*/ 1647632 w 7503111"/>
              <a:gd name="connsiteY9" fmla="*/ 6852994 h 6858000"/>
              <a:gd name="connsiteX10" fmla="*/ 1647632 w 7503111"/>
              <a:gd name="connsiteY10" fmla="*/ 6858000 h 6858000"/>
              <a:gd name="connsiteX11" fmla="*/ 0 w 750311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12264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CDDC20-AB87-4C2B-8981-74318A8BE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POČÍTAČE PRVNÍ GENERACE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25E2CE7-9153-409D-9525-57D966353F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první generace je charakteristická využitím elektronek</a:t>
            </a:r>
          </a:p>
          <a:p>
            <a:endParaRPr lang="cs-CZ" dirty="0"/>
          </a:p>
          <a:p>
            <a:pPr algn="just"/>
            <a:r>
              <a:rPr lang="cs-CZ" dirty="0"/>
              <a:t>elektronky mají vyšší životnost než relé, jsou energeticky méně náročné a jejich operační frekvence je mnohem vyšší</a:t>
            </a:r>
          </a:p>
          <a:p>
            <a:endParaRPr lang="cs-CZ" dirty="0"/>
          </a:p>
          <a:p>
            <a:r>
              <a:rPr lang="cs-CZ" dirty="0"/>
              <a:t>počítače první generace vznikly rovněž během 2WW</a:t>
            </a:r>
          </a:p>
          <a:p>
            <a:endParaRPr lang="cs-CZ" dirty="0"/>
          </a:p>
          <a:p>
            <a:r>
              <a:rPr lang="cs-CZ" dirty="0"/>
              <a:t>americký ENIAC, britský </a:t>
            </a:r>
            <a:r>
              <a:rPr lang="cs-CZ" dirty="0" err="1"/>
              <a:t>Colossus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430651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elektronika, zeď, trubice, interiér&#10;&#10;Popis byl vytvořen automaticky">
            <a:extLst>
              <a:ext uri="{FF2B5EF4-FFF2-40B4-BE49-F238E27FC236}">
                <a16:creationId xmlns:a16="http://schemas.microsoft.com/office/drawing/2014/main" id="{200CFC2C-768C-4BB4-9501-A1F38C1D27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" b="8718"/>
          <a:stretch/>
        </p:blipFill>
        <p:spPr>
          <a:xfrm>
            <a:off x="7794519" y="3506112"/>
            <a:ext cx="4397481" cy="3351888"/>
          </a:xfrm>
          <a:custGeom>
            <a:avLst/>
            <a:gdLst>
              <a:gd name="connsiteX0" fmla="*/ 0 w 4397481"/>
              <a:gd name="connsiteY0" fmla="*/ 0 h 3351888"/>
              <a:gd name="connsiteX1" fmla="*/ 4397481 w 4397481"/>
              <a:gd name="connsiteY1" fmla="*/ 0 h 3351888"/>
              <a:gd name="connsiteX2" fmla="*/ 4397481 w 4397481"/>
              <a:gd name="connsiteY2" fmla="*/ 3351888 h 3351888"/>
              <a:gd name="connsiteX3" fmla="*/ 1552363 w 4397481"/>
              <a:gd name="connsiteY3" fmla="*/ 3351888 h 3351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5" name="Obrázek 4" descr="Obsah obrázku budova, fotka, exteriér, černá&#10;&#10;Popis byl vytvořen automaticky">
            <a:extLst>
              <a:ext uri="{FF2B5EF4-FFF2-40B4-BE49-F238E27FC236}">
                <a16:creationId xmlns:a16="http://schemas.microsoft.com/office/drawing/2014/main" id="{1B73CBF9-BA8E-4C15-B414-5A8C5CEEF3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1" b="-2"/>
          <a:stretch/>
        </p:blipFill>
        <p:spPr>
          <a:xfrm>
            <a:off x="20" y="10"/>
            <a:ext cx="9154673" cy="6863475"/>
          </a:xfrm>
          <a:custGeom>
            <a:avLst/>
            <a:gdLst>
              <a:gd name="connsiteX0" fmla="*/ 0 w 9154693"/>
              <a:gd name="connsiteY0" fmla="*/ 0 h 6863485"/>
              <a:gd name="connsiteX1" fmla="*/ 5976000 w 9154693"/>
              <a:gd name="connsiteY1" fmla="*/ 0 h 6863485"/>
              <a:gd name="connsiteX2" fmla="*/ 9154693 w 9154693"/>
              <a:gd name="connsiteY2" fmla="*/ 6863485 h 6863485"/>
              <a:gd name="connsiteX3" fmla="*/ 0 w 9154693"/>
              <a:gd name="connsiteY3" fmla="*/ 6863485 h 6863485"/>
              <a:gd name="connsiteX4" fmla="*/ 0 w 9154693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Obrázek 5" descr="Obsah obrázku budova, fotka, interiér, země&#10;&#10;Popis byl vytvořen automaticky">
            <a:extLst>
              <a:ext uri="{FF2B5EF4-FFF2-40B4-BE49-F238E27FC236}">
                <a16:creationId xmlns:a16="http://schemas.microsoft.com/office/drawing/2014/main" id="{2D500809-603A-4094-886E-2EA44C3C3B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1" r="3" b="11503"/>
          <a:stretch/>
        </p:blipFill>
        <p:spPr>
          <a:xfrm>
            <a:off x="6168189" y="10"/>
            <a:ext cx="6023811" cy="3346394"/>
          </a:xfrm>
          <a:custGeom>
            <a:avLst/>
            <a:gdLst>
              <a:gd name="connsiteX0" fmla="*/ 0 w 6023811"/>
              <a:gd name="connsiteY0" fmla="*/ 0 h 3346404"/>
              <a:gd name="connsiteX1" fmla="*/ 6023811 w 6023811"/>
              <a:gd name="connsiteY1" fmla="*/ 0 h 3346404"/>
              <a:gd name="connsiteX2" fmla="*/ 6023811 w 6023811"/>
              <a:gd name="connsiteY2" fmla="*/ 3346404 h 3346404"/>
              <a:gd name="connsiteX3" fmla="*/ 1549824 w 6023811"/>
              <a:gd name="connsiteY3" fmla="*/ 3346404 h 3346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48910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C6E1A5-858A-43EA-AF57-0882A7E28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POČÍTAČE DRUHÉ GENERACE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A09054-FDA3-4C16-8EEB-D621CB23D1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druhá generace staví na využití tranzistorů </a:t>
            </a:r>
          </a:p>
          <a:p>
            <a:endParaRPr lang="cs-CZ" dirty="0"/>
          </a:p>
          <a:p>
            <a:r>
              <a:rPr lang="cs-CZ" dirty="0"/>
              <a:t>tranzistory byly vyvinuty v r. 1947, ty z křemíku až v r. 1954 </a:t>
            </a:r>
          </a:p>
          <a:p>
            <a:endParaRPr lang="cs-CZ" dirty="0"/>
          </a:p>
          <a:p>
            <a:pPr algn="just"/>
            <a:r>
              <a:rPr lang="cs-CZ" dirty="0"/>
              <a:t>miliony sepnutí za minutu, energeticky mnohem méně náročné než elektronky, výrazně levnější, umožňující zmenšování rozměrů</a:t>
            </a:r>
          </a:p>
          <a:p>
            <a:endParaRPr lang="cs-CZ" dirty="0"/>
          </a:p>
          <a:p>
            <a:r>
              <a:rPr lang="cs-CZ" dirty="0"/>
              <a:t>komercializace – IBM 608, IBM 1620, Elea 9003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43641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patro, interiér, zeď&#10;&#10;Popis byl vytvořen automaticky">
            <a:extLst>
              <a:ext uri="{FF2B5EF4-FFF2-40B4-BE49-F238E27FC236}">
                <a16:creationId xmlns:a16="http://schemas.microsoft.com/office/drawing/2014/main" id="{4BB7ED44-25CA-43F8-8643-18BD7B8685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3" b="21697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5" name="Obrázek 4" descr="Obsah obrázku patro, počítač&#10;&#10;Popis byl vytvořen automaticky">
            <a:extLst>
              <a:ext uri="{FF2B5EF4-FFF2-40B4-BE49-F238E27FC236}">
                <a16:creationId xmlns:a16="http://schemas.microsoft.com/office/drawing/2014/main" id="{CE921E45-674B-4798-A0EF-6F6F5D16B8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64" r="1" b="23092"/>
          <a:stretch/>
        </p:blipFill>
        <p:spPr>
          <a:xfrm>
            <a:off x="20" y="9"/>
            <a:ext cx="7279893" cy="3895335"/>
          </a:xfrm>
          <a:custGeom>
            <a:avLst/>
            <a:gdLst>
              <a:gd name="connsiteX0" fmla="*/ 0 w 7279913"/>
              <a:gd name="connsiteY0" fmla="*/ 0 h 3895335"/>
              <a:gd name="connsiteX1" fmla="*/ 7279913 w 7279913"/>
              <a:gd name="connsiteY1" fmla="*/ 0 h 3895335"/>
              <a:gd name="connsiteX2" fmla="*/ 7279913 w 7279913"/>
              <a:gd name="connsiteY2" fmla="*/ 3116976 h 3895335"/>
              <a:gd name="connsiteX3" fmla="*/ 5011287 w 7279913"/>
              <a:gd name="connsiteY3" fmla="*/ 3116976 h 3895335"/>
              <a:gd name="connsiteX4" fmla="*/ 5011287 w 7279913"/>
              <a:gd name="connsiteY4" fmla="*/ 3895335 h 3895335"/>
              <a:gd name="connsiteX5" fmla="*/ 0 w 7279913"/>
              <a:gd name="connsiteY5" fmla="*/ 3895335 h 38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6" name="Obrázek 5" descr="Obsah obrázku elektronika&#10;&#10;Popis byl vytvořen automaticky">
            <a:extLst>
              <a:ext uri="{FF2B5EF4-FFF2-40B4-BE49-F238E27FC236}">
                <a16:creationId xmlns:a16="http://schemas.microsoft.com/office/drawing/2014/main" id="{4417650E-17FC-4EDF-923C-A556DB0EBF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23" r="26024" b="2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7" name="Obrázek 6" descr="Obsah obrázku patro, zeď, interiér, obloha&#10;&#10;Popis byl vytvořen automaticky">
            <a:extLst>
              <a:ext uri="{FF2B5EF4-FFF2-40B4-BE49-F238E27FC236}">
                <a16:creationId xmlns:a16="http://schemas.microsoft.com/office/drawing/2014/main" id="{5B8ADC48-EF89-49C0-AFAA-1A57363311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2" b="10943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8" name="Rectangle 15">
            <a:extLst>
              <a:ext uri="{FF2B5EF4-FFF2-40B4-BE49-F238E27FC236}">
                <a16:creationId xmlns:a16="http://schemas.microsoft.com/office/drawing/2014/main" id="{C06FE17B-FFD8-4803-80EF-D2EE27B41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340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BF248E-EC5B-4D42-B0E8-8B167D288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POČÍTAČE TŘETÍ GENERACE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78C2A9-3973-44FF-B1A7-9AE3CF7841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jejich středobodem jsou integrované obvody (</a:t>
            </a:r>
            <a:r>
              <a:rPr lang="cs-CZ" dirty="0" err="1"/>
              <a:t>ICs</a:t>
            </a:r>
            <a:r>
              <a:rPr lang="cs-CZ" dirty="0"/>
              <a:t>) </a:t>
            </a:r>
          </a:p>
          <a:p>
            <a:endParaRPr lang="cs-CZ" dirty="0"/>
          </a:p>
          <a:p>
            <a:r>
              <a:rPr lang="cs-CZ" dirty="0" err="1"/>
              <a:t>ICs</a:t>
            </a:r>
            <a:r>
              <a:rPr lang="cs-CZ" dirty="0"/>
              <a:t> řeší problém mohutnění sestav z diskrétních komponentů</a:t>
            </a:r>
          </a:p>
          <a:p>
            <a:endParaRPr lang="cs-CZ" dirty="0"/>
          </a:p>
          <a:p>
            <a:pPr algn="just"/>
            <a:r>
              <a:rPr lang="cs-CZ" dirty="0"/>
              <a:t>prakticky ve stejnou dobu s nimi přichází Texas Instruments (</a:t>
            </a:r>
            <a:r>
              <a:rPr lang="cs-CZ" dirty="0" err="1"/>
              <a:t>Kilby</a:t>
            </a:r>
            <a:r>
              <a:rPr lang="cs-CZ" dirty="0"/>
              <a:t>) a </a:t>
            </a:r>
            <a:r>
              <a:rPr lang="cs-CZ" dirty="0" err="1"/>
              <a:t>Farchild</a:t>
            </a:r>
            <a:r>
              <a:rPr lang="cs-CZ" dirty="0"/>
              <a:t> </a:t>
            </a:r>
            <a:r>
              <a:rPr lang="cs-CZ" dirty="0" err="1"/>
              <a:t>Semiconductors</a:t>
            </a:r>
            <a:r>
              <a:rPr lang="cs-CZ" dirty="0"/>
              <a:t> (</a:t>
            </a:r>
            <a:r>
              <a:rPr lang="cs-CZ" dirty="0" err="1"/>
              <a:t>Noyce</a:t>
            </a:r>
            <a:r>
              <a:rPr lang="cs-CZ" dirty="0"/>
              <a:t>)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technika fotolitografie zajišťuje přenos komplexních vzorů na </a:t>
            </a:r>
            <a:r>
              <a:rPr lang="cs-CZ" dirty="0" err="1"/>
              <a:t>ICs</a:t>
            </a:r>
            <a:endParaRPr lang="cs-CZ" dirty="0"/>
          </a:p>
          <a:p>
            <a:endParaRPr lang="cs-CZ" dirty="0"/>
          </a:p>
          <a:p>
            <a:r>
              <a:rPr lang="cs-CZ" dirty="0"/>
              <a:t>IBM 360, PDP-8, AGC (Apollo </a:t>
            </a:r>
            <a:r>
              <a:rPr lang="cs-CZ" dirty="0" err="1"/>
              <a:t>Guidance</a:t>
            </a:r>
            <a:r>
              <a:rPr lang="cs-CZ" dirty="0"/>
              <a:t> </a:t>
            </a:r>
            <a:r>
              <a:rPr lang="cs-CZ" dirty="0" err="1"/>
              <a:t>Computer</a:t>
            </a:r>
            <a:r>
              <a:rPr lang="cs-CZ" dirty="0"/>
              <a:t>)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30362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patro, interiér, zeď, místnost&#10;&#10;Popis byl vytvořen automaticky">
            <a:extLst>
              <a:ext uri="{FF2B5EF4-FFF2-40B4-BE49-F238E27FC236}">
                <a16:creationId xmlns:a16="http://schemas.microsoft.com/office/drawing/2014/main" id="{22C89242-42CD-435A-B50B-32E81C2F9E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00" r="1" b="16744"/>
          <a:stretch/>
        </p:blipFill>
        <p:spPr>
          <a:xfrm>
            <a:off x="6176433" y="10"/>
            <a:ext cx="6015567" cy="3920034"/>
          </a:xfrm>
          <a:custGeom>
            <a:avLst/>
            <a:gdLst>
              <a:gd name="connsiteX0" fmla="*/ 0 w 6015567"/>
              <a:gd name="connsiteY0" fmla="*/ 0 h 3920044"/>
              <a:gd name="connsiteX1" fmla="*/ 6015567 w 6015567"/>
              <a:gd name="connsiteY1" fmla="*/ 0 h 3920044"/>
              <a:gd name="connsiteX2" fmla="*/ 6015567 w 6015567"/>
              <a:gd name="connsiteY2" fmla="*/ 3920044 h 3920044"/>
              <a:gd name="connsiteX3" fmla="*/ 2469659 w 6015567"/>
              <a:gd name="connsiteY3" fmla="*/ 3920044 h 3920044"/>
              <a:gd name="connsiteX4" fmla="*/ 2469659 w 6015567"/>
              <a:gd name="connsiteY4" fmla="*/ 3103224 h 3920044"/>
              <a:gd name="connsiteX5" fmla="*/ 0 w 6015567"/>
              <a:gd name="connsiteY5" fmla="*/ 310322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3" name="Obrázek 2" descr="Obsah obrázku interiér, zeď, kuchyně, osoba&#10;&#10;Popis byl vytvořen automaticky">
            <a:extLst>
              <a:ext uri="{FF2B5EF4-FFF2-40B4-BE49-F238E27FC236}">
                <a16:creationId xmlns:a16="http://schemas.microsoft.com/office/drawing/2014/main" id="{CD53A9C5-C406-47AF-8FA1-DBDDDE97A6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041" b="-1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939D555-C9FE-4ADD-995F-081D1A73B1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48" r="2" b="6092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5" name="Zástupný obsah 4" descr="Obsah obrázku interiér&#10;&#10;Popis byl vytvořen automaticky">
            <a:extLst>
              <a:ext uri="{FF2B5EF4-FFF2-40B4-BE49-F238E27FC236}">
                <a16:creationId xmlns:a16="http://schemas.microsoft.com/office/drawing/2014/main" id="{00ACE776-A9B9-47FE-A43F-4A1F832479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19" r="1" b="8495"/>
          <a:stretch/>
        </p:blipFill>
        <p:spPr>
          <a:xfrm>
            <a:off x="1" y="10"/>
            <a:ext cx="6015567" cy="3920034"/>
          </a:xfrm>
          <a:custGeom>
            <a:avLst/>
            <a:gdLst>
              <a:gd name="connsiteX0" fmla="*/ 0 w 6015567"/>
              <a:gd name="connsiteY0" fmla="*/ 0 h 3920044"/>
              <a:gd name="connsiteX1" fmla="*/ 6015567 w 6015567"/>
              <a:gd name="connsiteY1" fmla="*/ 0 h 3920044"/>
              <a:gd name="connsiteX2" fmla="*/ 6015567 w 6015567"/>
              <a:gd name="connsiteY2" fmla="*/ 3103224 h 3920044"/>
              <a:gd name="connsiteX3" fmla="*/ 3545908 w 6015567"/>
              <a:gd name="connsiteY3" fmla="*/ 3103224 h 3920044"/>
              <a:gd name="connsiteX4" fmla="*/ 3545908 w 6015567"/>
              <a:gd name="connsiteY4" fmla="*/ 3920044 h 3920044"/>
              <a:gd name="connsiteX5" fmla="*/ 0 w 6015567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6" name="Obrázek 5" descr="Obsah obrázku plaketa, text&#10;&#10;Popis byl vytvořen automaticky">
            <a:extLst>
              <a:ext uri="{FF2B5EF4-FFF2-40B4-BE49-F238E27FC236}">
                <a16:creationId xmlns:a16="http://schemas.microsoft.com/office/drawing/2014/main" id="{1153CFAF-C676-460F-9934-550ADE7F0F1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037" r="5" b="5"/>
          <a:stretch/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2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164794-A2D9-4C46-9B54-B527053BC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ARCHEOLOGIE KOMPUTACE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0B9960-61F6-4A08-9AF9-FE5F396C0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857876" cy="4351338"/>
          </a:xfrm>
        </p:spPr>
        <p:txBody>
          <a:bodyPr/>
          <a:lstStyle/>
          <a:p>
            <a:pPr algn="just"/>
            <a:r>
              <a:rPr lang="cs-CZ" dirty="0"/>
              <a:t>potřeba mechanické komputace vyvstává se vznikem komplexní společnosti </a:t>
            </a:r>
          </a:p>
          <a:p>
            <a:endParaRPr lang="cs-CZ" dirty="0"/>
          </a:p>
          <a:p>
            <a:pPr algn="just"/>
            <a:r>
              <a:rPr lang="cs-CZ" dirty="0"/>
              <a:t>prvním příkladem je abakus (starověká Mezopotámie, Egypt, Řecko, Čína, Řím)</a:t>
            </a:r>
          </a:p>
          <a:p>
            <a:endParaRPr lang="cs-CZ" dirty="0"/>
          </a:p>
        </p:txBody>
      </p:sp>
      <p:pic>
        <p:nvPicPr>
          <p:cNvPr id="5" name="Zástupný obsah 7" descr="Obsah obrázku objekt, počitadlo&#10;&#10;Popis byl vytvořen automaticky">
            <a:extLst>
              <a:ext uri="{FF2B5EF4-FFF2-40B4-BE49-F238E27FC236}">
                <a16:creationId xmlns:a16="http://schemas.microsoft.com/office/drawing/2014/main" id="{4500F949-9A5A-45D2-8DF8-697305B96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937" y="1825625"/>
            <a:ext cx="3979863" cy="397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727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76DA59-C24D-420D-A9E5-A078E1A3D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MOOREŮV ZÁKON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AFDC9B-6B4C-4E85-AFE1-F510F3C511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v článku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Cramming more components onto integrated circuits</a:t>
            </a:r>
            <a:r>
              <a:rPr lang="cs-CZ" dirty="0">
                <a:solidFill>
                  <a:schemeClr val="tx1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dirty="0"/>
              <a:t>(1965)</a:t>
            </a:r>
          </a:p>
          <a:p>
            <a:endParaRPr lang="cs-CZ" dirty="0"/>
          </a:p>
          <a:p>
            <a:pPr algn="just"/>
            <a:r>
              <a:rPr lang="cs-CZ" dirty="0"/>
              <a:t>počet tranzistorů, které mohou být umístěny na integrovaný obvod, se při zachování stejné ceny zhruba každých 18 měsíců zdvojnásobí.</a:t>
            </a:r>
          </a:p>
          <a:p>
            <a:endParaRPr lang="cs-CZ" dirty="0"/>
          </a:p>
          <a:p>
            <a:pPr algn="just"/>
            <a:r>
              <a:rPr lang="cs-CZ" dirty="0" err="1"/>
              <a:t>Mooreův</a:t>
            </a:r>
            <a:r>
              <a:rPr lang="cs-CZ" dirty="0"/>
              <a:t> zákon není zákonem ve smyslu přírodních věd, je pouze extrapolací vyvozenou z relativně krátkého pozorování </a:t>
            </a:r>
          </a:p>
          <a:p>
            <a:endParaRPr lang="cs-CZ" dirty="0"/>
          </a:p>
          <a:p>
            <a:r>
              <a:rPr lang="cs-CZ" dirty="0"/>
              <a:t>„náboženství“ technologického sektoru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33302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mapa&#10;&#10;Popis byl vytvořen automaticky">
            <a:extLst>
              <a:ext uri="{FF2B5EF4-FFF2-40B4-BE49-F238E27FC236}">
                <a16:creationId xmlns:a16="http://schemas.microsoft.com/office/drawing/2014/main" id="{17A1DC3A-A9CA-4984-BE8D-D15583321C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4" b="6020"/>
          <a:stretch/>
        </p:blipFill>
        <p:spPr>
          <a:xfrm>
            <a:off x="0" y="0"/>
            <a:ext cx="11467456" cy="685800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BD2DC37B-6D7A-419F-92FE-B2DB4DD4804E}"/>
              </a:ext>
            </a:extLst>
          </p:cNvPr>
          <p:cNvSpPr/>
          <p:nvPr/>
        </p:nvSpPr>
        <p:spPr>
          <a:xfrm>
            <a:off x="11801475" y="0"/>
            <a:ext cx="9525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9EDBCFE8-BB8D-4CF2-96FD-B2DEBC658438}"/>
              </a:ext>
            </a:extLst>
          </p:cNvPr>
          <p:cNvSpPr/>
          <p:nvPr/>
        </p:nvSpPr>
        <p:spPr>
          <a:xfrm>
            <a:off x="12020550" y="0"/>
            <a:ext cx="17145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53754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6D5B0E-DC58-4C17-8398-0E1F645EB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POČÍTAČE ČTVRTÉ GENERACE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380E6B-5209-49E4-884C-A7B516B43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základem čtvrté generace je mikroprocesor (CPU v rámci jednoho univerzálního IC) </a:t>
            </a:r>
          </a:p>
          <a:p>
            <a:endParaRPr lang="cs-CZ" dirty="0"/>
          </a:p>
          <a:p>
            <a:r>
              <a:rPr lang="cs-CZ" dirty="0"/>
              <a:t>první komerční mikroprocesor v r. 1971 vyvíjí Intel (model C4004), SW může jít nad HW</a:t>
            </a:r>
          </a:p>
          <a:p>
            <a:endParaRPr lang="cs-CZ" dirty="0"/>
          </a:p>
          <a:p>
            <a:r>
              <a:rPr lang="cs-CZ" dirty="0"/>
              <a:t>se zmenšováním rozměrů počítačů, přichází zcela nová třída zařízení</a:t>
            </a:r>
          </a:p>
          <a:p>
            <a:endParaRPr lang="cs-CZ" dirty="0"/>
          </a:p>
          <a:p>
            <a:r>
              <a:rPr lang="cs-CZ" dirty="0" err="1"/>
              <a:t>Altair</a:t>
            </a:r>
            <a:r>
              <a:rPr lang="cs-CZ" dirty="0"/>
              <a:t> 8800, „1977 </a:t>
            </a:r>
            <a:r>
              <a:rPr lang="cs-CZ" dirty="0" err="1"/>
              <a:t>trinity</a:t>
            </a:r>
            <a:r>
              <a:rPr lang="cs-CZ" dirty="0"/>
              <a:t>“ – Apple II, TRS-80, </a:t>
            </a:r>
            <a:r>
              <a:rPr lang="cs-CZ" dirty="0" err="1"/>
              <a:t>Commodore</a:t>
            </a:r>
            <a:r>
              <a:rPr lang="cs-CZ" dirty="0"/>
              <a:t> </a:t>
            </a:r>
            <a:r>
              <a:rPr lang="cs-CZ" dirty="0" err="1"/>
              <a:t>Pet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55093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elektronika, obvod&#10;&#10;Popis byl vytvořen automaticky">
            <a:extLst>
              <a:ext uri="{FF2B5EF4-FFF2-40B4-BE49-F238E27FC236}">
                <a16:creationId xmlns:a16="http://schemas.microsoft.com/office/drawing/2014/main" id="{5711ED89-92DC-43B2-BBE2-CB16AD793D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94" r="12903" b="2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5" name="Obrázek 4" descr="Obsah obrázku interiér, vsedě, počítač&#10;&#10;Popis byl vytvořen automaticky">
            <a:extLst>
              <a:ext uri="{FF2B5EF4-FFF2-40B4-BE49-F238E27FC236}">
                <a16:creationId xmlns:a16="http://schemas.microsoft.com/office/drawing/2014/main" id="{E09663FD-9554-49CC-B54D-E10AB991D6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21" r="15038"/>
          <a:stretch/>
        </p:blipFill>
        <p:spPr>
          <a:xfrm>
            <a:off x="4094479" y="10"/>
            <a:ext cx="4014047" cy="6857990"/>
          </a:xfrm>
          <a:prstGeom prst="rect">
            <a:avLst/>
          </a:prstGeom>
        </p:spPr>
      </p:pic>
      <p:pic>
        <p:nvPicPr>
          <p:cNvPr id="6" name="Obrázek 5" descr="Obsah obrázku elektronika&#10;&#10;Popis byl vytvořen automaticky">
            <a:extLst>
              <a:ext uri="{FF2B5EF4-FFF2-40B4-BE49-F238E27FC236}">
                <a16:creationId xmlns:a16="http://schemas.microsoft.com/office/drawing/2014/main" id="{46CAD6D4-55F3-463C-B555-7ECA0C55F2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26" r="25213" b="-2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7" name="Obrázek 6" descr="Obsah obrázku vsedě, monitor, televizor&#10;&#10;Popis byl vytvořen automaticky">
            <a:extLst>
              <a:ext uri="{FF2B5EF4-FFF2-40B4-BE49-F238E27FC236}">
                <a16:creationId xmlns:a16="http://schemas.microsoft.com/office/drawing/2014/main" id="{1AC840D2-64B7-4FCD-A94F-4A8E9E2F74D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4" r="4" b="4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  <p:pic>
        <p:nvPicPr>
          <p:cNvPr id="8" name="Obrázek 7" descr="Obsah obrázku počítač, elektronika&#10;&#10;Popis byl vytvořen automaticky">
            <a:extLst>
              <a:ext uri="{FF2B5EF4-FFF2-40B4-BE49-F238E27FC236}">
                <a16:creationId xmlns:a16="http://schemas.microsoft.com/office/drawing/2014/main" id="{D73AD0D7-2516-49A1-9D34-A37B042093F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9" r="3326"/>
          <a:stretch/>
        </p:blipFill>
        <p:spPr>
          <a:xfrm>
            <a:off x="0" y="5"/>
            <a:ext cx="4003019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703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E3A448-7495-481E-8EE6-183B6E94C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ZOBRAZOVÁNÍ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6F9C32-2FB5-4723-BCB1-7F432DE32E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cs-CZ" dirty="0"/>
              <a:t>zobrazování na monitoru se objevuje na přelomu 50‘s a 60‘s (PDP-1, </a:t>
            </a:r>
            <a:r>
              <a:rPr lang="cs-CZ" dirty="0" err="1"/>
              <a:t>Sketchpad</a:t>
            </a:r>
            <a:r>
              <a:rPr lang="cs-CZ" dirty="0"/>
              <a:t>, </a:t>
            </a:r>
            <a:r>
              <a:rPr lang="cs-CZ" dirty="0" err="1"/>
              <a:t>Spacewar</a:t>
            </a:r>
            <a:r>
              <a:rPr lang="cs-CZ" dirty="0"/>
              <a:t>!), prim ale hraje ještě dlouho papír (</a:t>
            </a:r>
            <a:r>
              <a:rPr lang="cs-CZ" dirty="0" err="1"/>
              <a:t>teletype</a:t>
            </a:r>
            <a:r>
              <a:rPr lang="cs-CZ" dirty="0"/>
              <a:t>)</a:t>
            </a:r>
          </a:p>
          <a:p>
            <a:pPr marL="0" indent="0" algn="just">
              <a:buNone/>
            </a:pPr>
            <a:endParaRPr lang="cs-CZ" dirty="0"/>
          </a:p>
          <a:p>
            <a:pPr algn="just"/>
            <a:r>
              <a:rPr lang="cs-CZ" dirty="0"/>
              <a:t>limitaci zobrazování představuje především množství dat, určitým řešením je ASCII (charakter </a:t>
            </a:r>
            <a:r>
              <a:rPr lang="cs-CZ" dirty="0" err="1"/>
              <a:t>generator</a:t>
            </a:r>
            <a:r>
              <a:rPr lang="cs-CZ" dirty="0"/>
              <a:t>) či vektorová grafika 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bitmapová grafika je funkčně realizovatelná až s hardwarovým pokrokem na začátku 70‘s, prosazuje se ale ještě později</a:t>
            </a:r>
          </a:p>
          <a:p>
            <a:pPr algn="just"/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80835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objekt&#10;&#10;Popis byl vytvořen automaticky">
            <a:extLst>
              <a:ext uri="{FF2B5EF4-FFF2-40B4-BE49-F238E27FC236}">
                <a16:creationId xmlns:a16="http://schemas.microsoft.com/office/drawing/2014/main" id="{09C01787-BCAD-4E1A-9907-439F5DDE64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" b="53"/>
          <a:stretch/>
        </p:blipFill>
        <p:spPr>
          <a:xfrm>
            <a:off x="0" y="3429010"/>
            <a:ext cx="6099048" cy="3428990"/>
          </a:xfrm>
          <a:prstGeom prst="rect">
            <a:avLst/>
          </a:prstGeom>
        </p:spPr>
      </p:pic>
      <p:pic>
        <p:nvPicPr>
          <p:cNvPr id="5" name="Obrázek 4" descr="Obsah obrázku interiér, zeď, patro&#10;&#10;Popis byl vytvořen automaticky">
            <a:extLst>
              <a:ext uri="{FF2B5EF4-FFF2-40B4-BE49-F238E27FC236}">
                <a16:creationId xmlns:a16="http://schemas.microsoft.com/office/drawing/2014/main" id="{D1AB4D91-FBA0-4D4B-86EC-5A002B94D1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040" r="2" b="1"/>
          <a:stretch/>
        </p:blipFill>
        <p:spPr>
          <a:xfrm>
            <a:off x="0" y="5"/>
            <a:ext cx="6099048" cy="3428990"/>
          </a:xfrm>
          <a:prstGeom prst="rect">
            <a:avLst/>
          </a:prstGeom>
        </p:spPr>
      </p:pic>
      <p:pic>
        <p:nvPicPr>
          <p:cNvPr id="6" name="Obrázek 5" descr="Obsah obrázku tabule&#10;&#10;Popis byl vytvořen automaticky">
            <a:extLst>
              <a:ext uri="{FF2B5EF4-FFF2-40B4-BE49-F238E27FC236}">
                <a16:creationId xmlns:a16="http://schemas.microsoft.com/office/drawing/2014/main" id="{AE11A44E-9BD0-41D0-ACCE-7AC8EB0A56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" b="52"/>
          <a:stretch/>
        </p:blipFill>
        <p:spPr>
          <a:xfrm>
            <a:off x="6099048" y="3429000"/>
            <a:ext cx="6099048" cy="3429000"/>
          </a:xfrm>
          <a:prstGeom prst="rect">
            <a:avLst/>
          </a:prstGeom>
        </p:spPr>
      </p:pic>
      <p:pic>
        <p:nvPicPr>
          <p:cNvPr id="7" name="Obrázek 6" descr="Obsah obrázku interiér, muž, osoba&#10;&#10;Popis byl vytvořen automaticky">
            <a:extLst>
              <a:ext uri="{FF2B5EF4-FFF2-40B4-BE49-F238E27FC236}">
                <a16:creationId xmlns:a16="http://schemas.microsoft.com/office/drawing/2014/main" id="{EEF37897-76A3-46EB-B95F-9BA5860E5C1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95" r="2" b="12845"/>
          <a:stretch/>
        </p:blipFill>
        <p:spPr>
          <a:xfrm>
            <a:off x="6092952" y="0"/>
            <a:ext cx="609904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0918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4A5485-6461-49AD-8154-0F8D725F7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PROGRAMOVÁNÍ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F194FA-95C1-4A5C-8E17-3073D8AC1B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cs-CZ" dirty="0"/>
              <a:t>do 60‘s se programy psaly běžným jazykem a poté se přepisovaly do strojového kódu (eventuálně </a:t>
            </a:r>
            <a:r>
              <a:rPr lang="cs-CZ" dirty="0" err="1"/>
              <a:t>asm</a:t>
            </a:r>
            <a:r>
              <a:rPr lang="cs-CZ" dirty="0"/>
              <a:t> a assembler – tzv. </a:t>
            </a:r>
            <a:r>
              <a:rPr lang="cs-CZ" dirty="0" err="1"/>
              <a:t>low</a:t>
            </a:r>
            <a:r>
              <a:rPr lang="cs-CZ" dirty="0"/>
              <a:t>-level)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prvním zaužívaným </a:t>
            </a:r>
            <a:r>
              <a:rPr lang="cs-CZ" dirty="0" err="1"/>
              <a:t>high</a:t>
            </a:r>
            <a:r>
              <a:rPr lang="cs-CZ" dirty="0"/>
              <a:t>-level jazykem byl Fortran (John </a:t>
            </a:r>
            <a:r>
              <a:rPr lang="cs-CZ" dirty="0" err="1"/>
              <a:t>Backus</a:t>
            </a:r>
            <a:r>
              <a:rPr lang="cs-CZ" dirty="0"/>
              <a:t>, 1957), ten byl nicméně interní záležitostí IBM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za vzestupem </a:t>
            </a:r>
            <a:r>
              <a:rPr lang="cs-CZ" dirty="0" err="1"/>
              <a:t>high</a:t>
            </a:r>
            <a:r>
              <a:rPr lang="cs-CZ" dirty="0"/>
              <a:t>-level jazyků stojí  především Grace </a:t>
            </a:r>
            <a:r>
              <a:rPr lang="cs-CZ" dirty="0" err="1"/>
              <a:t>Hopper</a:t>
            </a:r>
            <a:r>
              <a:rPr lang="cs-CZ" dirty="0"/>
              <a:t>; jí vedená skupina vytvořila jazyk COBOL (1959), který mohla za určitých podmínek používat většina tehdy existujících strojů</a:t>
            </a:r>
          </a:p>
          <a:p>
            <a:pPr algn="just"/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10950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3A6A16-56C6-4FF5-8BD4-7334591F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PROGRAMOVÁNÍ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DF1AD2-35EF-43DB-B9E2-EB25CEBE4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cs-CZ" dirty="0"/>
              <a:t>počáteční nechuť k programování v </a:t>
            </a:r>
            <a:r>
              <a:rPr lang="cs-CZ" dirty="0" err="1"/>
              <a:t>high</a:t>
            </a:r>
            <a:r>
              <a:rPr lang="cs-CZ" dirty="0"/>
              <a:t>-level jazycích zlomily ekonomické faktory – za méně času mohlo vzniknout více kódu</a:t>
            </a:r>
          </a:p>
          <a:p>
            <a:pPr algn="just"/>
            <a:endParaRPr lang="cs-CZ" dirty="0"/>
          </a:p>
          <a:p>
            <a:pPr algn="just"/>
            <a:r>
              <a:rPr lang="cs-CZ" dirty="0" err="1"/>
              <a:t>high</a:t>
            </a:r>
            <a:r>
              <a:rPr lang="cs-CZ" dirty="0"/>
              <a:t>-level jazyky otevřely programování více lidem; ti již nemuseli rozumět hardwaru (rovněž vznik specializace)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60‘s: LISP, BASIC; 70‘s: Pascal, C; 80‘s: C++, Perl; 90‘s: Python, Java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vizuální programovací  jazyky (</a:t>
            </a:r>
            <a:r>
              <a:rPr lang="cs-CZ" dirty="0" err="1"/>
              <a:t>Pure</a:t>
            </a:r>
            <a:r>
              <a:rPr lang="cs-CZ" dirty="0"/>
              <a:t> data, Max) se uplatnily v umění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32964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1C09B1-0798-4335-842F-44B6C0E8B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KE KYBERKULTUŘE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4F3B57-019E-416E-B494-16E482E095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cs-CZ" dirty="0"/>
              <a:t>poválečné Japonsko v rámci své restituce vsadilo na technologie, zejména na spotřební polovodičovou elektroniku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civilní strategie japonských firem se s oteplením studené války ukázala jako ekonomicky efektivnější než americké soustředění se na velké vládní zakázky (program Apollo, superpočítače, mezikontinentální střely)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japonská rádia a kalkulačky tlačily cenu </a:t>
            </a:r>
            <a:r>
              <a:rPr lang="cs-CZ" dirty="0" err="1"/>
              <a:t>ICs</a:t>
            </a:r>
            <a:r>
              <a:rPr lang="cs-CZ" dirty="0"/>
              <a:t> ještě více dolů a zprostředkovaně stály i za mikročipem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172858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interiér, trouba, skříňka, elektronika&#10;&#10;Popis byl vytvořen automaticky">
            <a:extLst>
              <a:ext uri="{FF2B5EF4-FFF2-40B4-BE49-F238E27FC236}">
                <a16:creationId xmlns:a16="http://schemas.microsoft.com/office/drawing/2014/main" id="{B3F37D89-24E8-4D38-86B6-306E624160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23" r="-1" b="2221"/>
          <a:stretch/>
        </p:blipFill>
        <p:spPr>
          <a:xfrm>
            <a:off x="20" y="10"/>
            <a:ext cx="9141724" cy="6863475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Obrázek 2" descr="Obsah obrázku elektronika&#10;&#10;Popis byl vytvořen automaticky">
            <a:extLst>
              <a:ext uri="{FF2B5EF4-FFF2-40B4-BE49-F238E27FC236}">
                <a16:creationId xmlns:a16="http://schemas.microsoft.com/office/drawing/2014/main" id="{CC2A621F-1EA5-4C66-BD84-0217259245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073" t="14184" r="2" b="18001"/>
          <a:stretch/>
        </p:blipFill>
        <p:spPr>
          <a:xfrm>
            <a:off x="5816600" y="0"/>
            <a:ext cx="6375400" cy="6857990"/>
          </a:xfrm>
          <a:custGeom>
            <a:avLst/>
            <a:gdLst>
              <a:gd name="connsiteX0" fmla="*/ 354282 w 6401647"/>
              <a:gd name="connsiteY0" fmla="*/ 0 h 6852994"/>
              <a:gd name="connsiteX1" fmla="*/ 6401647 w 6401647"/>
              <a:gd name="connsiteY1" fmla="*/ 0 h 6852994"/>
              <a:gd name="connsiteX2" fmla="*/ 6401647 w 6401647"/>
              <a:gd name="connsiteY2" fmla="*/ 6852994 h 6852994"/>
              <a:gd name="connsiteX3" fmla="*/ 0 w 6401647"/>
              <a:gd name="connsiteY3" fmla="*/ 6852994 h 6852994"/>
              <a:gd name="connsiteX4" fmla="*/ 0 w 6401647"/>
              <a:gd name="connsiteY4" fmla="*/ 6852993 h 6852994"/>
              <a:gd name="connsiteX5" fmla="*/ 3528116 w 6401647"/>
              <a:gd name="connsiteY5" fmla="*/ 6852993 h 685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78620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8F9021-81E0-4D8F-9CB2-9E90EC716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ARCHEOLOGIE KOMPUTACE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E0222F-0985-43FB-93B0-0F4A2AC08A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začátek rozvoje komputace v Evropě je adekvátní situovat do období vrcholné renesance</a:t>
            </a:r>
          </a:p>
          <a:p>
            <a:endParaRPr lang="cs-CZ" dirty="0"/>
          </a:p>
          <a:p>
            <a:pPr algn="just"/>
            <a:r>
              <a:rPr lang="cs-CZ" dirty="0"/>
              <a:t>Francis Bacon představuje binární číselnou soustavu, </a:t>
            </a:r>
            <a:r>
              <a:rPr lang="cs-CZ" dirty="0" err="1"/>
              <a:t>Blaise</a:t>
            </a:r>
            <a:r>
              <a:rPr lang="cs-CZ" dirty="0"/>
              <a:t> Pascal sestrojuje mechanický kalkulátor </a:t>
            </a:r>
            <a:r>
              <a:rPr lang="cs-CZ" dirty="0" err="1"/>
              <a:t>Pascalin</a:t>
            </a:r>
            <a:endParaRPr lang="cs-CZ" dirty="0"/>
          </a:p>
          <a:p>
            <a:endParaRPr lang="cs-CZ" dirty="0"/>
          </a:p>
          <a:p>
            <a:pPr algn="just"/>
            <a:r>
              <a:rPr lang="cs-CZ" dirty="0"/>
              <a:t>komputační myšlení rozvíjí především Gottfried W. Leibniz, jehož komerční kalkulátor zvládá čtyři základní aritmetické operace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71949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9513E7-899E-482E-AE2E-558BFB3B5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KE KYBERKULTUŘE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6E1AB0-88A0-47D6-9964-66812D5EAF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cs-CZ" dirty="0"/>
              <a:t>levné </a:t>
            </a:r>
            <a:r>
              <a:rPr lang="cs-CZ" dirty="0" err="1"/>
              <a:t>ICs</a:t>
            </a:r>
            <a:r>
              <a:rPr lang="cs-CZ" dirty="0"/>
              <a:t> a mikročip (projev </a:t>
            </a:r>
            <a:r>
              <a:rPr lang="cs-CZ" dirty="0" err="1"/>
              <a:t>Mooreova</a:t>
            </a:r>
            <a:r>
              <a:rPr lang="cs-CZ" dirty="0"/>
              <a:t> zákona) daly vzniknout počítačům pro nadšence; zvláště prominentní byl </a:t>
            </a:r>
            <a:r>
              <a:rPr lang="cs-CZ" dirty="0" err="1"/>
              <a:t>Altair</a:t>
            </a:r>
            <a:r>
              <a:rPr lang="cs-CZ" dirty="0"/>
              <a:t> 8800 </a:t>
            </a:r>
          </a:p>
          <a:p>
            <a:pPr algn="just"/>
            <a:endParaRPr lang="cs-CZ" dirty="0"/>
          </a:p>
          <a:p>
            <a:pPr algn="just"/>
            <a:r>
              <a:rPr lang="cs-CZ" dirty="0" err="1"/>
              <a:t>Altair</a:t>
            </a:r>
            <a:r>
              <a:rPr lang="cs-CZ" dirty="0"/>
              <a:t> (MITS, 1975) byl programovatelný pouze strojovým kódem, tento problém však vyřešili Bill Gates a Paul Allen a jejich </a:t>
            </a:r>
            <a:r>
              <a:rPr lang="cs-CZ" dirty="0" err="1"/>
              <a:t>Altair</a:t>
            </a:r>
            <a:r>
              <a:rPr lang="cs-CZ" dirty="0"/>
              <a:t> Basic </a:t>
            </a:r>
            <a:r>
              <a:rPr lang="cs-CZ" dirty="0" err="1"/>
              <a:t>interpreter</a:t>
            </a:r>
            <a:r>
              <a:rPr lang="cs-CZ" dirty="0"/>
              <a:t> (začátek Microsoftu)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kolem </a:t>
            </a:r>
            <a:r>
              <a:rPr lang="cs-CZ" dirty="0" err="1"/>
              <a:t>Altairu</a:t>
            </a:r>
            <a:r>
              <a:rPr lang="cs-CZ" dirty="0"/>
              <a:t> vznikl i </a:t>
            </a:r>
            <a:r>
              <a:rPr lang="cs-CZ" dirty="0" err="1"/>
              <a:t>Homebrew</a:t>
            </a:r>
            <a:r>
              <a:rPr lang="cs-CZ" dirty="0"/>
              <a:t> </a:t>
            </a:r>
            <a:r>
              <a:rPr lang="cs-CZ" dirty="0" err="1"/>
              <a:t>Computer</a:t>
            </a:r>
            <a:r>
              <a:rPr lang="cs-CZ" dirty="0"/>
              <a:t> Club, jehož výrazný člen Steve </a:t>
            </a:r>
            <a:r>
              <a:rPr lang="cs-CZ" dirty="0" err="1"/>
              <a:t>Wozniak</a:t>
            </a:r>
            <a:r>
              <a:rPr lang="cs-CZ" dirty="0"/>
              <a:t> se záhy rozhodl navrhovat vlastní počítače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89013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budova&#10;&#10;Popis byl vytvořen automaticky">
            <a:extLst>
              <a:ext uri="{FF2B5EF4-FFF2-40B4-BE49-F238E27FC236}">
                <a16:creationId xmlns:a16="http://schemas.microsoft.com/office/drawing/2014/main" id="{1F1AAD39-30B1-4F6C-BDE8-25E33A8D92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79" r="-2" b="11463"/>
          <a:stretch/>
        </p:blipFill>
        <p:spPr>
          <a:xfrm>
            <a:off x="6096020" y="10"/>
            <a:ext cx="6095980" cy="6857990"/>
          </a:xfrm>
          <a:prstGeom prst="rect">
            <a:avLst/>
          </a:prstGeom>
        </p:spPr>
      </p:pic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EE0A8DD6-37CA-4C2B-A19E-7CEA1CE3E1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29" b="8596"/>
          <a:stretch/>
        </p:blipFill>
        <p:spPr>
          <a:xfrm>
            <a:off x="-19" y="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461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7D44CA-6E47-4A19-8497-2C493F6DD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KE KYBERKULTUŘE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DC82F6-6374-4ECF-AD61-C0279F8247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cs-CZ" dirty="0" err="1"/>
              <a:t>Wozniak</a:t>
            </a:r>
            <a:r>
              <a:rPr lang="cs-CZ" dirty="0"/>
              <a:t> </a:t>
            </a:r>
            <a:r>
              <a:rPr lang="cs-CZ" dirty="0" err="1"/>
              <a:t>Homebrew</a:t>
            </a:r>
            <a:r>
              <a:rPr lang="cs-CZ" dirty="0"/>
              <a:t> klubu v r. 1976 představil svůj prototyp a schéma nabídl zájemcům; jeho spolužák Steve </a:t>
            </a:r>
            <a:r>
              <a:rPr lang="cs-CZ" dirty="0" err="1"/>
              <a:t>Jobs</a:t>
            </a:r>
            <a:r>
              <a:rPr lang="cs-CZ" dirty="0"/>
              <a:t> ho však přesvědčil ke společné výrobě a prodeji hotové základové desky (Apple I)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1977 </a:t>
            </a:r>
            <a:r>
              <a:rPr lang="cs-CZ" dirty="0" err="1"/>
              <a:t>Wozniak</a:t>
            </a:r>
            <a:r>
              <a:rPr lang="cs-CZ" dirty="0"/>
              <a:t> a </a:t>
            </a:r>
            <a:r>
              <a:rPr lang="cs-CZ" dirty="0" err="1"/>
              <a:t>Jobs</a:t>
            </a:r>
            <a:r>
              <a:rPr lang="cs-CZ" dirty="0"/>
              <a:t> vydávají Apple II už jako kompletní počítač, vzápětí následují TRS-80 a </a:t>
            </a:r>
            <a:r>
              <a:rPr lang="cs-CZ" dirty="0" err="1"/>
              <a:t>Commodore</a:t>
            </a:r>
            <a:r>
              <a:rPr lang="cs-CZ" dirty="0"/>
              <a:t> </a:t>
            </a:r>
            <a:r>
              <a:rPr lang="cs-CZ" dirty="0" err="1"/>
              <a:t>Pet</a:t>
            </a:r>
            <a:r>
              <a:rPr lang="cs-CZ" dirty="0"/>
              <a:t> (tzv. „1977 </a:t>
            </a:r>
            <a:r>
              <a:rPr lang="cs-CZ" dirty="0" err="1"/>
              <a:t>trinity</a:t>
            </a:r>
            <a:r>
              <a:rPr lang="cs-CZ" dirty="0"/>
              <a:t>“) 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marketing těchto počítačů cílil na domácnosti; prodeje této třídy strojů na přelomu 70‘s a 80‘s rostou i o desítky procent měsíčně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410498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D4AA6B-E7D9-4C65-BCCD-06CB45236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KE KYBERKULTUŘE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558F1A-AAB9-410B-8EC3-8F7CE95FD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cs-CZ" dirty="0"/>
              <a:t>v r. 1981 se do výroby mikropočítačů zapojuje IBM se svým PC; ten byl výjimečný především detailní otevřenou dokumentací, z níž mohli vycházet i jiní výrobci HW a SW – tzv. „IBM kompatibilita“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na tomto základě vznikala i řada „klonů“ (Dell, Compaq), z nichž všechny využívaly MS-DOS; jediný úspěšný výrobce který razí opak je Apple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zde se vytváří dualita Apple vs. PC, uzavřený vs. otevřený systém</a:t>
            </a:r>
          </a:p>
          <a:p>
            <a:pPr algn="just"/>
            <a:endParaRPr lang="cs-CZ" dirty="0"/>
          </a:p>
          <a:p>
            <a:pPr algn="just"/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46170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34A458DA-7423-423E-82B3-0671492BFB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" y="0"/>
            <a:ext cx="11068812" cy="6858000"/>
          </a:xfrm>
          <a:prstGeom prst="rect">
            <a:avLst/>
          </a:prstGeom>
        </p:spPr>
      </p:pic>
      <p:pic>
        <p:nvPicPr>
          <p:cNvPr id="3" name="Obrázek 2" descr="Obsah obrázku vsedě, počítač, elektronika, zeď&#10;&#10;Popis byl vytvořen automaticky">
            <a:extLst>
              <a:ext uri="{FF2B5EF4-FFF2-40B4-BE49-F238E27FC236}">
                <a16:creationId xmlns:a16="http://schemas.microsoft.com/office/drawing/2014/main" id="{7B8AB830-D1CD-4979-92CF-41D3B7DB50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61" b="-1"/>
          <a:stretch/>
        </p:blipFill>
        <p:spPr>
          <a:xfrm>
            <a:off x="5616099" y="548641"/>
            <a:ext cx="6562947" cy="6309360"/>
          </a:xfrm>
          <a:custGeom>
            <a:avLst/>
            <a:gdLst>
              <a:gd name="connsiteX0" fmla="*/ 2343548 w 7128913"/>
              <a:gd name="connsiteY0" fmla="*/ 0 h 6853457"/>
              <a:gd name="connsiteX1" fmla="*/ 5168877 w 7128913"/>
              <a:gd name="connsiteY1" fmla="*/ 0 h 6853457"/>
              <a:gd name="connsiteX2" fmla="*/ 5218299 w 7128913"/>
              <a:gd name="connsiteY2" fmla="*/ 19487 h 6853457"/>
              <a:gd name="connsiteX3" fmla="*/ 7014769 w 7128913"/>
              <a:gd name="connsiteY3" fmla="*/ 1610837 h 6853457"/>
              <a:gd name="connsiteX4" fmla="*/ 7128913 w 7128913"/>
              <a:gd name="connsiteY4" fmla="*/ 1827198 h 6853457"/>
              <a:gd name="connsiteX5" fmla="*/ 7128913 w 7128913"/>
              <a:gd name="connsiteY5" fmla="*/ 5131581 h 6853457"/>
              <a:gd name="connsiteX6" fmla="*/ 7091067 w 7128913"/>
              <a:gd name="connsiteY6" fmla="*/ 5210750 h 6853457"/>
              <a:gd name="connsiteX7" fmla="*/ 5546646 w 7128913"/>
              <a:gd name="connsiteY7" fmla="*/ 6783375 h 6853457"/>
              <a:gd name="connsiteX8" fmla="*/ 5409811 w 7128913"/>
              <a:gd name="connsiteY8" fmla="*/ 6853457 h 6853457"/>
              <a:gd name="connsiteX9" fmla="*/ 2102613 w 7128913"/>
              <a:gd name="connsiteY9" fmla="*/ 6853457 h 6853457"/>
              <a:gd name="connsiteX10" fmla="*/ 1965779 w 7128913"/>
              <a:gd name="connsiteY10" fmla="*/ 6783375 h 6853457"/>
              <a:gd name="connsiteX11" fmla="*/ 0 w 7128913"/>
              <a:gd name="connsiteY11" fmla="*/ 3480517 h 6853457"/>
              <a:gd name="connsiteX12" fmla="*/ 2294125 w 7128913"/>
              <a:gd name="connsiteY12" fmla="*/ 19487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239552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045DFB-6DD1-4BAA-96A3-EF0230927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GUI &amp; HCI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0F8DAE-8E35-46EC-B21F-FF06ED51D8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cs-CZ" dirty="0"/>
              <a:t>Vědecký vývoj </a:t>
            </a:r>
            <a:r>
              <a:rPr lang="cs-CZ" dirty="0" err="1"/>
              <a:t>GUIs</a:t>
            </a:r>
            <a:r>
              <a:rPr lang="cs-CZ" dirty="0"/>
              <a:t> a HCI kulminuje na přelomu 60‘s a 70‘s; stěžejní osobností je Douglas </a:t>
            </a:r>
            <a:r>
              <a:rPr lang="cs-CZ" dirty="0" err="1"/>
              <a:t>Engelbart</a:t>
            </a:r>
            <a:r>
              <a:rPr lang="cs-CZ" dirty="0"/>
              <a:t> (</a:t>
            </a:r>
            <a:r>
              <a:rPr lang="cs-CZ" dirty="0" err="1">
                <a:solidFill>
                  <a:schemeClr val="tx1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Fall</a:t>
            </a:r>
            <a:r>
              <a:rPr lang="cs-CZ" dirty="0">
                <a:solidFill>
                  <a:schemeClr val="tx1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Joint </a:t>
            </a:r>
            <a:r>
              <a:rPr lang="cs-CZ" dirty="0" err="1">
                <a:solidFill>
                  <a:schemeClr val="tx1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Computer</a:t>
            </a:r>
            <a:r>
              <a:rPr lang="cs-CZ" dirty="0">
                <a:solidFill>
                  <a:schemeClr val="tx1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dirty="0" err="1">
                <a:solidFill>
                  <a:schemeClr val="tx1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Concerence</a:t>
            </a:r>
            <a:r>
              <a:rPr lang="cs-CZ" dirty="0"/>
              <a:t>)</a:t>
            </a:r>
            <a:endParaRPr lang="cs-CZ" i="1" dirty="0"/>
          </a:p>
          <a:p>
            <a:pPr algn="just"/>
            <a:endParaRPr lang="cs-CZ" i="1" dirty="0"/>
          </a:p>
          <a:p>
            <a:pPr algn="just"/>
            <a:r>
              <a:rPr lang="cs-CZ" dirty="0"/>
              <a:t>rozpočtové škrty ve výzkumu v 70‘s vedou část </a:t>
            </a:r>
            <a:r>
              <a:rPr lang="cs-CZ" dirty="0" err="1"/>
              <a:t>engelbartova</a:t>
            </a:r>
            <a:r>
              <a:rPr lang="cs-CZ" dirty="0"/>
              <a:t> týmu do výzkumu firmy Xerox, kde vznikají počítače Xerox </a:t>
            </a:r>
            <a:r>
              <a:rPr lang="cs-CZ" dirty="0" err="1"/>
              <a:t>Alto</a:t>
            </a:r>
            <a:r>
              <a:rPr lang="cs-CZ" dirty="0"/>
              <a:t> (1973) a Xerox Star (1981) s WIMP či koncept tabletu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počítače Xeroxu se i přes svou technologickou vyspělost na trhu neprosazují </a:t>
            </a:r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19480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interiér, zeď, patro, vsedě&#10;&#10;Popis byl vytvořen automaticky">
            <a:extLst>
              <a:ext uri="{FF2B5EF4-FFF2-40B4-BE49-F238E27FC236}">
                <a16:creationId xmlns:a16="http://schemas.microsoft.com/office/drawing/2014/main" id="{DA3380A5-183A-430C-B1CF-B4160F99F1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18" r="3380" b="-2"/>
          <a:stretch/>
        </p:blipFill>
        <p:spPr>
          <a:xfrm>
            <a:off x="321733" y="321732"/>
            <a:ext cx="4367277" cy="6214533"/>
          </a:xfrm>
          <a:prstGeom prst="rect">
            <a:avLst/>
          </a:prstGeom>
        </p:spPr>
      </p:pic>
      <p:pic>
        <p:nvPicPr>
          <p:cNvPr id="3" name="Obrázek 2" descr="Obsah obrázku elektronika, obloha, interiér, vsedě&#10;&#10;Popis byl vytvořen automaticky">
            <a:extLst>
              <a:ext uri="{FF2B5EF4-FFF2-40B4-BE49-F238E27FC236}">
                <a16:creationId xmlns:a16="http://schemas.microsoft.com/office/drawing/2014/main" id="{D43028CB-677D-4899-9D77-52B543B952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79" r="-2" b="2922"/>
          <a:stretch/>
        </p:blipFill>
        <p:spPr>
          <a:xfrm>
            <a:off x="4772525" y="321732"/>
            <a:ext cx="7097742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3493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AE8DD9-C442-4398-9704-004B1BC9E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GUI &amp; HCI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DF3D1F-C936-456A-8D1E-5A5D18A062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v závěru 70‘s se Xerox začíná sbližovat s </a:t>
            </a:r>
            <a:r>
              <a:rPr lang="cs-CZ" dirty="0" err="1"/>
              <a:t>Applem</a:t>
            </a:r>
            <a:r>
              <a:rPr lang="cs-CZ" dirty="0"/>
              <a:t> v rámci čehož Steve </a:t>
            </a:r>
            <a:r>
              <a:rPr lang="cs-CZ" dirty="0" err="1"/>
              <a:t>Jobs</a:t>
            </a:r>
            <a:r>
              <a:rPr lang="cs-CZ" dirty="0"/>
              <a:t> navštěvuje jeho výzkumnou laboratoř</a:t>
            </a:r>
          </a:p>
          <a:p>
            <a:endParaRPr lang="cs-CZ" dirty="0"/>
          </a:p>
          <a:p>
            <a:r>
              <a:rPr lang="cs-CZ" dirty="0"/>
              <a:t>výsledkem tohoto jsou počítače Lisa (1983) a Macintosh (1984); oba mají GUI a myš; Macintosh má  OS </a:t>
            </a:r>
            <a:r>
              <a:rPr lang="cs-CZ" dirty="0" err="1"/>
              <a:t>System</a:t>
            </a:r>
            <a:r>
              <a:rPr lang="cs-CZ" dirty="0"/>
              <a:t> 1, první z řady Mac OS</a:t>
            </a:r>
          </a:p>
          <a:p>
            <a:endParaRPr lang="cs-CZ" dirty="0"/>
          </a:p>
          <a:p>
            <a:r>
              <a:rPr lang="cs-CZ" dirty="0"/>
              <a:t>v r. 1985 vychází Windows 1, který je však pouze nadstavbou MS-DOS</a:t>
            </a:r>
          </a:p>
          <a:p>
            <a:endParaRPr lang="cs-CZ" dirty="0"/>
          </a:p>
          <a:p>
            <a:r>
              <a:rPr lang="cs-CZ" dirty="0"/>
              <a:t>mac oproti PC trpí malou škálou softwaru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324862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hlinkClick r:id="rId2"/>
            <a:extLst>
              <a:ext uri="{FF2B5EF4-FFF2-40B4-BE49-F238E27FC236}">
                <a16:creationId xmlns:a16="http://schemas.microsoft.com/office/drawing/2014/main" id="{9CA50268-B794-4381-ABC1-6046D19DBD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0" t="1629" r="21880" b="-1629"/>
          <a:stretch/>
        </p:blipFill>
        <p:spPr>
          <a:xfrm>
            <a:off x="0" y="0"/>
            <a:ext cx="8119618" cy="698182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98BF6E2-18E8-46B4-9491-9F18BD2CEB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" t="-1546" r="-2" b="1284"/>
          <a:stretch/>
        </p:blipFill>
        <p:spPr>
          <a:xfrm>
            <a:off x="8729582" y="2875597"/>
            <a:ext cx="2441962" cy="1609725"/>
          </a:xfrm>
          <a:prstGeom prst="rect">
            <a:avLst/>
          </a:prstGeom>
        </p:spPr>
      </p:pic>
      <p:pic>
        <p:nvPicPr>
          <p:cNvPr id="4" name="Obrázek 3" descr="Obsah obrázku snímek obrazovky&#10;&#10;Popis byl vytvořen automaticky">
            <a:extLst>
              <a:ext uri="{FF2B5EF4-FFF2-40B4-BE49-F238E27FC236}">
                <a16:creationId xmlns:a16="http://schemas.microsoft.com/office/drawing/2014/main" id="{C04C11AE-FDD4-4830-90A5-68CA2FE013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16" r="-3" b="-4"/>
          <a:stretch/>
        </p:blipFill>
        <p:spPr>
          <a:xfrm>
            <a:off x="8129871" y="4629150"/>
            <a:ext cx="4062128" cy="22288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1A7C6A0-C832-493D-955B-5FDEDE575CA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80" r="7266" b="-490"/>
          <a:stretch/>
        </p:blipFill>
        <p:spPr>
          <a:xfrm>
            <a:off x="8129871" y="31241"/>
            <a:ext cx="4077832" cy="270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2314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65FBB5-E9AB-4355-8BB1-E85A203EB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NA ZÁVĚR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87B624-B58F-458C-B33C-A931851CAF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státní financování umožnilo vznik výpočetních technologií, trh pak akceleroval jejich vývoj a zajistil dosažení nynějšího stavu. 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leitmotivem  ve vývoji výpočetních technologií je do značné míry abstrakce 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ta skrze vrstvení konceptů umožňuje nový způsob uchopení objektu, a to s důrazem na ty jeho části, které se jeví jako důležitější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47739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E1A53294-30C3-4BCB-AC0D-DAE432A2C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7" b="25322"/>
          <a:stretch/>
        </p:blipFill>
        <p:spPr>
          <a:xfrm>
            <a:off x="20" y="10"/>
            <a:ext cx="12191980" cy="3710603"/>
          </a:xfrm>
          <a:custGeom>
            <a:avLst/>
            <a:gdLst>
              <a:gd name="connsiteX0" fmla="*/ 0 w 12192000"/>
              <a:gd name="connsiteY0" fmla="*/ 0 h 3692092"/>
              <a:gd name="connsiteX1" fmla="*/ 12192000 w 12192000"/>
              <a:gd name="connsiteY1" fmla="*/ 0 h 3692092"/>
              <a:gd name="connsiteX2" fmla="*/ 12192000 w 12192000"/>
              <a:gd name="connsiteY2" fmla="*/ 3504824 h 3692092"/>
              <a:gd name="connsiteX3" fmla="*/ 12024691 w 12192000"/>
              <a:gd name="connsiteY3" fmla="*/ 3517794 h 3692092"/>
              <a:gd name="connsiteX4" fmla="*/ 160485 w 12192000"/>
              <a:gd name="connsiteY4" fmla="*/ 3663863 h 3692092"/>
              <a:gd name="connsiteX5" fmla="*/ 0 w 12192000"/>
              <a:gd name="connsiteY5" fmla="*/ 3692092 h 3692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8A28898C-945B-4873-9C65-CD12CBE43AB1}"/>
              </a:ext>
            </a:extLst>
          </p:cNvPr>
          <p:cNvSpPr txBox="1">
            <a:spLocks/>
          </p:cNvSpPr>
          <p:nvPr/>
        </p:nvSpPr>
        <p:spPr>
          <a:xfrm>
            <a:off x="649224" y="4447794"/>
            <a:ext cx="11060171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nsolas" panose="020B0609020204030204" pitchFamily="49" charset="0"/>
              <a:buChar char="*"/>
              <a:defRPr sz="2600" kern="120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dirty="0"/>
              <a:t>„/…/ zahrnuje aplikaci veškerého rozumu, rozsouzení každého sporu, analýzu veškerých pojmů“. </a:t>
            </a:r>
          </a:p>
          <a:p>
            <a:endParaRPr lang="cs-CZ" dirty="0"/>
          </a:p>
          <a:p>
            <a:r>
              <a:rPr lang="cs-CZ" dirty="0"/>
              <a:t>„Počty jsou člověka nedůstojné“.                 </a:t>
            </a:r>
          </a:p>
          <a:p>
            <a:pPr marL="0" indent="0">
              <a:buNone/>
            </a:pPr>
            <a:r>
              <a:rPr lang="cs-CZ" dirty="0">
                <a:solidFill>
                  <a:schemeClr val="tx1">
                    <a:lumMod val="50000"/>
                  </a:schemeClr>
                </a:solidFill>
              </a:rPr>
              <a:t>                                                   &lt;Leibniz&gt;</a:t>
            </a:r>
          </a:p>
          <a:p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465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3E8719-BD77-42AA-9983-8715FB5F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ARCHEOLOGIE KOMPUTACE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23AB09-D0D9-46D7-8C1B-0FFEDAB702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Charles </a:t>
            </a:r>
            <a:r>
              <a:rPr lang="cs-CZ" dirty="0" err="1"/>
              <a:t>Babbage</a:t>
            </a:r>
            <a:r>
              <a:rPr lang="cs-CZ" dirty="0"/>
              <a:t> začal v 1820‘s konstruovat </a:t>
            </a:r>
            <a:r>
              <a:rPr lang="cs-CZ" dirty="0" err="1"/>
              <a:t>Difference</a:t>
            </a:r>
            <a:r>
              <a:rPr lang="cs-CZ" dirty="0"/>
              <a:t> </a:t>
            </a:r>
            <a:r>
              <a:rPr lang="cs-CZ" dirty="0" err="1"/>
              <a:t>Engine</a:t>
            </a:r>
            <a:r>
              <a:rPr lang="cs-CZ" dirty="0"/>
              <a:t> a později </a:t>
            </a:r>
            <a:r>
              <a:rPr lang="cs-CZ" dirty="0" err="1"/>
              <a:t>Analytical</a:t>
            </a:r>
            <a:r>
              <a:rPr lang="cs-CZ" dirty="0"/>
              <a:t> </a:t>
            </a:r>
            <a:r>
              <a:rPr lang="cs-CZ" dirty="0" err="1"/>
              <a:t>Engine</a:t>
            </a:r>
            <a:r>
              <a:rPr lang="cs-CZ" dirty="0"/>
              <a:t>. Ani jeden stroj nebyl dokončen</a:t>
            </a:r>
          </a:p>
          <a:p>
            <a:endParaRPr lang="cs-CZ" dirty="0"/>
          </a:p>
          <a:p>
            <a:r>
              <a:rPr lang="cs-CZ" dirty="0"/>
              <a:t>jednalo by se o první (mechanický) počítač</a:t>
            </a:r>
          </a:p>
          <a:p>
            <a:endParaRPr lang="cs-CZ" dirty="0"/>
          </a:p>
          <a:p>
            <a:pPr algn="just"/>
            <a:r>
              <a:rPr lang="cs-CZ" dirty="0" err="1"/>
              <a:t>Babbageovou</a:t>
            </a:r>
            <a:r>
              <a:rPr lang="cs-CZ" dirty="0"/>
              <a:t> výraznou spolupracovnicí byla Ada </a:t>
            </a:r>
            <a:r>
              <a:rPr lang="cs-CZ" dirty="0" err="1"/>
              <a:t>Lovelace</a:t>
            </a:r>
            <a:r>
              <a:rPr lang="cs-CZ" dirty="0"/>
              <a:t>, „první programátor“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6512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4" descr="Obsah obrázku interiér, patro, okno, zeď&#10;&#10;Popis byl vytvořen automaticky">
            <a:extLst>
              <a:ext uri="{FF2B5EF4-FFF2-40B4-BE49-F238E27FC236}">
                <a16:creationId xmlns:a16="http://schemas.microsoft.com/office/drawing/2014/main" id="{84A3DBD7-544A-42AF-BC92-BAFA5B112D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941" b="10205"/>
          <a:stretch/>
        </p:blipFill>
        <p:spPr>
          <a:xfrm>
            <a:off x="20" y="-16255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004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8BBF8F-E1A1-48B8-91CE-F86FEE3C4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ARCHEOLOGIE KOMPUTACE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D17405-DF62-487C-8EB7-7C73A84A85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Herman </a:t>
            </a:r>
            <a:r>
              <a:rPr lang="cs-CZ" dirty="0" err="1"/>
              <a:t>Hollerith</a:t>
            </a:r>
            <a:r>
              <a:rPr lang="cs-CZ" dirty="0"/>
              <a:t> v 1880‘s sestrojil tabulační stroj využívající děrné štítky. Ten pak zazářil při americkém sčítání lidu</a:t>
            </a:r>
          </a:p>
          <a:p>
            <a:endParaRPr lang="cs-CZ" dirty="0"/>
          </a:p>
          <a:p>
            <a:pPr algn="just"/>
            <a:r>
              <a:rPr lang="cs-CZ" dirty="0"/>
              <a:t>tabulační stroj získal zlatou medaili na světové výstavě a začal být využíván vládami i korporacemi</a:t>
            </a:r>
          </a:p>
          <a:p>
            <a:endParaRPr lang="cs-CZ" dirty="0"/>
          </a:p>
          <a:p>
            <a:pPr algn="just"/>
            <a:r>
              <a:rPr lang="cs-CZ" dirty="0"/>
              <a:t>z </a:t>
            </a:r>
            <a:r>
              <a:rPr lang="cs-CZ" dirty="0" err="1"/>
              <a:t>Hollerithovy</a:t>
            </a:r>
            <a:r>
              <a:rPr lang="cs-CZ" dirty="0"/>
              <a:t> firmy </a:t>
            </a:r>
            <a:r>
              <a:rPr lang="cs-CZ" i="1" dirty="0" err="1"/>
              <a:t>Tabulating</a:t>
            </a:r>
            <a:r>
              <a:rPr lang="cs-CZ" i="1" dirty="0"/>
              <a:t> </a:t>
            </a:r>
            <a:r>
              <a:rPr lang="cs-CZ" i="1" dirty="0" err="1"/>
              <a:t>Machine</a:t>
            </a:r>
            <a:r>
              <a:rPr lang="cs-CZ" i="1" dirty="0"/>
              <a:t> </a:t>
            </a:r>
            <a:r>
              <a:rPr lang="cs-CZ" i="1" dirty="0" err="1"/>
              <a:t>Company</a:t>
            </a:r>
            <a:r>
              <a:rPr lang="cs-CZ" i="1" dirty="0"/>
              <a:t> </a:t>
            </a:r>
            <a:r>
              <a:rPr lang="cs-CZ" dirty="0"/>
              <a:t>se v roce 1924 stala IBM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87154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4" descr="Obsah obrázku interiér, patro, zeď, stůl&#10;&#10;Popis byl vytvořen automaticky">
            <a:extLst>
              <a:ext uri="{FF2B5EF4-FFF2-40B4-BE49-F238E27FC236}">
                <a16:creationId xmlns:a16="http://schemas.microsoft.com/office/drawing/2014/main" id="{65382E2E-8148-42D5-9F31-13C2E4BBD2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"/>
          <a:stretch/>
        </p:blipFill>
        <p:spPr>
          <a:xfrm>
            <a:off x="0" y="10"/>
            <a:ext cx="9141744" cy="6857990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D7162DB-B06D-46FD-97ED-9FC2DE4802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6" t="2986" r="43652" b="2986"/>
          <a:stretch/>
        </p:blipFill>
        <p:spPr>
          <a:xfrm>
            <a:off x="6096000" y="0"/>
            <a:ext cx="6096000" cy="6857990"/>
          </a:xfrm>
          <a:custGeom>
            <a:avLst/>
            <a:gdLst>
              <a:gd name="connsiteX0" fmla="*/ 0 w 5997632"/>
              <a:gd name="connsiteY0" fmla="*/ 0 h 6858000"/>
              <a:gd name="connsiteX1" fmla="*/ 5997632 w 5997632"/>
              <a:gd name="connsiteY1" fmla="*/ 0 h 6858000"/>
              <a:gd name="connsiteX2" fmla="*/ 5997632 w 5997632"/>
              <a:gd name="connsiteY2" fmla="*/ 6858000 h 6858000"/>
              <a:gd name="connsiteX3" fmla="*/ 3178693 w 599763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7632" h="6858000">
                <a:moveTo>
                  <a:pt x="0" y="0"/>
                </a:moveTo>
                <a:lnTo>
                  <a:pt x="5997632" y="0"/>
                </a:lnTo>
                <a:lnTo>
                  <a:pt x="5997632" y="6858000"/>
                </a:lnTo>
                <a:lnTo>
                  <a:pt x="3178693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75394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C50A74-12A4-4ACE-B135-677119FFB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POČÍTAČE (BOOLE A SHANON)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7FEF69-7598-4342-B4A8-FA52AA5834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práce matematika George </a:t>
            </a:r>
            <a:r>
              <a:rPr lang="cs-CZ" dirty="0" err="1"/>
              <a:t>Boolea</a:t>
            </a:r>
            <a:r>
              <a:rPr lang="cs-CZ" dirty="0"/>
              <a:t> (19. stol.) spojují matematiku a logiku, prostředkem se stává binární počet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logická  tvrzení (některá z nich) jsou matematicky vyjádřitelná, jsou vyčíslitelná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Claude </a:t>
            </a:r>
            <a:r>
              <a:rPr lang="cs-CZ" dirty="0" err="1"/>
              <a:t>Shanon</a:t>
            </a:r>
            <a:r>
              <a:rPr lang="cs-CZ" dirty="0"/>
              <a:t> ukazuje, že </a:t>
            </a:r>
            <a:r>
              <a:rPr lang="cs-CZ" dirty="0" err="1"/>
              <a:t>boolovská</a:t>
            </a:r>
            <a:r>
              <a:rPr lang="cs-CZ" dirty="0"/>
              <a:t> algebra může být pomocí elektromechanických spínačů mechanizována</a:t>
            </a:r>
          </a:p>
        </p:txBody>
      </p:sp>
    </p:spTree>
    <p:extLst>
      <p:ext uri="{BB962C8B-B14F-4D97-AF65-F5344CB8AC3E}">
        <p14:creationId xmlns:p14="http://schemas.microsoft.com/office/powerpoint/2010/main" val="108856526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" id="{986291D2-48A4-4830-8E41-A8E54D09C136}" vid="{E1F68AE5-6D95-4217-8A30-74515668DA4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BNDW</Template>
  <TotalTime>1183</TotalTime>
  <Words>1403</Words>
  <Application>Microsoft Office PowerPoint</Application>
  <PresentationFormat>Širokoúhlá obrazovka</PresentationFormat>
  <Paragraphs>162</Paragraphs>
  <Slides>39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Light</vt:lpstr>
      <vt:lpstr>Consolas</vt:lpstr>
      <vt:lpstr>Impact</vt:lpstr>
      <vt:lpstr>Motiv Office</vt:lpstr>
      <vt:lpstr>BRAVE NEW DIGITAL WORLD</vt:lpstr>
      <vt:lpstr>ARCHEOLOGIE KOMPUTACE</vt:lpstr>
      <vt:lpstr>ARCHEOLOGIE KOMPUTACE</vt:lpstr>
      <vt:lpstr>Prezentace aplikace PowerPoint</vt:lpstr>
      <vt:lpstr>ARCHEOLOGIE KOMPUTACE</vt:lpstr>
      <vt:lpstr>Prezentace aplikace PowerPoint</vt:lpstr>
      <vt:lpstr>ARCHEOLOGIE KOMPUTACE</vt:lpstr>
      <vt:lpstr>Prezentace aplikace PowerPoint</vt:lpstr>
      <vt:lpstr>POČÍTAČE (BOOLE A SHANON)</vt:lpstr>
      <vt:lpstr>POČÍTAČE (TURING)</vt:lpstr>
      <vt:lpstr>POČÍTAČE (V ENCIKLOPEDIÍCH)</vt:lpstr>
      <vt:lpstr>POČÍTAČE NULTÉ GENERACE</vt:lpstr>
      <vt:lpstr>Prezentace aplikace PowerPoint</vt:lpstr>
      <vt:lpstr>POČÍTAČE PRVNÍ GENERACE</vt:lpstr>
      <vt:lpstr>Prezentace aplikace PowerPoint</vt:lpstr>
      <vt:lpstr>POČÍTAČE DRUHÉ GENERACE</vt:lpstr>
      <vt:lpstr>Prezentace aplikace PowerPoint</vt:lpstr>
      <vt:lpstr>POČÍTAČE TŘETÍ GENERACE</vt:lpstr>
      <vt:lpstr>Prezentace aplikace PowerPoint</vt:lpstr>
      <vt:lpstr>MOOREŮV ZÁKON</vt:lpstr>
      <vt:lpstr>Prezentace aplikace PowerPoint</vt:lpstr>
      <vt:lpstr>POČÍTAČE ČTVRTÉ GENERACE</vt:lpstr>
      <vt:lpstr>Prezentace aplikace PowerPoint</vt:lpstr>
      <vt:lpstr>ZOBRAZOVÁNÍ</vt:lpstr>
      <vt:lpstr>Prezentace aplikace PowerPoint</vt:lpstr>
      <vt:lpstr>PROGRAMOVÁNÍ</vt:lpstr>
      <vt:lpstr>PROGRAMOVÁNÍ </vt:lpstr>
      <vt:lpstr>KE KYBERKULTUŘE </vt:lpstr>
      <vt:lpstr>Prezentace aplikace PowerPoint</vt:lpstr>
      <vt:lpstr>KE KYBERKULTUŘE </vt:lpstr>
      <vt:lpstr>Prezentace aplikace PowerPoint</vt:lpstr>
      <vt:lpstr>KE KYBERKULTUŘE </vt:lpstr>
      <vt:lpstr>KE KYBERKULTUŘE</vt:lpstr>
      <vt:lpstr>Prezentace aplikace PowerPoint</vt:lpstr>
      <vt:lpstr>GUI &amp; HCI</vt:lpstr>
      <vt:lpstr>Prezentace aplikace PowerPoint</vt:lpstr>
      <vt:lpstr>GUI &amp; HCI</vt:lpstr>
      <vt:lpstr>Prezentace aplikace PowerPoint</vt:lpstr>
      <vt:lpstr>NA ZÁVĚR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BRAVE NEW DIGITAL WORLD</dc:title>
  <dc:creator>Matěj Polák</dc:creator>
  <cp:lastModifiedBy>Matěj Polák</cp:lastModifiedBy>
  <cp:revision>25</cp:revision>
  <dcterms:created xsi:type="dcterms:W3CDTF">2019-09-25T12:07:10Z</dcterms:created>
  <dcterms:modified xsi:type="dcterms:W3CDTF">2019-09-30T12:23:57Z</dcterms:modified>
</cp:coreProperties>
</file>