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82" r:id="rId19"/>
    <p:sldId id="273" r:id="rId20"/>
    <p:sldId id="274" r:id="rId21"/>
    <p:sldId id="284" r:id="rId22"/>
    <p:sldId id="276" r:id="rId23"/>
    <p:sldId id="277" r:id="rId24"/>
    <p:sldId id="278" r:id="rId25"/>
    <p:sldId id="279" r:id="rId26"/>
    <p:sldId id="280" r:id="rId27"/>
    <p:sldId id="281"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6" d="100"/>
          <a:sy n="66" d="100"/>
        </p:scale>
        <p:origin x="5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A3FEE-4CFF-4437-BF47-D9DE2EF604C2}"/>
              </a:ext>
            </a:extLst>
          </p:cNvPr>
          <p:cNvSpPr>
            <a:spLocks noGrp="1"/>
          </p:cNvSpPr>
          <p:nvPr>
            <p:ph type="ctrTitle" hasCustomPrompt="1"/>
          </p:nvPr>
        </p:nvSpPr>
        <p:spPr>
          <a:xfrm>
            <a:off x="1524000" y="1122363"/>
            <a:ext cx="9144000" cy="2387600"/>
          </a:xfrm>
        </p:spPr>
        <p:txBody>
          <a:bodyPr anchor="b">
            <a:normAutofit/>
          </a:bodyPr>
          <a:lstStyle>
            <a:lvl1pPr algn="ctr">
              <a:defRPr sz="5400">
                <a:latin typeface="Impact" panose="020B0806030902050204" pitchFamily="34" charset="0"/>
              </a:defRPr>
            </a:lvl1pPr>
          </a:lstStyle>
          <a:p>
            <a:r>
              <a:rPr lang="cs-CZ" dirty="0"/>
              <a:t>BRAVE NEW DIGITAL WORLD</a:t>
            </a:r>
          </a:p>
        </p:txBody>
      </p:sp>
      <p:sp>
        <p:nvSpPr>
          <p:cNvPr id="3" name="Podnadpis 2">
            <a:extLst>
              <a:ext uri="{FF2B5EF4-FFF2-40B4-BE49-F238E27FC236}">
                <a16:creationId xmlns:a16="http://schemas.microsoft.com/office/drawing/2014/main" id="{D95FC333-B0DF-473E-9E3A-7A7CE0C02B62}"/>
              </a:ext>
            </a:extLst>
          </p:cNvPr>
          <p:cNvSpPr>
            <a:spLocks noGrp="1"/>
          </p:cNvSpPr>
          <p:nvPr>
            <p:ph type="subTitle" idx="1"/>
          </p:nvPr>
        </p:nvSpPr>
        <p:spPr>
          <a:xfrm>
            <a:off x="1524000" y="3602038"/>
            <a:ext cx="9144000" cy="1655762"/>
          </a:xfrm>
        </p:spPr>
        <p:txBody>
          <a:bodyPr>
            <a:normAutofit/>
          </a:bodyPr>
          <a:lstStyle>
            <a:lvl1pPr marL="0" indent="0" algn="ctr">
              <a:buNone/>
              <a:defRPr sz="4400">
                <a:solidFill>
                  <a:schemeClr val="tx1">
                    <a:lumMod val="75000"/>
                  </a:schemeClr>
                </a:solidFill>
                <a:latin typeface="Impact" panose="020B08060309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13098536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E5CA6D-3862-41C0-A984-B5EB0BC1B6FD}"/>
              </a:ext>
            </a:extLst>
          </p:cNvPr>
          <p:cNvSpPr>
            <a:spLocks noGrp="1"/>
          </p:cNvSpPr>
          <p:nvPr>
            <p:ph type="title"/>
          </p:nvPr>
        </p:nvSpPr>
        <p:spPr/>
        <p:txBody>
          <a:bodyPr/>
          <a:lstStyle>
            <a:lvl1pPr>
              <a:defRPr>
                <a:solidFill>
                  <a:schemeClr val="tx1"/>
                </a:solidFill>
                <a:latin typeface="Impact" panose="020B0806030902050204" pitchFamily="34" charset="0"/>
              </a:defRPr>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7C00C6B5-5DC9-4036-BA11-E84BB22B4818}"/>
              </a:ext>
            </a:extLst>
          </p:cNvPr>
          <p:cNvSpPr>
            <a:spLocks noGrp="1"/>
          </p:cNvSpPr>
          <p:nvPr>
            <p:ph idx="1"/>
          </p:nvPr>
        </p:nvSpPr>
        <p:spPr/>
        <p:txBody>
          <a:bodyPr/>
          <a:lstStyle>
            <a:lvl1pPr marL="228600" indent="-228600">
              <a:buFont typeface="Consolas" panose="020B0609020204030204" pitchFamily="49" charset="0"/>
              <a:buChar char="*"/>
              <a:defRPr sz="2600">
                <a:solidFill>
                  <a:schemeClr val="tx1">
                    <a:lumMod val="75000"/>
                  </a:schemeClr>
                </a:solidFill>
                <a:latin typeface="Consolas" panose="020B0609020204030204" pitchFamily="49" charset="0"/>
              </a:defRPr>
            </a:lvl1pPr>
          </a:lstStyle>
          <a:p>
            <a:pPr lvl="0"/>
            <a:r>
              <a:rPr lang="cs-CZ"/>
              <a:t>Po kliknutí můžete upravovat styly textu v předloze.</a:t>
            </a:r>
          </a:p>
        </p:txBody>
      </p:sp>
    </p:spTree>
    <p:extLst>
      <p:ext uri="{BB962C8B-B14F-4D97-AF65-F5344CB8AC3E}">
        <p14:creationId xmlns:p14="http://schemas.microsoft.com/office/powerpoint/2010/main" val="793012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8AD676-5087-413F-8A27-9DB71A9D0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7BA5B25-BFC0-4F27-8747-448BBCD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A4B791-3429-4CEC-AB4A-CB3906521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8A4C7-0ABA-4107-9220-AA4BD7678317}" type="datetimeFigureOut">
              <a:rPr lang="cs-CZ" smtClean="0"/>
              <a:t>07.10.2019</a:t>
            </a:fld>
            <a:endParaRPr lang="cs-CZ"/>
          </a:p>
        </p:txBody>
      </p:sp>
      <p:sp>
        <p:nvSpPr>
          <p:cNvPr id="5" name="Zástupný symbol pro zápatí 4">
            <a:extLst>
              <a:ext uri="{FF2B5EF4-FFF2-40B4-BE49-F238E27FC236}">
                <a16:creationId xmlns:a16="http://schemas.microsoft.com/office/drawing/2014/main" id="{45EFEA28-784C-4369-AD54-173F50D49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59E3931-A47D-4433-B884-7B3B6DCB0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09293-99B8-4DEC-876B-AE4A3E679AFF}" type="slidenum">
              <a:rPr lang="cs-CZ" smtClean="0"/>
              <a:t>‹#›</a:t>
            </a:fld>
            <a:endParaRPr lang="cs-CZ"/>
          </a:p>
        </p:txBody>
      </p:sp>
    </p:spTree>
    <p:extLst>
      <p:ext uri="{BB962C8B-B14F-4D97-AF65-F5344CB8AC3E}">
        <p14:creationId xmlns:p14="http://schemas.microsoft.com/office/powerpoint/2010/main" val="25573889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QAJz4YKUwqw" TargetMode="Externa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9.png"/><Relationship Id="rId4" Type="http://schemas.openxmlformats.org/officeDocument/2006/relationships/hyperlink" Target="https://www.youtube.com/watch?v=RMK9AphfLc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hyperlink" Target="https://www.youtube.com/watch?v=LikxFZZO2s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V3ZY6tJiA0" TargetMode="External"/><Relationship Id="rId1" Type="http://schemas.openxmlformats.org/officeDocument/2006/relationships/slideLayout" Target="../slideLayouts/slideLayout2.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ougengelbart.org/pubs/papers/scanned/Doug_Engelbart-AugmentingHumanIntellec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iencedirect.com/science/article/pii/S006524580860418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hyperlink" Target="https://phil415.pbworks.com/f/TuringComputin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5.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390FD-46C0-4CBF-9957-860B35A84DAB}"/>
              </a:ext>
            </a:extLst>
          </p:cNvPr>
          <p:cNvSpPr>
            <a:spLocks noGrp="1"/>
          </p:cNvSpPr>
          <p:nvPr>
            <p:ph type="ctrTitle"/>
          </p:nvPr>
        </p:nvSpPr>
        <p:spPr/>
        <p:txBody>
          <a:bodyPr/>
          <a:lstStyle/>
          <a:p>
            <a:r>
              <a:rPr lang="cs-CZ" dirty="0">
                <a:solidFill>
                  <a:srgbClr val="FF0000"/>
                </a:solidFill>
              </a:rPr>
              <a:t>BRAVE NEW DIGITAL WORLD</a:t>
            </a:r>
          </a:p>
        </p:txBody>
      </p:sp>
      <p:sp>
        <p:nvSpPr>
          <p:cNvPr id="3" name="Podnadpis 2">
            <a:extLst>
              <a:ext uri="{FF2B5EF4-FFF2-40B4-BE49-F238E27FC236}">
                <a16:creationId xmlns:a16="http://schemas.microsoft.com/office/drawing/2014/main" id="{76A815AE-65A2-4608-AFBD-7C9EA4CF74E8}"/>
              </a:ext>
            </a:extLst>
          </p:cNvPr>
          <p:cNvSpPr>
            <a:spLocks noGrp="1"/>
          </p:cNvSpPr>
          <p:nvPr>
            <p:ph type="subTitle" idx="1"/>
          </p:nvPr>
        </p:nvSpPr>
        <p:spPr/>
        <p:txBody>
          <a:bodyPr/>
          <a:lstStyle/>
          <a:p>
            <a:r>
              <a:rPr lang="cs-CZ" dirty="0"/>
              <a:t>3. UMĚLÁ INTELIGENCE</a:t>
            </a:r>
          </a:p>
          <a:p>
            <a:endParaRPr lang="cs-CZ" dirty="0"/>
          </a:p>
        </p:txBody>
      </p:sp>
    </p:spTree>
    <p:extLst>
      <p:ext uri="{BB962C8B-B14F-4D97-AF65-F5344CB8AC3E}">
        <p14:creationId xmlns:p14="http://schemas.microsoft.com/office/powerpoint/2010/main" val="58961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hlinkClick r:id="rId2"/>
            <a:extLst>
              <a:ext uri="{FF2B5EF4-FFF2-40B4-BE49-F238E27FC236}">
                <a16:creationId xmlns:a16="http://schemas.microsoft.com/office/drawing/2014/main" id="{071B6D4D-700F-4821-8AB3-E61205AC7134}"/>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605779" y="944561"/>
            <a:ext cx="6210302" cy="4657726"/>
          </a:xfrm>
          <a:prstGeom prst="rect">
            <a:avLst/>
          </a:prstGeom>
        </p:spPr>
      </p:pic>
      <p:pic>
        <p:nvPicPr>
          <p:cNvPr id="5" name="Obrázek 4">
            <a:hlinkClick r:id="rId4"/>
            <a:extLst>
              <a:ext uri="{FF2B5EF4-FFF2-40B4-BE49-F238E27FC236}">
                <a16:creationId xmlns:a16="http://schemas.microsoft.com/office/drawing/2014/main" id="{6A73EAC2-BED7-4633-816C-93D2CE584643}"/>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501" t="-741" r="46583" b="14519"/>
          <a:stretch/>
        </p:blipFill>
        <p:spPr>
          <a:xfrm>
            <a:off x="375919" y="472440"/>
            <a:ext cx="4866559" cy="5913120"/>
          </a:xfrm>
          <a:prstGeom prst="rect">
            <a:avLst/>
          </a:prstGeom>
        </p:spPr>
      </p:pic>
    </p:spTree>
    <p:extLst>
      <p:ext uri="{BB962C8B-B14F-4D97-AF65-F5344CB8AC3E}">
        <p14:creationId xmlns:p14="http://schemas.microsoft.com/office/powerpoint/2010/main" val="391932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C1208-17DC-4628-B148-7ADDAE26DFC2}"/>
              </a:ext>
            </a:extLst>
          </p:cNvPr>
          <p:cNvSpPr>
            <a:spLocks noGrp="1"/>
          </p:cNvSpPr>
          <p:nvPr>
            <p:ph type="title"/>
          </p:nvPr>
        </p:nvSpPr>
        <p:spPr/>
        <p:txBody>
          <a:bodyPr/>
          <a:lstStyle/>
          <a:p>
            <a:pPr algn="ctr"/>
            <a:r>
              <a:rPr lang="cs-CZ" dirty="0">
                <a:solidFill>
                  <a:srgbClr val="FF0000"/>
                </a:solidFill>
              </a:rPr>
              <a:t>EXPERTNÍ SYSTÉMY</a:t>
            </a:r>
            <a:endParaRPr lang="cs-CZ" dirty="0"/>
          </a:p>
        </p:txBody>
      </p:sp>
      <p:sp>
        <p:nvSpPr>
          <p:cNvPr id="3" name="Zástupný obsah 2">
            <a:extLst>
              <a:ext uri="{FF2B5EF4-FFF2-40B4-BE49-F238E27FC236}">
                <a16:creationId xmlns:a16="http://schemas.microsoft.com/office/drawing/2014/main" id="{B334839C-B63D-40EB-85DD-A14E04E2875C}"/>
              </a:ext>
            </a:extLst>
          </p:cNvPr>
          <p:cNvSpPr>
            <a:spLocks noGrp="1"/>
          </p:cNvSpPr>
          <p:nvPr>
            <p:ph idx="1"/>
          </p:nvPr>
        </p:nvSpPr>
        <p:spPr/>
        <p:txBody>
          <a:bodyPr/>
          <a:lstStyle/>
          <a:p>
            <a:pPr algn="just"/>
            <a:r>
              <a:rPr lang="cs-CZ" dirty="0" err="1"/>
              <a:t>McCarthyho</a:t>
            </a:r>
            <a:r>
              <a:rPr lang="cs-CZ" dirty="0"/>
              <a:t> koncept: „[</a:t>
            </a:r>
            <a:r>
              <a:rPr lang="cs-CZ" dirty="0" err="1"/>
              <a:t>Advice</a:t>
            </a:r>
            <a:r>
              <a:rPr lang="cs-CZ" dirty="0"/>
              <a:t> </a:t>
            </a:r>
            <a:r>
              <a:rPr lang="cs-CZ" dirty="0" err="1"/>
              <a:t>Taker</a:t>
            </a:r>
            <a:r>
              <a:rPr lang="cs-CZ" dirty="0"/>
              <a:t>] automaticky pro sebe vyvozuje dostatečnou škálu bezprostředních důsledků čehokoliv, co je řečeno a co už zná.“</a:t>
            </a:r>
          </a:p>
          <a:p>
            <a:pPr algn="just"/>
            <a:endParaRPr lang="cs-CZ" dirty="0"/>
          </a:p>
          <a:p>
            <a:pPr algn="just"/>
            <a:r>
              <a:rPr lang="cs-CZ" dirty="0"/>
              <a:t>Edward </a:t>
            </a:r>
            <a:r>
              <a:rPr lang="cs-CZ" dirty="0" err="1"/>
              <a:t>Fiegenbaum</a:t>
            </a:r>
            <a:r>
              <a:rPr lang="cs-CZ" dirty="0"/>
              <a:t>: DENDRAL, MYCIN, PROSPECTOR; Expertní systémy interpretují informace pomocí IF-THEN pravidel</a:t>
            </a:r>
          </a:p>
          <a:p>
            <a:pPr algn="just"/>
            <a:endParaRPr lang="cs-CZ" dirty="0"/>
          </a:p>
          <a:p>
            <a:pPr algn="just"/>
            <a:r>
              <a:rPr lang="cs-CZ" dirty="0"/>
              <a:t>v 80‘s expertní systémy zaznamenávají velký komerční úspěch (DuPont, DEC, LISP </a:t>
            </a:r>
            <a:r>
              <a:rPr lang="cs-CZ" dirty="0" err="1"/>
              <a:t>Machines</a:t>
            </a:r>
            <a:r>
              <a:rPr lang="cs-CZ" dirty="0"/>
              <a:t>)</a:t>
            </a:r>
          </a:p>
          <a:p>
            <a:pPr algn="just"/>
            <a:endParaRPr lang="cs-CZ" dirty="0"/>
          </a:p>
          <a:p>
            <a:pPr algn="just"/>
            <a:endParaRPr lang="cs-CZ" dirty="0"/>
          </a:p>
          <a:p>
            <a:pPr algn="just"/>
            <a:endParaRPr lang="cs-CZ" dirty="0"/>
          </a:p>
        </p:txBody>
      </p:sp>
    </p:spTree>
    <p:extLst>
      <p:ext uri="{BB962C8B-B14F-4D97-AF65-F5344CB8AC3E}">
        <p14:creationId xmlns:p14="http://schemas.microsoft.com/office/powerpoint/2010/main" val="238267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BF71DB-D4FA-4834-A7D7-82AFAC5DABFB}"/>
              </a:ext>
            </a:extLst>
          </p:cNvPr>
          <p:cNvSpPr>
            <a:spLocks noGrp="1"/>
          </p:cNvSpPr>
          <p:nvPr>
            <p:ph type="title"/>
          </p:nvPr>
        </p:nvSpPr>
        <p:spPr/>
        <p:txBody>
          <a:bodyPr/>
          <a:lstStyle/>
          <a:p>
            <a:pPr algn="ctr"/>
            <a:r>
              <a:rPr lang="cs-CZ" dirty="0">
                <a:solidFill>
                  <a:srgbClr val="FF0000"/>
                </a:solidFill>
              </a:rPr>
              <a:t>EXPERTNÍ SYSTÉMY</a:t>
            </a:r>
            <a:endParaRPr lang="cs-CZ" dirty="0"/>
          </a:p>
        </p:txBody>
      </p:sp>
      <p:sp>
        <p:nvSpPr>
          <p:cNvPr id="3" name="Zástupný obsah 2">
            <a:extLst>
              <a:ext uri="{FF2B5EF4-FFF2-40B4-BE49-F238E27FC236}">
                <a16:creationId xmlns:a16="http://schemas.microsoft.com/office/drawing/2014/main" id="{1EF21CEC-A7DB-4A6C-A804-B5D4A64F7321}"/>
              </a:ext>
            </a:extLst>
          </p:cNvPr>
          <p:cNvSpPr>
            <a:spLocks noGrp="1"/>
          </p:cNvSpPr>
          <p:nvPr>
            <p:ph idx="1"/>
          </p:nvPr>
        </p:nvSpPr>
        <p:spPr/>
        <p:txBody>
          <a:bodyPr>
            <a:normAutofit lnSpcReduction="10000"/>
          </a:bodyPr>
          <a:lstStyle/>
          <a:p>
            <a:pPr algn="just"/>
            <a:r>
              <a:rPr lang="cs-CZ" dirty="0"/>
              <a:t>projekt CYC </a:t>
            </a:r>
            <a:r>
              <a:rPr lang="cs-CZ" dirty="0" err="1"/>
              <a:t>Douglase</a:t>
            </a:r>
            <a:r>
              <a:rPr lang="cs-CZ" dirty="0"/>
              <a:t> </a:t>
            </a:r>
            <a:r>
              <a:rPr lang="cs-CZ" dirty="0" err="1"/>
              <a:t>Lenata</a:t>
            </a:r>
            <a:r>
              <a:rPr lang="cs-CZ" dirty="0"/>
              <a:t> má mít stovky tisíc IF-THEN pravidel, proklamována je schopnost zodpovědět jakoukoliv otázku a provádět vlastní vědecký výzkum</a:t>
            </a:r>
          </a:p>
          <a:p>
            <a:pPr algn="just"/>
            <a:endParaRPr lang="cs-CZ" dirty="0"/>
          </a:p>
          <a:p>
            <a:pPr algn="just"/>
            <a:r>
              <a:rPr lang="cs-CZ" dirty="0"/>
              <a:t>selhání expertních systémů – pravidla si vzájemně odporují, relativně málo pravidel rozhodně nestačí všude a na všechno, hardware byl poruchový, software se špatně aktualizoval</a:t>
            </a:r>
          </a:p>
          <a:p>
            <a:pPr algn="just"/>
            <a:endParaRPr lang="cs-CZ" dirty="0"/>
          </a:p>
          <a:p>
            <a:pPr algn="just"/>
            <a:r>
              <a:rPr lang="cs-CZ" dirty="0"/>
              <a:t>1987 druhá AI </a:t>
            </a:r>
            <a:r>
              <a:rPr lang="cs-CZ" dirty="0" err="1"/>
              <a:t>winter</a:t>
            </a:r>
            <a:r>
              <a:rPr lang="cs-CZ" dirty="0"/>
              <a:t>; </a:t>
            </a:r>
            <a:r>
              <a:rPr lang="cs-CZ" dirty="0" err="1"/>
              <a:t>black</a:t>
            </a:r>
            <a:r>
              <a:rPr lang="cs-CZ" dirty="0"/>
              <a:t> </a:t>
            </a:r>
            <a:r>
              <a:rPr lang="cs-CZ" dirty="0" err="1"/>
              <a:t>monday</a:t>
            </a:r>
            <a:r>
              <a:rPr lang="cs-CZ" dirty="0"/>
              <a:t>-DARPA-nástup Apple a PC</a:t>
            </a:r>
          </a:p>
          <a:p>
            <a:endParaRPr lang="cs-CZ" dirty="0"/>
          </a:p>
        </p:txBody>
      </p:sp>
    </p:spTree>
    <p:extLst>
      <p:ext uri="{BB962C8B-B14F-4D97-AF65-F5344CB8AC3E}">
        <p14:creationId xmlns:p14="http://schemas.microsoft.com/office/powerpoint/2010/main" val="323907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7BA2B9-8944-48A0-B9CF-00CA78B6B022}"/>
              </a:ext>
            </a:extLst>
          </p:cNvPr>
          <p:cNvSpPr>
            <a:spLocks noGrp="1"/>
          </p:cNvSpPr>
          <p:nvPr>
            <p:ph type="title"/>
          </p:nvPr>
        </p:nvSpPr>
        <p:spPr/>
        <p:txBody>
          <a:bodyPr/>
          <a:lstStyle/>
          <a:p>
            <a:pPr algn="ctr"/>
            <a:r>
              <a:rPr lang="cs-CZ" dirty="0">
                <a:solidFill>
                  <a:srgbClr val="FF0000"/>
                </a:solidFill>
              </a:rPr>
              <a:t>AI POTŘETÍ</a:t>
            </a:r>
            <a:endParaRPr lang="cs-CZ" dirty="0"/>
          </a:p>
        </p:txBody>
      </p:sp>
      <p:sp>
        <p:nvSpPr>
          <p:cNvPr id="3" name="Zástupný obsah 2">
            <a:extLst>
              <a:ext uri="{FF2B5EF4-FFF2-40B4-BE49-F238E27FC236}">
                <a16:creationId xmlns:a16="http://schemas.microsoft.com/office/drawing/2014/main" id="{5637A8ED-E54A-4DA5-B999-B40FF0594A3E}"/>
              </a:ext>
            </a:extLst>
          </p:cNvPr>
          <p:cNvSpPr>
            <a:spLocks noGrp="1"/>
          </p:cNvSpPr>
          <p:nvPr>
            <p:ph idx="1"/>
          </p:nvPr>
        </p:nvSpPr>
        <p:spPr>
          <a:xfrm>
            <a:off x="838200" y="1825625"/>
            <a:ext cx="10515600" cy="4667250"/>
          </a:xfrm>
        </p:spPr>
        <p:txBody>
          <a:bodyPr>
            <a:normAutofit lnSpcReduction="10000"/>
          </a:bodyPr>
          <a:lstStyle/>
          <a:p>
            <a:r>
              <a:rPr lang="cs-CZ" dirty="0"/>
              <a:t>v období od 50‘s do 90‘s mluvíme o „staré dobré AI“ (GOFAI); </a:t>
            </a:r>
          </a:p>
          <a:p>
            <a:r>
              <a:rPr lang="cs-CZ" dirty="0"/>
              <a:t>symbolismus</a:t>
            </a:r>
            <a:r>
              <a:rPr lang="cs-CZ" b="1" dirty="0"/>
              <a:t>: </a:t>
            </a:r>
            <a:r>
              <a:rPr lang="cs-CZ" dirty="0"/>
              <a:t>performance inteligentního vychází z dané reprezentace</a:t>
            </a:r>
          </a:p>
          <a:p>
            <a:endParaRPr lang="cs-CZ" dirty="0"/>
          </a:p>
          <a:p>
            <a:r>
              <a:rPr lang="cs-CZ" dirty="0"/>
              <a:t>Od 90. let se výrazně prosazují odlišná řešení</a:t>
            </a:r>
          </a:p>
          <a:p>
            <a:pPr algn="just"/>
            <a:r>
              <a:rPr lang="cs-CZ" dirty="0"/>
              <a:t>behaviorismus – inteligentního chování je souhrou vlastností systému, jeho úloh a jeho vnějšího prostředí  (tzv. </a:t>
            </a:r>
            <a:r>
              <a:rPr lang="cs-CZ" dirty="0" err="1"/>
              <a:t>new</a:t>
            </a:r>
            <a:r>
              <a:rPr lang="cs-CZ" dirty="0"/>
              <a:t> AI)</a:t>
            </a:r>
          </a:p>
          <a:p>
            <a:pPr algn="just"/>
            <a:r>
              <a:rPr lang="cs-CZ" dirty="0" err="1"/>
              <a:t>konektivismus</a:t>
            </a:r>
            <a:r>
              <a:rPr lang="cs-CZ" dirty="0"/>
              <a:t> – inteligentní chování vzniká emergentní reakcí velkého počtu jednoduchých výpočetních jednotek (neuronové sítě)</a:t>
            </a:r>
          </a:p>
          <a:p>
            <a:endParaRPr lang="cs-CZ" dirty="0"/>
          </a:p>
          <a:p>
            <a:endParaRPr lang="cs-CZ" dirty="0"/>
          </a:p>
          <a:p>
            <a:endParaRPr lang="cs-CZ" dirty="0"/>
          </a:p>
        </p:txBody>
      </p:sp>
    </p:spTree>
    <p:extLst>
      <p:ext uri="{BB962C8B-B14F-4D97-AF65-F5344CB8AC3E}">
        <p14:creationId xmlns:p14="http://schemas.microsoft.com/office/powerpoint/2010/main" val="307661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1FCB73-C044-4BD4-B97A-C287E9B8B51E}"/>
              </a:ext>
            </a:extLst>
          </p:cNvPr>
          <p:cNvSpPr>
            <a:spLocks noGrp="1"/>
          </p:cNvSpPr>
          <p:nvPr>
            <p:ph type="title"/>
          </p:nvPr>
        </p:nvSpPr>
        <p:spPr/>
        <p:txBody>
          <a:bodyPr/>
          <a:lstStyle/>
          <a:p>
            <a:pPr algn="ctr"/>
            <a:r>
              <a:rPr lang="cs-CZ" dirty="0">
                <a:solidFill>
                  <a:srgbClr val="FF0000"/>
                </a:solidFill>
              </a:rPr>
              <a:t>MORAVCŮV PARADOX A NEW AI</a:t>
            </a:r>
            <a:endParaRPr lang="cs-CZ" dirty="0"/>
          </a:p>
        </p:txBody>
      </p:sp>
      <p:sp>
        <p:nvSpPr>
          <p:cNvPr id="3" name="Zástupný obsah 2">
            <a:extLst>
              <a:ext uri="{FF2B5EF4-FFF2-40B4-BE49-F238E27FC236}">
                <a16:creationId xmlns:a16="http://schemas.microsoft.com/office/drawing/2014/main" id="{A2DAEB69-3918-4A81-84CC-F084810D4534}"/>
              </a:ext>
            </a:extLst>
          </p:cNvPr>
          <p:cNvSpPr>
            <a:spLocks noGrp="1"/>
          </p:cNvSpPr>
          <p:nvPr>
            <p:ph idx="1"/>
          </p:nvPr>
        </p:nvSpPr>
        <p:spPr/>
        <p:txBody>
          <a:bodyPr/>
          <a:lstStyle/>
          <a:p>
            <a:pPr algn="just"/>
            <a:r>
              <a:rPr lang="cs-CZ" dirty="0"/>
              <a:t>„Je poměrně jednoduché, aby počítač dosahoval výkonnosti dospělého při inteligenčních testech a při hraní dámy ale je obtížné až nemožné předat mu dovednosti ročního dítěte, když přijde na vnímání nebo mobilitu.“                                    </a:t>
            </a:r>
            <a:r>
              <a:rPr lang="cs-CZ" dirty="0">
                <a:solidFill>
                  <a:schemeClr val="tx1">
                    <a:lumMod val="50000"/>
                  </a:schemeClr>
                </a:solidFill>
              </a:rPr>
              <a:t>&lt;Moravec&gt;</a:t>
            </a:r>
          </a:p>
          <a:p>
            <a:pPr algn="just"/>
            <a:endParaRPr lang="cs-CZ" dirty="0"/>
          </a:p>
          <a:p>
            <a:pPr algn="just"/>
            <a:r>
              <a:rPr lang="cs-CZ" dirty="0"/>
              <a:t>v New AI je cíleno na orientaci, pohyb, a vnímání; problematika mysli je propojena s problematikou tělesnosti (vtělené kognice)</a:t>
            </a:r>
            <a:endParaRPr lang="cs-CZ" sz="2000" dirty="0">
              <a:solidFill>
                <a:srgbClr val="FF3399"/>
              </a:solidFill>
            </a:endParaRPr>
          </a:p>
          <a:p>
            <a:pPr algn="just"/>
            <a:endParaRPr lang="cs-CZ" dirty="0"/>
          </a:p>
          <a:p>
            <a:pPr algn="just"/>
            <a:endParaRPr lang="cs-CZ" dirty="0"/>
          </a:p>
          <a:p>
            <a:endParaRPr lang="cs-CZ" dirty="0"/>
          </a:p>
        </p:txBody>
      </p:sp>
    </p:spTree>
    <p:extLst>
      <p:ext uri="{BB962C8B-B14F-4D97-AF65-F5344CB8AC3E}">
        <p14:creationId xmlns:p14="http://schemas.microsoft.com/office/powerpoint/2010/main" val="149647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6AE60-6CBC-40E1-BE2B-2CCA339C5B11}"/>
              </a:ext>
            </a:extLst>
          </p:cNvPr>
          <p:cNvSpPr>
            <a:spLocks noGrp="1"/>
          </p:cNvSpPr>
          <p:nvPr>
            <p:ph type="title"/>
          </p:nvPr>
        </p:nvSpPr>
        <p:spPr/>
        <p:txBody>
          <a:bodyPr/>
          <a:lstStyle/>
          <a:p>
            <a:pPr algn="ctr"/>
            <a:r>
              <a:rPr lang="cs-CZ" dirty="0">
                <a:solidFill>
                  <a:srgbClr val="FF0000"/>
                </a:solidFill>
              </a:rPr>
              <a:t>MORAVCŮV PARADOX A NEW AI</a:t>
            </a:r>
            <a:endParaRPr lang="cs-CZ" dirty="0"/>
          </a:p>
        </p:txBody>
      </p:sp>
      <p:sp>
        <p:nvSpPr>
          <p:cNvPr id="3" name="Zástupný obsah 2">
            <a:extLst>
              <a:ext uri="{FF2B5EF4-FFF2-40B4-BE49-F238E27FC236}">
                <a16:creationId xmlns:a16="http://schemas.microsoft.com/office/drawing/2014/main" id="{8E67A917-EC3B-42B8-A619-55ADDBAB5B27}"/>
              </a:ext>
            </a:extLst>
          </p:cNvPr>
          <p:cNvSpPr>
            <a:spLocks noGrp="1"/>
          </p:cNvSpPr>
          <p:nvPr>
            <p:ph idx="1"/>
          </p:nvPr>
        </p:nvSpPr>
        <p:spPr/>
        <p:txBody>
          <a:bodyPr>
            <a:normAutofit/>
          </a:bodyPr>
          <a:lstStyle/>
          <a:p>
            <a:pPr algn="just"/>
            <a:r>
              <a:rPr lang="cs-CZ" dirty="0"/>
              <a:t>„/…/ chování stran řešení problémů, jazyk, expertní znalosti a jejich aplikace nebo rozum, ty jsou všechny docela jednoduché, jakmile je dostupná esence bytí a reagování. Tato esence je schopnost pohybu v dynamickém prostředí a zakoušení okolí do míry dostatečné pro dosažení potřebné udržitelnosti života a rozmnožování. Tato část inteligence je to, kde evoluce koncentrovala své trvání – je mnohem složitější.“            </a:t>
            </a:r>
            <a:r>
              <a:rPr lang="cs-CZ" dirty="0">
                <a:solidFill>
                  <a:schemeClr val="tx1">
                    <a:lumMod val="50000"/>
                  </a:schemeClr>
                </a:solidFill>
              </a:rPr>
              <a:t>&lt;</a:t>
            </a:r>
            <a:r>
              <a:rPr lang="cs-CZ" dirty="0" err="1">
                <a:solidFill>
                  <a:schemeClr val="tx1">
                    <a:lumMod val="50000"/>
                  </a:schemeClr>
                </a:solidFill>
              </a:rPr>
              <a:t>Brooks</a:t>
            </a:r>
            <a:r>
              <a:rPr lang="cs-CZ" dirty="0">
                <a:solidFill>
                  <a:schemeClr val="tx1">
                    <a:lumMod val="50000"/>
                  </a:schemeClr>
                </a:solidFill>
              </a:rPr>
              <a:t>&gt;</a:t>
            </a:r>
          </a:p>
          <a:p>
            <a:endParaRPr lang="cs-CZ" dirty="0"/>
          </a:p>
          <a:p>
            <a:pPr algn="just"/>
            <a:r>
              <a:rPr lang="cs-CZ" dirty="0"/>
              <a:t>„lidská inteligence vyžaduje lidskou interakci </a:t>
            </a:r>
            <a:br>
              <a:rPr lang="cs-CZ" dirty="0"/>
            </a:br>
            <a:r>
              <a:rPr lang="cs-CZ" dirty="0"/>
              <a:t>s okolním světem“                              </a:t>
            </a:r>
            <a:r>
              <a:rPr lang="cs-CZ" dirty="0">
                <a:solidFill>
                  <a:schemeClr val="tx1">
                    <a:lumMod val="50000"/>
                  </a:schemeClr>
                </a:solidFill>
              </a:rPr>
              <a:t>&lt;</a:t>
            </a:r>
            <a:r>
              <a:rPr lang="cs-CZ" dirty="0" err="1">
                <a:solidFill>
                  <a:schemeClr val="tx1">
                    <a:lumMod val="50000"/>
                  </a:schemeClr>
                </a:solidFill>
              </a:rPr>
              <a:t>Brooks</a:t>
            </a:r>
            <a:r>
              <a:rPr lang="cs-CZ" dirty="0">
                <a:solidFill>
                  <a:schemeClr val="tx1">
                    <a:lumMod val="50000"/>
                  </a:schemeClr>
                </a:solidFill>
              </a:rPr>
              <a:t>&gt;</a:t>
            </a:r>
          </a:p>
          <a:p>
            <a:endParaRPr lang="cs-CZ" dirty="0"/>
          </a:p>
        </p:txBody>
      </p:sp>
    </p:spTree>
    <p:extLst>
      <p:ext uri="{BB962C8B-B14F-4D97-AF65-F5344CB8AC3E}">
        <p14:creationId xmlns:p14="http://schemas.microsoft.com/office/powerpoint/2010/main" val="348214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EDB2E87-DEF9-46E6-85F4-E7215D98C25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0224"/>
          <a:stretch/>
        </p:blipFill>
        <p:spPr>
          <a:xfrm>
            <a:off x="162560" y="701040"/>
            <a:ext cx="6740881" cy="5476240"/>
          </a:xfrm>
          <a:prstGeom prst="rect">
            <a:avLst/>
          </a:prstGeom>
        </p:spPr>
      </p:pic>
      <p:pic>
        <p:nvPicPr>
          <p:cNvPr id="5" name="Obrázek 4" descr="Obsah obrázku budova, patro, interiér, silnice&#10;&#10;Popis byl vytvořen automaticky">
            <a:hlinkClick r:id="rId4"/>
            <a:extLst>
              <a:ext uri="{FF2B5EF4-FFF2-40B4-BE49-F238E27FC236}">
                <a16:creationId xmlns:a16="http://schemas.microsoft.com/office/drawing/2014/main" id="{7F2F6ED9-E060-4D84-9FF4-961C550801BA}"/>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811" r="31021"/>
          <a:stretch/>
        </p:blipFill>
        <p:spPr>
          <a:xfrm>
            <a:off x="7162800" y="690880"/>
            <a:ext cx="4795520" cy="5486400"/>
          </a:xfrm>
          <a:prstGeom prst="rect">
            <a:avLst/>
          </a:prstGeom>
        </p:spPr>
      </p:pic>
    </p:spTree>
    <p:extLst>
      <p:ext uri="{BB962C8B-B14F-4D97-AF65-F5344CB8AC3E}">
        <p14:creationId xmlns:p14="http://schemas.microsoft.com/office/powerpoint/2010/main" val="54631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6A1C0-7534-4E5C-B06F-1E0142A4EAA3}"/>
              </a:ext>
            </a:extLst>
          </p:cNvPr>
          <p:cNvSpPr>
            <a:spLocks noGrp="1"/>
          </p:cNvSpPr>
          <p:nvPr>
            <p:ph type="title"/>
          </p:nvPr>
        </p:nvSpPr>
        <p:spPr/>
        <p:txBody>
          <a:bodyPr/>
          <a:lstStyle/>
          <a:p>
            <a:pPr algn="ctr"/>
            <a:r>
              <a:rPr lang="cs-CZ" dirty="0">
                <a:solidFill>
                  <a:srgbClr val="FF0000"/>
                </a:solidFill>
              </a:rPr>
              <a:t>NEURONOVÉ SÍTĚ</a:t>
            </a:r>
            <a:endParaRPr lang="cs-CZ" dirty="0"/>
          </a:p>
        </p:txBody>
      </p:sp>
      <p:sp>
        <p:nvSpPr>
          <p:cNvPr id="3" name="Zástupný obsah 2">
            <a:extLst>
              <a:ext uri="{FF2B5EF4-FFF2-40B4-BE49-F238E27FC236}">
                <a16:creationId xmlns:a16="http://schemas.microsoft.com/office/drawing/2014/main" id="{9F919326-A13A-4F7B-9E89-E08E38ABC98B}"/>
              </a:ext>
            </a:extLst>
          </p:cNvPr>
          <p:cNvSpPr>
            <a:spLocks noGrp="1"/>
          </p:cNvSpPr>
          <p:nvPr>
            <p:ph idx="1"/>
          </p:nvPr>
        </p:nvSpPr>
        <p:spPr/>
        <p:txBody>
          <a:bodyPr/>
          <a:lstStyle/>
          <a:p>
            <a:pPr algn="just"/>
            <a:r>
              <a:rPr lang="cs-CZ" dirty="0"/>
              <a:t>mechanismus klasifikace a hledání množiny určujících parametrů vycházejících z předcházející </a:t>
            </a:r>
            <a:r>
              <a:rPr lang="cs-CZ" dirty="0" err="1"/>
              <a:t>datafikace</a:t>
            </a:r>
            <a:r>
              <a:rPr lang="cs-CZ" dirty="0"/>
              <a:t> velkého informačního korpusu. </a:t>
            </a:r>
          </a:p>
          <a:p>
            <a:pPr algn="just"/>
            <a:endParaRPr lang="cs-CZ" dirty="0"/>
          </a:p>
          <a:p>
            <a:pPr algn="just"/>
            <a:r>
              <a:rPr lang="cs-CZ" dirty="0"/>
              <a:t>výzkum NS probíhal od 40‘s, v 60‘s výsledky zpochybnil Marvin Minsky – námitka XOR; tento problém v 80‘s vyřešil John </a:t>
            </a:r>
            <a:r>
              <a:rPr lang="cs-CZ" dirty="0" err="1"/>
              <a:t>Hopfield</a:t>
            </a:r>
            <a:endParaRPr lang="cs-CZ" dirty="0"/>
          </a:p>
          <a:p>
            <a:pPr algn="just"/>
            <a:endParaRPr lang="cs-CZ" dirty="0"/>
          </a:p>
          <a:p>
            <a:pPr algn="just"/>
            <a:r>
              <a:rPr lang="cs-CZ" dirty="0"/>
              <a:t>dnes se  NS využívají zejména ke </a:t>
            </a:r>
            <a:r>
              <a:rPr lang="cs-CZ" dirty="0">
                <a:solidFill>
                  <a:schemeClr val="tx1">
                    <a:lumMod val="85000"/>
                  </a:schemeClr>
                </a:solidFill>
              </a:rPr>
              <a:t>zpracování obrazu a jazyka</a:t>
            </a:r>
          </a:p>
          <a:p>
            <a:pPr algn="just"/>
            <a:endParaRPr lang="cs-CZ" dirty="0"/>
          </a:p>
          <a:p>
            <a:pPr algn="just"/>
            <a:endParaRPr lang="cs-CZ" dirty="0"/>
          </a:p>
          <a:p>
            <a:endParaRPr lang="cs-CZ" dirty="0"/>
          </a:p>
          <a:p>
            <a:endParaRPr lang="cs-CZ" dirty="0"/>
          </a:p>
        </p:txBody>
      </p:sp>
    </p:spTree>
    <p:extLst>
      <p:ext uri="{BB962C8B-B14F-4D97-AF65-F5344CB8AC3E}">
        <p14:creationId xmlns:p14="http://schemas.microsoft.com/office/powerpoint/2010/main" val="279409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onitor, televizor, obrazovka, muž&#10;&#10;Popis byl vytvořen automaticky">
            <a:hlinkClick r:id="rId2"/>
            <a:extLst>
              <a:ext uri="{FF2B5EF4-FFF2-40B4-BE49-F238E27FC236}">
                <a16:creationId xmlns:a16="http://schemas.microsoft.com/office/drawing/2014/main" id="{597075DD-8A34-44BC-A0D3-4C5090E10DD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97" r="2042"/>
          <a:stretch/>
        </p:blipFill>
        <p:spPr>
          <a:xfrm>
            <a:off x="0" y="0"/>
            <a:ext cx="12192000" cy="6858000"/>
          </a:xfrm>
          <a:prstGeom prst="rect">
            <a:avLst/>
          </a:prstGeom>
        </p:spPr>
      </p:pic>
    </p:spTree>
    <p:extLst>
      <p:ext uri="{BB962C8B-B14F-4D97-AF65-F5344CB8AC3E}">
        <p14:creationId xmlns:p14="http://schemas.microsoft.com/office/powerpoint/2010/main" val="207629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7C1D29-0486-4E22-A6A2-E10460629A7D}"/>
              </a:ext>
            </a:extLst>
          </p:cNvPr>
          <p:cNvSpPr>
            <a:spLocks noGrp="1"/>
          </p:cNvSpPr>
          <p:nvPr>
            <p:ph type="title"/>
          </p:nvPr>
        </p:nvSpPr>
        <p:spPr/>
        <p:txBody>
          <a:bodyPr/>
          <a:lstStyle/>
          <a:p>
            <a:pPr algn="ctr"/>
            <a:r>
              <a:rPr lang="cs-CZ" dirty="0">
                <a:solidFill>
                  <a:srgbClr val="FF0000"/>
                </a:solidFill>
              </a:rPr>
              <a:t>AI PO DRUHÉ ZIMNĚ</a:t>
            </a:r>
            <a:endParaRPr lang="cs-CZ" dirty="0"/>
          </a:p>
        </p:txBody>
      </p:sp>
      <p:sp>
        <p:nvSpPr>
          <p:cNvPr id="3" name="Zástupný obsah 2">
            <a:extLst>
              <a:ext uri="{FF2B5EF4-FFF2-40B4-BE49-F238E27FC236}">
                <a16:creationId xmlns:a16="http://schemas.microsoft.com/office/drawing/2014/main" id="{5629C485-909C-48EA-82F4-82D6C32352F0}"/>
              </a:ext>
            </a:extLst>
          </p:cNvPr>
          <p:cNvSpPr>
            <a:spLocks noGrp="1"/>
          </p:cNvSpPr>
          <p:nvPr>
            <p:ph idx="1"/>
          </p:nvPr>
        </p:nvSpPr>
        <p:spPr/>
        <p:txBody>
          <a:bodyPr/>
          <a:lstStyle/>
          <a:p>
            <a:pPr algn="just"/>
            <a:r>
              <a:rPr lang="cs-CZ" dirty="0"/>
              <a:t>Od 90. let výzkum AI začíná být mnohem více aplikovaný a z veřejné sféry se hojně přesouvá do sféry korporátní </a:t>
            </a:r>
          </a:p>
          <a:p>
            <a:pPr algn="just"/>
            <a:endParaRPr lang="cs-CZ" dirty="0"/>
          </a:p>
          <a:p>
            <a:pPr algn="just"/>
            <a:r>
              <a:rPr lang="cs-CZ" dirty="0"/>
              <a:t>Výsledkům výrazně pomáhají pokroky v matematice a statistice, působení </a:t>
            </a:r>
            <a:r>
              <a:rPr lang="cs-CZ" dirty="0" err="1"/>
              <a:t>Mooreova</a:t>
            </a:r>
            <a:r>
              <a:rPr lang="cs-CZ" dirty="0"/>
              <a:t> zákona či datová exploze v prostředí internetu </a:t>
            </a:r>
          </a:p>
          <a:p>
            <a:pPr algn="just"/>
            <a:endParaRPr lang="cs-CZ" dirty="0"/>
          </a:p>
          <a:p>
            <a:pPr algn="just"/>
            <a:r>
              <a:rPr lang="cs-CZ" dirty="0"/>
              <a:t>Začíná být řešen potenciál negativních dopadů dostupné AI; problematika AGI se příliš neřeší</a:t>
            </a:r>
          </a:p>
          <a:p>
            <a:endParaRPr lang="cs-CZ" dirty="0"/>
          </a:p>
        </p:txBody>
      </p:sp>
    </p:spTree>
    <p:extLst>
      <p:ext uri="{BB962C8B-B14F-4D97-AF65-F5344CB8AC3E}">
        <p14:creationId xmlns:p14="http://schemas.microsoft.com/office/powerpoint/2010/main" val="9342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4BB3F8-4CF2-4DFB-AAF3-F1FE02B0C7CD}"/>
              </a:ext>
            </a:extLst>
          </p:cNvPr>
          <p:cNvSpPr>
            <a:spLocks noGrp="1"/>
          </p:cNvSpPr>
          <p:nvPr>
            <p:ph type="title"/>
          </p:nvPr>
        </p:nvSpPr>
        <p:spPr/>
        <p:txBody>
          <a:bodyPr/>
          <a:lstStyle/>
          <a:p>
            <a:pPr algn="ctr"/>
            <a:r>
              <a:rPr lang="cs-CZ" dirty="0">
                <a:solidFill>
                  <a:srgbClr val="FF0000"/>
                </a:solidFill>
              </a:rPr>
              <a:t>UMĚLÁ INTELIGENCE</a:t>
            </a:r>
          </a:p>
        </p:txBody>
      </p:sp>
      <p:sp>
        <p:nvSpPr>
          <p:cNvPr id="3" name="Zástupný obsah 2">
            <a:extLst>
              <a:ext uri="{FF2B5EF4-FFF2-40B4-BE49-F238E27FC236}">
                <a16:creationId xmlns:a16="http://schemas.microsoft.com/office/drawing/2014/main" id="{7DD23327-1D00-4ADE-89C4-009BED60B780}"/>
              </a:ext>
            </a:extLst>
          </p:cNvPr>
          <p:cNvSpPr>
            <a:spLocks noGrp="1"/>
          </p:cNvSpPr>
          <p:nvPr>
            <p:ph idx="1"/>
          </p:nvPr>
        </p:nvSpPr>
        <p:spPr/>
        <p:txBody>
          <a:bodyPr>
            <a:normAutofit lnSpcReduction="10000"/>
          </a:bodyPr>
          <a:lstStyle/>
          <a:p>
            <a:r>
              <a:rPr lang="cs-CZ" dirty="0"/>
              <a:t>„vytvořit mechanismus/entitu, jehož schopnosti přesahují ty lidské“</a:t>
            </a:r>
          </a:p>
          <a:p>
            <a:endParaRPr lang="cs-CZ" dirty="0"/>
          </a:p>
          <a:p>
            <a:r>
              <a:rPr lang="cs-CZ" dirty="0"/>
              <a:t>1) augmentace – posílení člověka (např.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Engelbart</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 GUI-HCI</a:t>
            </a:r>
            <a:r>
              <a:rPr lang="cs-CZ" dirty="0"/>
              <a:t>)</a:t>
            </a:r>
          </a:p>
          <a:p>
            <a:endParaRPr lang="cs-CZ" dirty="0"/>
          </a:p>
          <a:p>
            <a:r>
              <a:rPr lang="cs-CZ" dirty="0"/>
              <a:t>intelekt in </a:t>
            </a:r>
            <a:r>
              <a:rPr lang="cs-CZ" dirty="0" err="1"/>
              <a:t>silico</a:t>
            </a:r>
            <a:r>
              <a:rPr lang="cs-CZ" dirty="0"/>
              <a:t> – algoritmizace komplexních mentálních operací </a:t>
            </a:r>
          </a:p>
          <a:p>
            <a:endParaRPr lang="cs-CZ" dirty="0"/>
          </a:p>
          <a:p>
            <a:r>
              <a:rPr lang="cs-CZ" dirty="0"/>
              <a:t>3) propojení – propojování lidských myslí zvyšuje inteligenci (</a:t>
            </a:r>
            <a:r>
              <a:rPr lang="cs-CZ" dirty="0" err="1"/>
              <a:t>Licklider</a:t>
            </a:r>
            <a:r>
              <a:rPr lang="cs-CZ" dirty="0"/>
              <a:t>)</a:t>
            </a:r>
          </a:p>
          <a:p>
            <a:endParaRPr lang="cs-CZ" dirty="0"/>
          </a:p>
        </p:txBody>
      </p:sp>
    </p:spTree>
    <p:extLst>
      <p:ext uri="{BB962C8B-B14F-4D97-AF65-F5344CB8AC3E}">
        <p14:creationId xmlns:p14="http://schemas.microsoft.com/office/powerpoint/2010/main" val="212633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30C5AD0-8362-4E14-A2FA-74A6F5C179B4}"/>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r="9618"/>
          <a:stretch/>
        </p:blipFill>
        <p:spPr>
          <a:xfrm>
            <a:off x="8393431" y="3672932"/>
            <a:ext cx="3278292" cy="2421124"/>
          </a:xfrm>
          <a:prstGeom prst="rect">
            <a:avLst/>
          </a:prstGeom>
        </p:spPr>
      </p:pic>
      <p:pic>
        <p:nvPicPr>
          <p:cNvPr id="5" name="Obrázek 4">
            <a:extLst>
              <a:ext uri="{FF2B5EF4-FFF2-40B4-BE49-F238E27FC236}">
                <a16:creationId xmlns:a16="http://schemas.microsoft.com/office/drawing/2014/main" id="{1BE2CF84-FEE8-429E-9E57-F49483D7DD13}"/>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9516" t="1" r="12674" b="2845"/>
          <a:stretch/>
        </p:blipFill>
        <p:spPr>
          <a:xfrm>
            <a:off x="558800" y="3637482"/>
            <a:ext cx="3478105" cy="2421124"/>
          </a:xfrm>
          <a:prstGeom prst="rect">
            <a:avLst/>
          </a:prstGeom>
        </p:spPr>
      </p:pic>
      <p:pic>
        <p:nvPicPr>
          <p:cNvPr id="6" name="Obrázek 5">
            <a:extLst>
              <a:ext uri="{FF2B5EF4-FFF2-40B4-BE49-F238E27FC236}">
                <a16:creationId xmlns:a16="http://schemas.microsoft.com/office/drawing/2014/main" id="{93F6980C-056E-42B3-B229-DFB5BDCC0477}"/>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8393431" y="581607"/>
            <a:ext cx="3239769" cy="2162545"/>
          </a:xfrm>
          <a:prstGeom prst="rect">
            <a:avLst/>
          </a:prstGeom>
        </p:spPr>
      </p:pic>
      <p:pic>
        <p:nvPicPr>
          <p:cNvPr id="7" name="Obrázek 6">
            <a:extLst>
              <a:ext uri="{FF2B5EF4-FFF2-40B4-BE49-F238E27FC236}">
                <a16:creationId xmlns:a16="http://schemas.microsoft.com/office/drawing/2014/main" id="{D70F1EC7-150B-4959-BC47-631491DBD0C8}"/>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558800" y="581607"/>
            <a:ext cx="3478105" cy="2321634"/>
          </a:xfrm>
          <a:prstGeom prst="rect">
            <a:avLst/>
          </a:prstGeom>
        </p:spPr>
      </p:pic>
      <p:pic>
        <p:nvPicPr>
          <p:cNvPr id="8" name="Obrázek 7">
            <a:extLst>
              <a:ext uri="{FF2B5EF4-FFF2-40B4-BE49-F238E27FC236}">
                <a16:creationId xmlns:a16="http://schemas.microsoft.com/office/drawing/2014/main" id="{EA9332AC-D71B-4BBE-8569-052727426ACF}"/>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l="14690" t="8179" r="-2350" b="-5953"/>
          <a:stretch/>
        </p:blipFill>
        <p:spPr>
          <a:xfrm>
            <a:off x="4595283" y="3672932"/>
            <a:ext cx="3372486" cy="2492027"/>
          </a:xfrm>
          <a:prstGeom prst="rect">
            <a:avLst/>
          </a:prstGeom>
        </p:spPr>
      </p:pic>
      <p:pic>
        <p:nvPicPr>
          <p:cNvPr id="9" name="Obrázek 8">
            <a:extLst>
              <a:ext uri="{FF2B5EF4-FFF2-40B4-BE49-F238E27FC236}">
                <a16:creationId xmlns:a16="http://schemas.microsoft.com/office/drawing/2014/main" id="{61FDA506-82C5-4C81-99C3-B92D86E48C29}"/>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4595283" y="586807"/>
            <a:ext cx="3239769" cy="2316434"/>
          </a:xfrm>
          <a:prstGeom prst="rect">
            <a:avLst/>
          </a:prstGeom>
        </p:spPr>
      </p:pic>
    </p:spTree>
    <p:extLst>
      <p:ext uri="{BB962C8B-B14F-4D97-AF65-F5344CB8AC3E}">
        <p14:creationId xmlns:p14="http://schemas.microsoft.com/office/powerpoint/2010/main" val="208016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EB85C-0E57-4DF2-9B20-E70001C54565}"/>
              </a:ext>
            </a:extLst>
          </p:cNvPr>
          <p:cNvSpPr>
            <a:spLocks noGrp="1"/>
          </p:cNvSpPr>
          <p:nvPr>
            <p:ph type="title"/>
          </p:nvPr>
        </p:nvSpPr>
        <p:spPr/>
        <p:txBody>
          <a:bodyPr/>
          <a:lstStyle/>
          <a:p>
            <a:pPr algn="ctr"/>
            <a:r>
              <a:rPr lang="cs-CZ" dirty="0">
                <a:solidFill>
                  <a:srgbClr val="FF0000"/>
                </a:solidFill>
              </a:rPr>
              <a:t>AI jako filozofický a technický problém</a:t>
            </a:r>
            <a:endParaRPr lang="cs-CZ" dirty="0"/>
          </a:p>
        </p:txBody>
      </p:sp>
      <p:sp>
        <p:nvSpPr>
          <p:cNvPr id="3" name="Zástupný obsah 2">
            <a:extLst>
              <a:ext uri="{FF2B5EF4-FFF2-40B4-BE49-F238E27FC236}">
                <a16:creationId xmlns:a16="http://schemas.microsoft.com/office/drawing/2014/main" id="{F9E89FD0-7FB3-4D3F-8C50-440959BD313C}"/>
              </a:ext>
            </a:extLst>
          </p:cNvPr>
          <p:cNvSpPr>
            <a:spLocks noGrp="1"/>
          </p:cNvSpPr>
          <p:nvPr>
            <p:ph idx="1"/>
          </p:nvPr>
        </p:nvSpPr>
        <p:spPr>
          <a:xfrm>
            <a:off x="838200" y="1825625"/>
            <a:ext cx="10515600" cy="4775200"/>
          </a:xfrm>
        </p:spPr>
        <p:txBody>
          <a:bodyPr>
            <a:normAutofit lnSpcReduction="10000"/>
          </a:bodyPr>
          <a:lstStyle/>
          <a:p>
            <a:pPr algn="just"/>
            <a:r>
              <a:rPr lang="cs-CZ" dirty="0"/>
              <a:t>technický problém:</a:t>
            </a:r>
            <a:r>
              <a:rPr lang="cs-CZ" b="1" dirty="0"/>
              <a:t> </a:t>
            </a:r>
            <a:r>
              <a:rPr lang="cs-CZ" dirty="0"/>
              <a:t>automatizace aktivit, které asociujeme s lidským myšlením</a:t>
            </a:r>
          </a:p>
          <a:p>
            <a:pPr algn="just"/>
            <a:endParaRPr lang="cs-CZ" dirty="0"/>
          </a:p>
          <a:p>
            <a:pPr algn="just"/>
            <a:r>
              <a:rPr lang="cs-CZ" dirty="0"/>
              <a:t>filozofický problém: mohou stroje jednat inteligentně (slabá AI) vs. mohou být inteligentními (silná AI); čínský pokoj</a:t>
            </a:r>
          </a:p>
          <a:p>
            <a:pPr algn="just"/>
            <a:endParaRPr lang="cs-CZ" dirty="0"/>
          </a:p>
          <a:p>
            <a:pPr algn="just"/>
            <a:r>
              <a:rPr lang="cs-CZ" dirty="0"/>
              <a:t>Problém antropocentrismu v AI</a:t>
            </a:r>
          </a:p>
          <a:p>
            <a:pPr algn="just"/>
            <a:endParaRPr lang="cs-CZ" dirty="0"/>
          </a:p>
          <a:p>
            <a:pPr algn="just"/>
            <a:r>
              <a:rPr lang="cs-CZ" dirty="0"/>
              <a:t>„umělá inteligence křemíkových forem /…/ se projevuje jako specifická inteligence, která se odlišuje od lidské a zvířecí“                             </a:t>
            </a:r>
            <a:r>
              <a:rPr lang="cs-CZ" dirty="0">
                <a:solidFill>
                  <a:schemeClr val="tx1">
                    <a:lumMod val="50000"/>
                  </a:schemeClr>
                </a:solidFill>
              </a:rPr>
              <a:t>&lt;</a:t>
            </a:r>
            <a:r>
              <a:rPr lang="cs-CZ" dirty="0" err="1">
                <a:solidFill>
                  <a:schemeClr val="tx1">
                    <a:lumMod val="50000"/>
                  </a:schemeClr>
                </a:solidFill>
              </a:rPr>
              <a:t>Warwick</a:t>
            </a:r>
            <a:r>
              <a:rPr lang="cs-CZ" dirty="0">
                <a:solidFill>
                  <a:schemeClr val="tx1">
                    <a:lumMod val="50000"/>
                  </a:schemeClr>
                </a:solidFill>
              </a:rPr>
              <a:t>&gt;</a:t>
            </a:r>
          </a:p>
          <a:p>
            <a:pPr algn="just"/>
            <a:endParaRPr lang="cs-CZ" dirty="0"/>
          </a:p>
          <a:p>
            <a:pPr algn="just"/>
            <a:endParaRPr lang="cs-CZ" sz="2400" dirty="0"/>
          </a:p>
          <a:p>
            <a:endParaRPr lang="cs-CZ" dirty="0"/>
          </a:p>
        </p:txBody>
      </p:sp>
    </p:spTree>
    <p:extLst>
      <p:ext uri="{BB962C8B-B14F-4D97-AF65-F5344CB8AC3E}">
        <p14:creationId xmlns:p14="http://schemas.microsoft.com/office/powerpoint/2010/main" val="280244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0F92D-765F-4F47-9405-5B23FCCB3AA5}"/>
              </a:ext>
            </a:extLst>
          </p:cNvPr>
          <p:cNvSpPr>
            <a:spLocks noGrp="1"/>
          </p:cNvSpPr>
          <p:nvPr>
            <p:ph type="title"/>
          </p:nvPr>
        </p:nvSpPr>
        <p:spPr/>
        <p:txBody>
          <a:bodyPr/>
          <a:lstStyle/>
          <a:p>
            <a:pPr algn="ctr"/>
            <a:r>
              <a:rPr lang="cs-CZ" dirty="0">
                <a:solidFill>
                  <a:srgbClr val="FF0000"/>
                </a:solidFill>
              </a:rPr>
              <a:t>AI jako filosofický a technický problém</a:t>
            </a:r>
            <a:endParaRPr lang="cs-CZ" dirty="0"/>
          </a:p>
        </p:txBody>
      </p:sp>
      <p:sp>
        <p:nvSpPr>
          <p:cNvPr id="3" name="Zástupný obsah 2">
            <a:extLst>
              <a:ext uri="{FF2B5EF4-FFF2-40B4-BE49-F238E27FC236}">
                <a16:creationId xmlns:a16="http://schemas.microsoft.com/office/drawing/2014/main" id="{870C4D83-2BCF-499C-8FD6-A6E7CC2678FB}"/>
              </a:ext>
            </a:extLst>
          </p:cNvPr>
          <p:cNvSpPr>
            <a:spLocks noGrp="1"/>
          </p:cNvSpPr>
          <p:nvPr>
            <p:ph idx="1"/>
          </p:nvPr>
        </p:nvSpPr>
        <p:spPr/>
        <p:txBody>
          <a:bodyPr/>
          <a:lstStyle/>
          <a:p>
            <a:r>
              <a:rPr lang="cs-CZ" dirty="0"/>
              <a:t>„Dokáže strojová inteligence vykonávat většinu povolání přinejmenším stejně dobře jako člověk?“ </a:t>
            </a:r>
          </a:p>
          <a:p>
            <a:endParaRPr lang="cs-CZ" i="1" dirty="0"/>
          </a:p>
          <a:p>
            <a:r>
              <a:rPr lang="cs-CZ" dirty="0"/>
              <a:t>2030 – 10%; 2050 – 50%; 2100 – 90 %; </a:t>
            </a:r>
          </a:p>
          <a:p>
            <a:endParaRPr lang="cs-CZ" dirty="0"/>
          </a:p>
          <a:p>
            <a:r>
              <a:rPr lang="cs-CZ" dirty="0"/>
              <a:t>„vznik strojové inteligence lidské úrovně je spíše pravděpodobný“</a:t>
            </a:r>
          </a:p>
          <a:p>
            <a:endParaRPr lang="cs-CZ" dirty="0"/>
          </a:p>
          <a:p>
            <a:r>
              <a:rPr lang="cs-CZ" dirty="0"/>
              <a:t>bude lidská úroveň inteligence konečnou instancí?!</a:t>
            </a:r>
          </a:p>
          <a:p>
            <a:endParaRPr lang="cs-CZ" dirty="0"/>
          </a:p>
        </p:txBody>
      </p:sp>
    </p:spTree>
    <p:extLst>
      <p:ext uri="{BB962C8B-B14F-4D97-AF65-F5344CB8AC3E}">
        <p14:creationId xmlns:p14="http://schemas.microsoft.com/office/powerpoint/2010/main" val="96358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7C9CF-161B-4917-85A0-027DB6939476}"/>
              </a:ext>
            </a:extLst>
          </p:cNvPr>
          <p:cNvSpPr>
            <a:spLocks noGrp="1"/>
          </p:cNvSpPr>
          <p:nvPr>
            <p:ph type="title"/>
          </p:nvPr>
        </p:nvSpPr>
        <p:spPr/>
        <p:txBody>
          <a:bodyPr/>
          <a:lstStyle/>
          <a:p>
            <a:pPr algn="ctr"/>
            <a:r>
              <a:rPr lang="cs-CZ" dirty="0">
                <a:solidFill>
                  <a:srgbClr val="FF0000"/>
                </a:solidFill>
              </a:rPr>
              <a:t>ITELEKT IN SILICO</a:t>
            </a:r>
            <a:endParaRPr lang="cs-CZ" dirty="0"/>
          </a:p>
        </p:txBody>
      </p:sp>
      <p:sp>
        <p:nvSpPr>
          <p:cNvPr id="3" name="Zástupný obsah 2">
            <a:extLst>
              <a:ext uri="{FF2B5EF4-FFF2-40B4-BE49-F238E27FC236}">
                <a16:creationId xmlns:a16="http://schemas.microsoft.com/office/drawing/2014/main" id="{477927F5-5C3E-4C6D-97F0-E33E7E30FE7B}"/>
              </a:ext>
            </a:extLst>
          </p:cNvPr>
          <p:cNvSpPr>
            <a:spLocks noGrp="1"/>
          </p:cNvSpPr>
          <p:nvPr>
            <p:ph idx="1"/>
          </p:nvPr>
        </p:nvSpPr>
        <p:spPr/>
        <p:txBody>
          <a:bodyPr/>
          <a:lstStyle/>
          <a:p>
            <a:pPr algn="just"/>
            <a:r>
              <a:rPr lang="cs-CZ" dirty="0"/>
              <a:t>„křemíková inteligence“ se jeví jako výhodná – latence/rychlost; paměťová kapacita a možných množství modulů (biologický mozek je kvantitativně omezen)</a:t>
            </a:r>
          </a:p>
          <a:p>
            <a:pPr algn="just"/>
            <a:endParaRPr lang="cs-CZ" dirty="0"/>
          </a:p>
          <a:p>
            <a:pPr algn="just"/>
            <a:r>
              <a:rPr lang="cs-CZ" dirty="0"/>
              <a:t>existuje zde potenciál </a:t>
            </a:r>
            <a:r>
              <a:rPr lang="cs-CZ" dirty="0" err="1"/>
              <a:t>superinteligence</a:t>
            </a:r>
            <a:endParaRPr lang="cs-CZ" dirty="0"/>
          </a:p>
          <a:p>
            <a:pPr algn="just"/>
            <a:endParaRPr lang="cs-CZ" dirty="0"/>
          </a:p>
          <a:p>
            <a:pPr algn="just"/>
            <a:r>
              <a:rPr lang="cs-CZ" dirty="0">
                <a:solidFill>
                  <a:schemeClr val="tx1">
                    <a:lumMod val="50000"/>
                  </a:schemeClr>
                </a:solidFill>
                <a:hlinkClick r:id="rId2">
                  <a:extLst>
                    <a:ext uri="{A12FA001-AC4F-418D-AE19-62706E023703}">
                      <ahyp:hlinkClr xmlns:ahyp="http://schemas.microsoft.com/office/drawing/2018/hyperlinkcolor" val="tx"/>
                    </a:ext>
                  </a:extLst>
                </a:hlinkClick>
              </a:rPr>
              <a:t>Irving J.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Good</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Speculations</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Concerning</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the</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First</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Ultrainteligent</a:t>
            </a:r>
            <a:r>
              <a:rPr lang="cs-CZ"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dirty="0" err="1">
                <a:solidFill>
                  <a:schemeClr val="tx1">
                    <a:lumMod val="50000"/>
                  </a:schemeClr>
                </a:solidFill>
                <a:hlinkClick r:id="rId2">
                  <a:extLst>
                    <a:ext uri="{A12FA001-AC4F-418D-AE19-62706E023703}">
                      <ahyp:hlinkClr xmlns:ahyp="http://schemas.microsoft.com/office/drawing/2018/hyperlinkcolor" val="tx"/>
                    </a:ext>
                  </a:extLst>
                </a:hlinkClick>
              </a:rPr>
              <a:t>Machine</a:t>
            </a:r>
            <a:r>
              <a:rPr lang="cs-CZ" dirty="0">
                <a:solidFill>
                  <a:schemeClr val="tx1">
                    <a:lumMod val="50000"/>
                  </a:schemeClr>
                </a:solidFill>
              </a:rPr>
              <a:t> </a:t>
            </a:r>
            <a:r>
              <a:rPr lang="cs-CZ" dirty="0"/>
              <a:t>(1965); „poslední vynález v dějinách lidstva“</a:t>
            </a:r>
          </a:p>
          <a:p>
            <a:endParaRPr lang="cs-CZ" dirty="0"/>
          </a:p>
        </p:txBody>
      </p:sp>
    </p:spTree>
    <p:extLst>
      <p:ext uri="{BB962C8B-B14F-4D97-AF65-F5344CB8AC3E}">
        <p14:creationId xmlns:p14="http://schemas.microsoft.com/office/powerpoint/2010/main" val="135247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9205F-C3AB-47AA-A2EE-607666076D4A}"/>
              </a:ext>
            </a:extLst>
          </p:cNvPr>
          <p:cNvSpPr>
            <a:spLocks noGrp="1"/>
          </p:cNvSpPr>
          <p:nvPr>
            <p:ph type="title"/>
          </p:nvPr>
        </p:nvSpPr>
        <p:spPr/>
        <p:txBody>
          <a:bodyPr/>
          <a:lstStyle/>
          <a:p>
            <a:pPr algn="ctr"/>
            <a:r>
              <a:rPr lang="cs-CZ" dirty="0">
                <a:solidFill>
                  <a:srgbClr val="FF0000"/>
                </a:solidFill>
              </a:rPr>
              <a:t>SUPERINTELIGENCE</a:t>
            </a:r>
            <a:endParaRPr lang="cs-CZ" dirty="0"/>
          </a:p>
        </p:txBody>
      </p:sp>
      <p:sp>
        <p:nvSpPr>
          <p:cNvPr id="3" name="Zástupný obsah 2">
            <a:extLst>
              <a:ext uri="{FF2B5EF4-FFF2-40B4-BE49-F238E27FC236}">
                <a16:creationId xmlns:a16="http://schemas.microsoft.com/office/drawing/2014/main" id="{6A9FABB1-BBC5-45F8-9F34-175B64C9D262}"/>
              </a:ext>
            </a:extLst>
          </p:cNvPr>
          <p:cNvSpPr>
            <a:spLocks noGrp="1"/>
          </p:cNvSpPr>
          <p:nvPr>
            <p:ph idx="1"/>
          </p:nvPr>
        </p:nvSpPr>
        <p:spPr/>
        <p:txBody>
          <a:bodyPr/>
          <a:lstStyle/>
          <a:p>
            <a:pPr algn="just"/>
            <a:r>
              <a:rPr lang="cs-CZ" dirty="0"/>
              <a:t>problém antropomorfního škálování – namísto Švejk-Einstein je vhodnější interval hmyz-člověk</a:t>
            </a:r>
          </a:p>
          <a:p>
            <a:pPr algn="just"/>
            <a:endParaRPr lang="cs-CZ" dirty="0"/>
          </a:p>
          <a:p>
            <a:pPr algn="just"/>
            <a:r>
              <a:rPr lang="cs-CZ" dirty="0"/>
              <a:t>předpokládané schopnosti : zvyšování inteligence (přeprogramování se), vytváření strategií (manipulace, ekonomická produktivita), přírodovědný a technologický výzkum, </a:t>
            </a:r>
            <a:r>
              <a:rPr lang="cs-CZ" dirty="0" err="1"/>
              <a:t>hacking</a:t>
            </a:r>
            <a:r>
              <a:rPr lang="cs-CZ" dirty="0"/>
              <a:t>                               </a:t>
            </a:r>
            <a:r>
              <a:rPr lang="cs-CZ" dirty="0">
                <a:solidFill>
                  <a:schemeClr val="tx1">
                    <a:lumMod val="50000"/>
                  </a:schemeClr>
                </a:solidFill>
              </a:rPr>
              <a:t>&lt;</a:t>
            </a:r>
            <a:r>
              <a:rPr lang="cs-CZ" dirty="0" err="1">
                <a:solidFill>
                  <a:schemeClr val="tx1">
                    <a:lumMod val="50000"/>
                  </a:schemeClr>
                </a:solidFill>
              </a:rPr>
              <a:t>Bostrom</a:t>
            </a:r>
            <a:r>
              <a:rPr lang="cs-CZ" dirty="0">
                <a:solidFill>
                  <a:schemeClr val="tx1">
                    <a:lumMod val="50000"/>
                  </a:schemeClr>
                </a:solidFill>
              </a:rPr>
              <a:t>&gt;</a:t>
            </a:r>
          </a:p>
          <a:p>
            <a:pPr algn="just"/>
            <a:endParaRPr lang="cs-CZ" dirty="0">
              <a:solidFill>
                <a:srgbClr val="FF0000"/>
              </a:solidFill>
            </a:endParaRPr>
          </a:p>
          <a:p>
            <a:pPr algn="just"/>
            <a:r>
              <a:rPr lang="cs-CZ" dirty="0" err="1"/>
              <a:t>superinteligence</a:t>
            </a:r>
            <a:r>
              <a:rPr lang="cs-CZ" dirty="0"/>
              <a:t> nebude </a:t>
            </a:r>
            <a:r>
              <a:rPr lang="cs-CZ" dirty="0" err="1"/>
              <a:t>nerd</a:t>
            </a:r>
            <a:r>
              <a:rPr lang="cs-CZ" dirty="0"/>
              <a:t>, co si toho hodně pamatuje</a:t>
            </a:r>
          </a:p>
          <a:p>
            <a:endParaRPr lang="cs-CZ" dirty="0"/>
          </a:p>
        </p:txBody>
      </p:sp>
    </p:spTree>
    <p:extLst>
      <p:ext uri="{BB962C8B-B14F-4D97-AF65-F5344CB8AC3E}">
        <p14:creationId xmlns:p14="http://schemas.microsoft.com/office/powerpoint/2010/main" val="157799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7A18D-BAB3-4221-9EFC-55DC1276F54D}"/>
              </a:ext>
            </a:extLst>
          </p:cNvPr>
          <p:cNvSpPr>
            <a:spLocks noGrp="1"/>
          </p:cNvSpPr>
          <p:nvPr>
            <p:ph type="title"/>
          </p:nvPr>
        </p:nvSpPr>
        <p:spPr/>
        <p:txBody>
          <a:bodyPr/>
          <a:lstStyle/>
          <a:p>
            <a:pPr algn="ctr"/>
            <a:r>
              <a:rPr lang="cs-CZ" dirty="0">
                <a:solidFill>
                  <a:srgbClr val="FF0000"/>
                </a:solidFill>
              </a:rPr>
              <a:t>SUPERINTELIGENCE</a:t>
            </a:r>
            <a:endParaRPr lang="cs-CZ" dirty="0"/>
          </a:p>
        </p:txBody>
      </p:sp>
      <p:sp>
        <p:nvSpPr>
          <p:cNvPr id="3" name="Zástupný obsah 2">
            <a:extLst>
              <a:ext uri="{FF2B5EF4-FFF2-40B4-BE49-F238E27FC236}">
                <a16:creationId xmlns:a16="http://schemas.microsoft.com/office/drawing/2014/main" id="{884AD7C0-216A-4852-9BD2-197D953B6548}"/>
              </a:ext>
            </a:extLst>
          </p:cNvPr>
          <p:cNvSpPr>
            <a:spLocks noGrp="1"/>
          </p:cNvSpPr>
          <p:nvPr>
            <p:ph idx="1"/>
          </p:nvPr>
        </p:nvSpPr>
        <p:spPr/>
        <p:txBody>
          <a:bodyPr/>
          <a:lstStyle/>
          <a:p>
            <a:pPr algn="just"/>
            <a:r>
              <a:rPr lang="cs-CZ" dirty="0"/>
              <a:t>ortogonální náhled: inteligence a konečné cíle jsou na sobě nezávislé; </a:t>
            </a:r>
            <a:r>
              <a:rPr lang="cs-CZ" dirty="0" err="1"/>
              <a:t>superinteligence</a:t>
            </a:r>
            <a:r>
              <a:rPr lang="cs-CZ" dirty="0"/>
              <a:t> nemusí disponovat jakoukoliv hodnotou či vlastností, kterou spojujeme s moudrostí u lidí</a:t>
            </a:r>
          </a:p>
          <a:p>
            <a:pPr algn="just"/>
            <a:endParaRPr lang="cs-CZ" dirty="0"/>
          </a:p>
          <a:p>
            <a:pPr algn="just"/>
            <a:r>
              <a:rPr lang="cs-CZ" dirty="0"/>
              <a:t>instrumentální konvergence: výskyt jistých cílů předpokládat lze (sebezáchova, integrita, získávání zdrojů, zdokonalování kognice); nemůžeme předpokládat, že by </a:t>
            </a:r>
            <a:r>
              <a:rPr lang="cs-CZ" dirty="0" err="1"/>
              <a:t>superinteligence</a:t>
            </a:r>
            <a:r>
              <a:rPr lang="cs-CZ" dirty="0"/>
              <a:t> svou činnost omezila tak, aby lidem nepřekážela</a:t>
            </a:r>
          </a:p>
          <a:p>
            <a:endParaRPr lang="cs-CZ" dirty="0"/>
          </a:p>
        </p:txBody>
      </p:sp>
    </p:spTree>
    <p:extLst>
      <p:ext uri="{BB962C8B-B14F-4D97-AF65-F5344CB8AC3E}">
        <p14:creationId xmlns:p14="http://schemas.microsoft.com/office/powerpoint/2010/main" val="104765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2FE2BC-72CF-4F0A-B9C1-4CAB2CDA2207}"/>
              </a:ext>
            </a:extLst>
          </p:cNvPr>
          <p:cNvSpPr>
            <a:spLocks noGrp="1"/>
          </p:cNvSpPr>
          <p:nvPr>
            <p:ph type="title"/>
          </p:nvPr>
        </p:nvSpPr>
        <p:spPr/>
        <p:txBody>
          <a:bodyPr/>
          <a:lstStyle/>
          <a:p>
            <a:pPr algn="ctr"/>
            <a:r>
              <a:rPr lang="cs-CZ" dirty="0">
                <a:solidFill>
                  <a:srgbClr val="FF0000"/>
                </a:solidFill>
              </a:rPr>
              <a:t>PROBLÉM KOTROLY</a:t>
            </a:r>
            <a:endParaRPr lang="cs-CZ" dirty="0"/>
          </a:p>
        </p:txBody>
      </p:sp>
      <p:sp>
        <p:nvSpPr>
          <p:cNvPr id="3" name="Zástupný obsah 2">
            <a:extLst>
              <a:ext uri="{FF2B5EF4-FFF2-40B4-BE49-F238E27FC236}">
                <a16:creationId xmlns:a16="http://schemas.microsoft.com/office/drawing/2014/main" id="{476A560F-41CF-48F5-8691-52421FC51C1F}"/>
              </a:ext>
            </a:extLst>
          </p:cNvPr>
          <p:cNvSpPr>
            <a:spLocks noGrp="1"/>
          </p:cNvSpPr>
          <p:nvPr>
            <p:ph idx="1"/>
          </p:nvPr>
        </p:nvSpPr>
        <p:spPr/>
        <p:txBody>
          <a:bodyPr>
            <a:normAutofit lnSpcReduction="10000"/>
          </a:bodyPr>
          <a:lstStyle/>
          <a:p>
            <a:r>
              <a:rPr lang="cs-CZ" dirty="0"/>
              <a:t>pokud má </a:t>
            </a:r>
            <a:r>
              <a:rPr lang="cs-CZ" dirty="0" err="1"/>
              <a:t>superinteligence</a:t>
            </a:r>
            <a:r>
              <a:rPr lang="cs-CZ" dirty="0"/>
              <a:t> adekvátně sloužit, musí existovat mechanismus kontroly</a:t>
            </a:r>
          </a:p>
          <a:p>
            <a:endParaRPr lang="cs-CZ" dirty="0"/>
          </a:p>
          <a:p>
            <a:r>
              <a:rPr lang="cs-CZ" dirty="0"/>
              <a:t>A) kontrola schopností (izolace, brždění, nástrahy)</a:t>
            </a:r>
          </a:p>
          <a:p>
            <a:endParaRPr lang="cs-CZ" dirty="0"/>
          </a:p>
          <a:p>
            <a:r>
              <a:rPr lang="cs-CZ" dirty="0"/>
              <a:t>B) kontrola motivací (specifikace, normativnost, augmentace)</a:t>
            </a:r>
          </a:p>
          <a:p>
            <a:endParaRPr lang="cs-CZ" dirty="0"/>
          </a:p>
          <a:p>
            <a:r>
              <a:rPr lang="cs-CZ" dirty="0"/>
              <a:t>C) funkční specifičnost (věštírna, džin, suverén, nástroj)</a:t>
            </a:r>
          </a:p>
          <a:p>
            <a:endParaRPr lang="cs-CZ" dirty="0"/>
          </a:p>
        </p:txBody>
      </p:sp>
    </p:spTree>
    <p:extLst>
      <p:ext uri="{BB962C8B-B14F-4D97-AF65-F5344CB8AC3E}">
        <p14:creationId xmlns:p14="http://schemas.microsoft.com/office/powerpoint/2010/main" val="102458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89F15C-A31A-4E33-A830-68F7CD9C5461}"/>
              </a:ext>
            </a:extLst>
          </p:cNvPr>
          <p:cNvSpPr>
            <a:spLocks noGrp="1"/>
          </p:cNvSpPr>
          <p:nvPr>
            <p:ph type="title"/>
          </p:nvPr>
        </p:nvSpPr>
        <p:spPr/>
        <p:txBody>
          <a:bodyPr/>
          <a:lstStyle/>
          <a:p>
            <a:pPr algn="ctr"/>
            <a:r>
              <a:rPr lang="cs-CZ" dirty="0">
                <a:solidFill>
                  <a:srgbClr val="FF0000"/>
                </a:solidFill>
              </a:rPr>
              <a:t>STRATEGIE ZVLÁDÁNÍ</a:t>
            </a:r>
            <a:endParaRPr lang="cs-CZ" dirty="0"/>
          </a:p>
        </p:txBody>
      </p:sp>
      <p:sp>
        <p:nvSpPr>
          <p:cNvPr id="3" name="Zástupný obsah 2">
            <a:extLst>
              <a:ext uri="{FF2B5EF4-FFF2-40B4-BE49-F238E27FC236}">
                <a16:creationId xmlns:a16="http://schemas.microsoft.com/office/drawing/2014/main" id="{2ECCFE78-B449-492D-BED2-F9EA06178C9E}"/>
              </a:ext>
            </a:extLst>
          </p:cNvPr>
          <p:cNvSpPr>
            <a:spLocks noGrp="1"/>
          </p:cNvSpPr>
          <p:nvPr>
            <p:ph idx="1"/>
          </p:nvPr>
        </p:nvSpPr>
        <p:spPr>
          <a:xfrm>
            <a:off x="838200" y="1825624"/>
            <a:ext cx="10515600" cy="4556125"/>
          </a:xfrm>
        </p:spPr>
        <p:txBody>
          <a:bodyPr>
            <a:normAutofit fontScale="92500" lnSpcReduction="10000"/>
          </a:bodyPr>
          <a:lstStyle/>
          <a:p>
            <a:r>
              <a:rPr lang="cs-CZ" sz="2800" dirty="0"/>
              <a:t>koherentní extrapolovaná vůle (KEV) jako hodnota pro </a:t>
            </a:r>
            <a:r>
              <a:rPr lang="cs-CZ" sz="2800" dirty="0" err="1"/>
              <a:t>superintelignci</a:t>
            </a:r>
            <a:endParaRPr lang="cs-CZ" sz="2800" dirty="0"/>
          </a:p>
          <a:p>
            <a:endParaRPr lang="cs-CZ" dirty="0"/>
          </a:p>
          <a:p>
            <a:pPr algn="just"/>
            <a:r>
              <a:rPr lang="cs-CZ" i="1" dirty="0">
                <a:latin typeface="+mn-lt"/>
              </a:rPr>
              <a:t>Naše KEV je naším přáním, v té podobě, jakou by mělo, kdybychom toho věděli více, mysleli rychleji, byli více takovými lidmi, jakými bychom chtěli být, kdybychom společně dorostli dále. Nachází se tam, kde je extrapolace spíše konvergentní než divergentní, tam, kde do sebe naše přání zapadají, namísto aby si překážela. Je extrapolovaná v souladu s našimi přáními a interpretovaná v souladu s našimi přáními.                                                                          </a:t>
            </a:r>
            <a:r>
              <a:rPr lang="cs-CZ" dirty="0">
                <a:solidFill>
                  <a:schemeClr val="tx1">
                    <a:lumMod val="50000"/>
                  </a:schemeClr>
                </a:solidFill>
                <a:latin typeface="+mn-lt"/>
              </a:rPr>
              <a:t>&lt;</a:t>
            </a:r>
            <a:r>
              <a:rPr lang="cs-CZ" dirty="0" err="1">
                <a:solidFill>
                  <a:schemeClr val="tx1">
                    <a:lumMod val="50000"/>
                  </a:schemeClr>
                </a:solidFill>
                <a:latin typeface="+mn-lt"/>
              </a:rPr>
              <a:t>Yudkovsky</a:t>
            </a:r>
            <a:r>
              <a:rPr lang="cs-CZ" dirty="0">
                <a:solidFill>
                  <a:schemeClr val="tx1">
                    <a:lumMod val="50000"/>
                  </a:schemeClr>
                </a:solidFill>
                <a:latin typeface="+mn-lt"/>
              </a:rPr>
              <a:t>&gt;</a:t>
            </a:r>
          </a:p>
          <a:p>
            <a:endParaRPr lang="cs-CZ" dirty="0">
              <a:solidFill>
                <a:srgbClr val="FF0000"/>
              </a:solidFill>
            </a:endParaRPr>
          </a:p>
          <a:p>
            <a:pPr algn="just"/>
            <a:r>
              <a:rPr lang="cs-CZ" sz="2800" dirty="0"/>
              <a:t>tázat se věštírny na suveréna realizujícího KEV =&gt; vytvořit suveréna realizujícího KEV?</a:t>
            </a:r>
          </a:p>
          <a:p>
            <a:endParaRPr lang="cs-CZ" dirty="0"/>
          </a:p>
        </p:txBody>
      </p:sp>
    </p:spTree>
    <p:extLst>
      <p:ext uri="{BB962C8B-B14F-4D97-AF65-F5344CB8AC3E}">
        <p14:creationId xmlns:p14="http://schemas.microsoft.com/office/powerpoint/2010/main" val="404201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8">
            <a:extLst>
              <a:ext uri="{FF2B5EF4-FFF2-40B4-BE49-F238E27FC236}">
                <a16:creationId xmlns:a16="http://schemas.microsoft.com/office/drawing/2014/main" id="{5F4002A1-66E5-4CD3-A139-3011CE41C72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12118" y="750218"/>
            <a:ext cx="2880320" cy="3454400"/>
          </a:xfrm>
          <a:prstGeom prst="rect">
            <a:avLst/>
          </a:prstGeom>
        </p:spPr>
      </p:pic>
      <p:pic>
        <p:nvPicPr>
          <p:cNvPr id="5" name="Zástupný symbol pro obsah 10">
            <a:extLst>
              <a:ext uri="{FF2B5EF4-FFF2-40B4-BE49-F238E27FC236}">
                <a16:creationId xmlns:a16="http://schemas.microsoft.com/office/drawing/2014/main" id="{21A80308-CB5C-405B-97FF-712B4651694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593608" y="775167"/>
            <a:ext cx="2655214" cy="3454400"/>
          </a:xfrm>
          <a:prstGeom prst="rect">
            <a:avLst/>
          </a:prstGeom>
        </p:spPr>
      </p:pic>
      <p:sp>
        <p:nvSpPr>
          <p:cNvPr id="6" name="Zástupný symbol pro obsah 2">
            <a:extLst>
              <a:ext uri="{FF2B5EF4-FFF2-40B4-BE49-F238E27FC236}">
                <a16:creationId xmlns:a16="http://schemas.microsoft.com/office/drawing/2014/main" id="{E4B1D84A-434D-4BE9-AEF7-4C38474D47F0}"/>
              </a:ext>
            </a:extLst>
          </p:cNvPr>
          <p:cNvSpPr txBox="1">
            <a:spLocks/>
          </p:cNvSpPr>
          <p:nvPr/>
        </p:nvSpPr>
        <p:spPr>
          <a:xfrm>
            <a:off x="657994" y="4395242"/>
            <a:ext cx="3232119" cy="1872208"/>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cs-CZ" sz="2400" dirty="0">
                <a:solidFill>
                  <a:schemeClr val="tx1">
                    <a:lumMod val="75000"/>
                  </a:schemeClr>
                </a:solidFill>
              </a:rPr>
              <a:t>„</a:t>
            </a:r>
            <a:r>
              <a:rPr lang="cs-CZ" sz="2400" i="1" dirty="0">
                <a:solidFill>
                  <a:schemeClr val="tx1">
                    <a:lumMod val="75000"/>
                  </a:schemeClr>
                </a:solidFill>
              </a:rPr>
              <a:t>My </a:t>
            </a:r>
            <a:r>
              <a:rPr lang="cs-CZ" sz="2400" i="1" dirty="0" err="1">
                <a:solidFill>
                  <a:schemeClr val="tx1">
                    <a:lumMod val="75000"/>
                  </a:schemeClr>
                </a:solidFill>
              </a:rPr>
              <a:t>invention</a:t>
            </a:r>
            <a:r>
              <a:rPr lang="cs-CZ" sz="2400" i="1" dirty="0">
                <a:solidFill>
                  <a:schemeClr val="tx1">
                    <a:lumMod val="75000"/>
                  </a:schemeClr>
                </a:solidFill>
              </a:rPr>
              <a:t> </a:t>
            </a:r>
            <a:r>
              <a:rPr lang="cs-CZ" sz="2400" i="1" dirty="0" err="1">
                <a:solidFill>
                  <a:schemeClr val="tx1">
                    <a:lumMod val="75000"/>
                  </a:schemeClr>
                </a:solidFill>
              </a:rPr>
              <a:t>contains</a:t>
            </a:r>
            <a:r>
              <a:rPr lang="cs-CZ" sz="2400" i="1" dirty="0">
                <a:solidFill>
                  <a:schemeClr val="tx1">
                    <a:lumMod val="75000"/>
                  </a:schemeClr>
                </a:solidFill>
              </a:rPr>
              <a:t> </a:t>
            </a:r>
            <a:r>
              <a:rPr lang="cs-CZ" sz="2400" i="1" dirty="0" err="1">
                <a:solidFill>
                  <a:schemeClr val="tx1">
                    <a:lumMod val="75000"/>
                  </a:schemeClr>
                </a:solidFill>
              </a:rPr>
              <a:t>the</a:t>
            </a:r>
            <a:r>
              <a:rPr lang="cs-CZ" sz="2400" i="1" dirty="0">
                <a:solidFill>
                  <a:schemeClr val="tx1">
                    <a:lumMod val="75000"/>
                  </a:schemeClr>
                </a:solidFill>
              </a:rPr>
              <a:t> </a:t>
            </a:r>
            <a:r>
              <a:rPr lang="cs-CZ" sz="2400" i="1" dirty="0" err="1">
                <a:solidFill>
                  <a:schemeClr val="tx1">
                    <a:lumMod val="75000"/>
                  </a:schemeClr>
                </a:solidFill>
              </a:rPr>
              <a:t>application</a:t>
            </a:r>
            <a:r>
              <a:rPr lang="cs-CZ" sz="2400" i="1" dirty="0">
                <a:solidFill>
                  <a:schemeClr val="tx1">
                    <a:lumMod val="75000"/>
                  </a:schemeClr>
                </a:solidFill>
              </a:rPr>
              <a:t> </a:t>
            </a:r>
            <a:r>
              <a:rPr lang="cs-CZ" sz="2400" i="1" dirty="0" err="1">
                <a:solidFill>
                  <a:schemeClr val="tx1">
                    <a:lumMod val="75000"/>
                  </a:schemeClr>
                </a:solidFill>
              </a:rPr>
              <a:t>of</a:t>
            </a:r>
            <a:r>
              <a:rPr lang="cs-CZ" sz="2400" i="1" dirty="0">
                <a:solidFill>
                  <a:schemeClr val="tx1">
                    <a:lumMod val="75000"/>
                  </a:schemeClr>
                </a:solidFill>
              </a:rPr>
              <a:t> </a:t>
            </a:r>
            <a:r>
              <a:rPr lang="cs-CZ" sz="2400" i="1" dirty="0" err="1">
                <a:solidFill>
                  <a:schemeClr val="tx1">
                    <a:lumMod val="75000"/>
                  </a:schemeClr>
                </a:solidFill>
              </a:rPr>
              <a:t>all</a:t>
            </a:r>
            <a:r>
              <a:rPr lang="cs-CZ" sz="2400" i="1" dirty="0">
                <a:solidFill>
                  <a:schemeClr val="tx1">
                    <a:lumMod val="75000"/>
                  </a:schemeClr>
                </a:solidFill>
              </a:rPr>
              <a:t> </a:t>
            </a:r>
            <a:r>
              <a:rPr lang="cs-CZ" sz="2400" i="1" dirty="0" err="1">
                <a:solidFill>
                  <a:schemeClr val="tx1">
                    <a:lumMod val="75000"/>
                  </a:schemeClr>
                </a:solidFill>
              </a:rPr>
              <a:t>reason</a:t>
            </a:r>
            <a:r>
              <a:rPr lang="cs-CZ" sz="2400" i="1" dirty="0">
                <a:solidFill>
                  <a:schemeClr val="tx1">
                    <a:lumMod val="75000"/>
                  </a:schemeClr>
                </a:solidFill>
              </a:rPr>
              <a:t>, a </a:t>
            </a:r>
            <a:r>
              <a:rPr lang="cs-CZ" sz="2400" i="1" dirty="0" err="1">
                <a:solidFill>
                  <a:schemeClr val="tx1">
                    <a:lumMod val="75000"/>
                  </a:schemeClr>
                </a:solidFill>
              </a:rPr>
              <a:t>judgment</a:t>
            </a:r>
            <a:r>
              <a:rPr lang="cs-CZ" sz="2400" i="1" dirty="0">
                <a:solidFill>
                  <a:schemeClr val="tx1">
                    <a:lumMod val="75000"/>
                  </a:schemeClr>
                </a:solidFill>
              </a:rPr>
              <a:t> in </a:t>
            </a:r>
            <a:r>
              <a:rPr lang="cs-CZ" sz="2400" i="1" dirty="0" err="1">
                <a:solidFill>
                  <a:schemeClr val="tx1">
                    <a:lumMod val="75000"/>
                  </a:schemeClr>
                </a:solidFill>
              </a:rPr>
              <a:t>each</a:t>
            </a:r>
            <a:r>
              <a:rPr lang="cs-CZ" sz="2400" i="1" dirty="0">
                <a:solidFill>
                  <a:schemeClr val="tx1">
                    <a:lumMod val="75000"/>
                  </a:schemeClr>
                </a:solidFill>
              </a:rPr>
              <a:t> </a:t>
            </a:r>
            <a:r>
              <a:rPr lang="cs-CZ" sz="2400" i="1" dirty="0" err="1">
                <a:solidFill>
                  <a:schemeClr val="tx1">
                    <a:lumMod val="75000"/>
                  </a:schemeClr>
                </a:solidFill>
              </a:rPr>
              <a:t>controversy</a:t>
            </a:r>
            <a:r>
              <a:rPr lang="cs-CZ" sz="2400" i="1" dirty="0">
                <a:solidFill>
                  <a:schemeClr val="tx1">
                    <a:lumMod val="75000"/>
                  </a:schemeClr>
                </a:solidFill>
              </a:rPr>
              <a:t>, </a:t>
            </a:r>
            <a:r>
              <a:rPr lang="cs-CZ" sz="2400" i="1" dirty="0" err="1">
                <a:solidFill>
                  <a:schemeClr val="tx1">
                    <a:lumMod val="75000"/>
                  </a:schemeClr>
                </a:solidFill>
              </a:rPr>
              <a:t>an</a:t>
            </a:r>
            <a:r>
              <a:rPr lang="cs-CZ" sz="2400" i="1" dirty="0">
                <a:solidFill>
                  <a:schemeClr val="tx1">
                    <a:lumMod val="75000"/>
                  </a:schemeClr>
                </a:solidFill>
              </a:rPr>
              <a:t> </a:t>
            </a:r>
            <a:r>
              <a:rPr lang="cs-CZ" sz="2400" i="1" dirty="0" err="1">
                <a:solidFill>
                  <a:schemeClr val="tx1">
                    <a:lumMod val="75000"/>
                  </a:schemeClr>
                </a:solidFill>
              </a:rPr>
              <a:t>analysis</a:t>
            </a:r>
            <a:r>
              <a:rPr lang="cs-CZ" sz="2400" i="1" dirty="0">
                <a:solidFill>
                  <a:schemeClr val="tx1">
                    <a:lumMod val="75000"/>
                  </a:schemeClr>
                </a:solidFill>
              </a:rPr>
              <a:t> </a:t>
            </a:r>
            <a:r>
              <a:rPr lang="cs-CZ" sz="2400" i="1" dirty="0" err="1">
                <a:solidFill>
                  <a:schemeClr val="tx1">
                    <a:lumMod val="75000"/>
                  </a:schemeClr>
                </a:solidFill>
              </a:rPr>
              <a:t>of</a:t>
            </a:r>
            <a:r>
              <a:rPr lang="cs-CZ" sz="2400" i="1" dirty="0">
                <a:solidFill>
                  <a:schemeClr val="tx1">
                    <a:lumMod val="75000"/>
                  </a:schemeClr>
                </a:solidFill>
              </a:rPr>
              <a:t> </a:t>
            </a:r>
            <a:r>
              <a:rPr lang="cs-CZ" sz="2400" i="1" dirty="0" err="1">
                <a:solidFill>
                  <a:schemeClr val="tx1">
                    <a:lumMod val="75000"/>
                  </a:schemeClr>
                </a:solidFill>
              </a:rPr>
              <a:t>all</a:t>
            </a:r>
            <a:r>
              <a:rPr lang="cs-CZ" sz="2400" i="1" dirty="0">
                <a:solidFill>
                  <a:schemeClr val="tx1">
                    <a:lumMod val="75000"/>
                  </a:schemeClr>
                </a:solidFill>
              </a:rPr>
              <a:t> </a:t>
            </a:r>
            <a:r>
              <a:rPr lang="cs-CZ" sz="2400" i="1" dirty="0" err="1">
                <a:solidFill>
                  <a:schemeClr val="tx1">
                    <a:lumMod val="75000"/>
                  </a:schemeClr>
                </a:solidFill>
              </a:rPr>
              <a:t>notions</a:t>
            </a:r>
            <a:r>
              <a:rPr lang="cs-CZ" sz="2400" i="1" dirty="0">
                <a:solidFill>
                  <a:schemeClr val="tx1">
                    <a:lumMod val="75000"/>
                  </a:schemeClr>
                </a:solidFill>
              </a:rPr>
              <a:t>.</a:t>
            </a:r>
            <a:r>
              <a:rPr lang="cs-CZ" sz="2400" dirty="0">
                <a:solidFill>
                  <a:schemeClr val="tx1">
                    <a:lumMod val="75000"/>
                  </a:schemeClr>
                </a:solidFill>
              </a:rPr>
              <a:t>“</a:t>
            </a:r>
            <a:endParaRPr lang="cs-CZ" sz="1800" dirty="0">
              <a:solidFill>
                <a:schemeClr val="tx1">
                  <a:lumMod val="75000"/>
                </a:schemeClr>
              </a:solidFill>
            </a:endParaRPr>
          </a:p>
        </p:txBody>
      </p:sp>
      <p:sp>
        <p:nvSpPr>
          <p:cNvPr id="7" name="Zástupný symbol pro obsah 2">
            <a:extLst>
              <a:ext uri="{FF2B5EF4-FFF2-40B4-BE49-F238E27FC236}">
                <a16:creationId xmlns:a16="http://schemas.microsoft.com/office/drawing/2014/main" id="{F86D79FE-FBD5-4317-97EC-C766F5D8EBEB}"/>
              </a:ext>
            </a:extLst>
          </p:cNvPr>
          <p:cNvSpPr txBox="1">
            <a:spLocks/>
          </p:cNvSpPr>
          <p:nvPr/>
        </p:nvSpPr>
        <p:spPr>
          <a:xfrm>
            <a:off x="4434293" y="4395242"/>
            <a:ext cx="3096344" cy="1872208"/>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cs-CZ" sz="2400" dirty="0">
                <a:solidFill>
                  <a:schemeClr val="tx1">
                    <a:lumMod val="75000"/>
                  </a:schemeClr>
                </a:solidFill>
              </a:rPr>
              <a:t>„</a:t>
            </a:r>
            <a:r>
              <a:rPr lang="cs-CZ" sz="2400" i="1" dirty="0" err="1">
                <a:solidFill>
                  <a:schemeClr val="tx1">
                    <a:lumMod val="75000"/>
                  </a:schemeClr>
                </a:solidFill>
              </a:rPr>
              <a:t>The</a:t>
            </a:r>
            <a:r>
              <a:rPr lang="cs-CZ" sz="2400" i="1" dirty="0">
                <a:solidFill>
                  <a:schemeClr val="tx1">
                    <a:lumMod val="75000"/>
                  </a:schemeClr>
                </a:solidFill>
              </a:rPr>
              <a:t> </a:t>
            </a:r>
            <a:r>
              <a:rPr lang="cs-CZ" sz="2400" i="1" dirty="0" err="1">
                <a:solidFill>
                  <a:schemeClr val="tx1">
                    <a:lumMod val="75000"/>
                  </a:schemeClr>
                </a:solidFill>
              </a:rPr>
              <a:t>Engine</a:t>
            </a:r>
            <a:r>
              <a:rPr lang="cs-CZ" sz="2400" i="1" dirty="0">
                <a:solidFill>
                  <a:schemeClr val="tx1">
                    <a:lumMod val="75000"/>
                  </a:schemeClr>
                </a:solidFill>
              </a:rPr>
              <a:t> </a:t>
            </a:r>
            <a:r>
              <a:rPr lang="cs-CZ" sz="2400" i="1" dirty="0" err="1">
                <a:solidFill>
                  <a:schemeClr val="tx1">
                    <a:lumMod val="75000"/>
                  </a:schemeClr>
                </a:solidFill>
              </a:rPr>
              <a:t>might</a:t>
            </a:r>
            <a:r>
              <a:rPr lang="cs-CZ" sz="2400" i="1" dirty="0">
                <a:solidFill>
                  <a:schemeClr val="tx1">
                    <a:lumMod val="75000"/>
                  </a:schemeClr>
                </a:solidFill>
              </a:rPr>
              <a:t> </a:t>
            </a:r>
            <a:r>
              <a:rPr lang="cs-CZ" sz="2400" i="1" dirty="0" err="1">
                <a:solidFill>
                  <a:schemeClr val="tx1">
                    <a:lumMod val="75000"/>
                  </a:schemeClr>
                </a:solidFill>
              </a:rPr>
              <a:t>compose</a:t>
            </a:r>
            <a:r>
              <a:rPr lang="cs-CZ" sz="2400" i="1" dirty="0">
                <a:solidFill>
                  <a:schemeClr val="tx1">
                    <a:lumMod val="75000"/>
                  </a:schemeClr>
                </a:solidFill>
              </a:rPr>
              <a:t> </a:t>
            </a:r>
            <a:r>
              <a:rPr lang="cs-CZ" sz="2400" i="1" dirty="0" err="1">
                <a:solidFill>
                  <a:schemeClr val="tx1">
                    <a:lumMod val="75000"/>
                  </a:schemeClr>
                </a:solidFill>
              </a:rPr>
              <a:t>elaborate</a:t>
            </a:r>
            <a:r>
              <a:rPr lang="cs-CZ" sz="2400" i="1" dirty="0">
                <a:solidFill>
                  <a:schemeClr val="tx1">
                    <a:lumMod val="75000"/>
                  </a:schemeClr>
                </a:solidFill>
              </a:rPr>
              <a:t> and </a:t>
            </a:r>
            <a:r>
              <a:rPr lang="cs-CZ" sz="2400" i="1" dirty="0" err="1">
                <a:solidFill>
                  <a:schemeClr val="tx1">
                    <a:lumMod val="75000"/>
                  </a:schemeClr>
                </a:solidFill>
              </a:rPr>
              <a:t>scientific</a:t>
            </a:r>
            <a:r>
              <a:rPr lang="cs-CZ" sz="2400" i="1" dirty="0">
                <a:solidFill>
                  <a:schemeClr val="tx1">
                    <a:lumMod val="75000"/>
                  </a:schemeClr>
                </a:solidFill>
              </a:rPr>
              <a:t> </a:t>
            </a:r>
            <a:r>
              <a:rPr lang="cs-CZ" sz="2400" i="1" dirty="0" err="1">
                <a:solidFill>
                  <a:schemeClr val="tx1">
                    <a:lumMod val="75000"/>
                  </a:schemeClr>
                </a:solidFill>
              </a:rPr>
              <a:t>pieces</a:t>
            </a:r>
            <a:r>
              <a:rPr lang="cs-CZ" sz="2400" i="1" dirty="0">
                <a:solidFill>
                  <a:schemeClr val="tx1">
                    <a:lumMod val="75000"/>
                  </a:schemeClr>
                </a:solidFill>
              </a:rPr>
              <a:t> </a:t>
            </a:r>
            <a:r>
              <a:rPr lang="cs-CZ" sz="2400" i="1" dirty="0" err="1">
                <a:solidFill>
                  <a:schemeClr val="tx1">
                    <a:lumMod val="75000"/>
                  </a:schemeClr>
                </a:solidFill>
              </a:rPr>
              <a:t>of</a:t>
            </a:r>
            <a:r>
              <a:rPr lang="cs-CZ" sz="2400" i="1" dirty="0">
                <a:solidFill>
                  <a:schemeClr val="tx1">
                    <a:lumMod val="75000"/>
                  </a:schemeClr>
                </a:solidFill>
              </a:rPr>
              <a:t> music </a:t>
            </a:r>
            <a:r>
              <a:rPr lang="cs-CZ" sz="2400" i="1" dirty="0" err="1">
                <a:solidFill>
                  <a:schemeClr val="tx1">
                    <a:lumMod val="75000"/>
                  </a:schemeClr>
                </a:solidFill>
              </a:rPr>
              <a:t>of</a:t>
            </a:r>
            <a:r>
              <a:rPr lang="cs-CZ" sz="2400" i="1" dirty="0">
                <a:solidFill>
                  <a:schemeClr val="tx1">
                    <a:lumMod val="75000"/>
                  </a:schemeClr>
                </a:solidFill>
              </a:rPr>
              <a:t> any </a:t>
            </a:r>
            <a:r>
              <a:rPr lang="cs-CZ" sz="2400" i="1" dirty="0" err="1">
                <a:solidFill>
                  <a:schemeClr val="tx1">
                    <a:lumMod val="75000"/>
                  </a:schemeClr>
                </a:solidFill>
              </a:rPr>
              <a:t>degree</a:t>
            </a:r>
            <a:r>
              <a:rPr lang="cs-CZ" sz="2400" i="1" dirty="0">
                <a:solidFill>
                  <a:schemeClr val="tx1">
                    <a:lumMod val="75000"/>
                  </a:schemeClr>
                </a:solidFill>
              </a:rPr>
              <a:t> </a:t>
            </a:r>
            <a:r>
              <a:rPr lang="cs-CZ" sz="2400" i="1" dirty="0" err="1">
                <a:solidFill>
                  <a:schemeClr val="tx1">
                    <a:lumMod val="75000"/>
                  </a:schemeClr>
                </a:solidFill>
              </a:rPr>
              <a:t>of</a:t>
            </a:r>
            <a:r>
              <a:rPr lang="cs-CZ" sz="2400" i="1" dirty="0">
                <a:solidFill>
                  <a:schemeClr val="tx1">
                    <a:lumMod val="75000"/>
                  </a:schemeClr>
                </a:solidFill>
              </a:rPr>
              <a:t> </a:t>
            </a:r>
            <a:r>
              <a:rPr lang="cs-CZ" sz="2400" i="1" dirty="0" err="1">
                <a:solidFill>
                  <a:schemeClr val="tx1">
                    <a:lumMod val="75000"/>
                  </a:schemeClr>
                </a:solidFill>
              </a:rPr>
              <a:t>complexity</a:t>
            </a:r>
            <a:r>
              <a:rPr lang="cs-CZ" sz="2400" i="1" dirty="0">
                <a:solidFill>
                  <a:schemeClr val="tx1">
                    <a:lumMod val="75000"/>
                  </a:schemeClr>
                </a:solidFill>
              </a:rPr>
              <a:t> </a:t>
            </a:r>
            <a:r>
              <a:rPr lang="cs-CZ" sz="2400" i="1" dirty="0" err="1">
                <a:solidFill>
                  <a:schemeClr val="tx1">
                    <a:lumMod val="75000"/>
                  </a:schemeClr>
                </a:solidFill>
              </a:rPr>
              <a:t>or</a:t>
            </a:r>
            <a:r>
              <a:rPr lang="cs-CZ" sz="2400" i="1" dirty="0">
                <a:solidFill>
                  <a:schemeClr val="tx1">
                    <a:lumMod val="75000"/>
                  </a:schemeClr>
                </a:solidFill>
              </a:rPr>
              <a:t> </a:t>
            </a:r>
            <a:r>
              <a:rPr lang="cs-CZ" sz="2400" i="1" dirty="0" err="1">
                <a:solidFill>
                  <a:schemeClr val="tx1">
                    <a:lumMod val="75000"/>
                  </a:schemeClr>
                </a:solidFill>
              </a:rPr>
              <a:t>extent</a:t>
            </a:r>
            <a:r>
              <a:rPr lang="cs-CZ" sz="2400" i="1" dirty="0">
                <a:solidFill>
                  <a:schemeClr val="tx1">
                    <a:lumMod val="75000"/>
                  </a:schemeClr>
                </a:solidFill>
              </a:rPr>
              <a:t>.</a:t>
            </a:r>
            <a:r>
              <a:rPr lang="cs-CZ" sz="2400" dirty="0">
                <a:solidFill>
                  <a:schemeClr val="tx1">
                    <a:lumMod val="75000"/>
                  </a:schemeClr>
                </a:solidFill>
              </a:rPr>
              <a:t>“</a:t>
            </a:r>
            <a:endParaRPr lang="cs-CZ" sz="1600" dirty="0">
              <a:solidFill>
                <a:schemeClr val="tx1">
                  <a:lumMod val="75000"/>
                </a:schemeClr>
              </a:solidFill>
            </a:endParaRPr>
          </a:p>
        </p:txBody>
      </p:sp>
      <p:sp>
        <p:nvSpPr>
          <p:cNvPr id="8" name="Zástupný symbol pro obsah 2">
            <a:extLst>
              <a:ext uri="{FF2B5EF4-FFF2-40B4-BE49-F238E27FC236}">
                <a16:creationId xmlns:a16="http://schemas.microsoft.com/office/drawing/2014/main" id="{EE3B0EEC-8129-4A6F-888B-A957C01C5557}"/>
              </a:ext>
            </a:extLst>
          </p:cNvPr>
          <p:cNvSpPr txBox="1">
            <a:spLocks/>
          </p:cNvSpPr>
          <p:nvPr/>
        </p:nvSpPr>
        <p:spPr>
          <a:xfrm>
            <a:off x="8074818" y="4395242"/>
            <a:ext cx="3494369" cy="2062832"/>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cs-CZ" sz="2400" i="1" dirty="0">
                <a:solidFill>
                  <a:schemeClr val="tx1">
                    <a:lumMod val="75000"/>
                  </a:schemeClr>
                </a:solidFill>
              </a:rPr>
              <a:t>„At </a:t>
            </a:r>
            <a:r>
              <a:rPr lang="cs-CZ" sz="2400" i="1" dirty="0" err="1">
                <a:solidFill>
                  <a:schemeClr val="tx1">
                    <a:lumMod val="75000"/>
                  </a:schemeClr>
                </a:solidFill>
              </a:rPr>
              <a:t>the</a:t>
            </a:r>
            <a:r>
              <a:rPr lang="cs-CZ" sz="2400" i="1" dirty="0">
                <a:solidFill>
                  <a:schemeClr val="tx1">
                    <a:lumMod val="75000"/>
                  </a:schemeClr>
                </a:solidFill>
              </a:rPr>
              <a:t> end </a:t>
            </a:r>
            <a:r>
              <a:rPr lang="cs-CZ" sz="2400" i="1" dirty="0" err="1">
                <a:solidFill>
                  <a:schemeClr val="tx1">
                    <a:lumMod val="75000"/>
                  </a:schemeClr>
                </a:solidFill>
              </a:rPr>
              <a:t>of</a:t>
            </a:r>
            <a:r>
              <a:rPr lang="cs-CZ" sz="2400" i="1" dirty="0">
                <a:solidFill>
                  <a:schemeClr val="tx1">
                    <a:lumMod val="75000"/>
                  </a:schemeClr>
                </a:solidFill>
              </a:rPr>
              <a:t> </a:t>
            </a:r>
            <a:r>
              <a:rPr lang="cs-CZ" sz="2400" i="1" dirty="0" err="1">
                <a:solidFill>
                  <a:schemeClr val="tx1">
                    <a:lumMod val="75000"/>
                  </a:schemeClr>
                </a:solidFill>
              </a:rPr>
              <a:t>the</a:t>
            </a:r>
            <a:r>
              <a:rPr lang="cs-CZ" sz="2400" i="1" dirty="0">
                <a:solidFill>
                  <a:schemeClr val="tx1">
                    <a:lumMod val="75000"/>
                  </a:schemeClr>
                </a:solidFill>
              </a:rPr>
              <a:t> </a:t>
            </a:r>
            <a:r>
              <a:rPr lang="cs-CZ" sz="2400" i="1" dirty="0" err="1">
                <a:solidFill>
                  <a:schemeClr val="tx1">
                    <a:lumMod val="75000"/>
                  </a:schemeClr>
                </a:solidFill>
              </a:rPr>
              <a:t>century</a:t>
            </a:r>
            <a:r>
              <a:rPr lang="cs-CZ" sz="2400" i="1" dirty="0">
                <a:solidFill>
                  <a:schemeClr val="tx1">
                    <a:lumMod val="75000"/>
                  </a:schemeClr>
                </a:solidFill>
              </a:rPr>
              <a:t> /…/ </a:t>
            </a:r>
            <a:r>
              <a:rPr lang="cs-CZ" sz="2400" i="1" dirty="0" err="1">
                <a:solidFill>
                  <a:schemeClr val="tx1">
                    <a:lumMod val="75000"/>
                  </a:schemeClr>
                </a:solidFill>
              </a:rPr>
              <a:t>one</a:t>
            </a:r>
            <a:r>
              <a:rPr lang="cs-CZ" sz="2400" i="1" dirty="0">
                <a:solidFill>
                  <a:schemeClr val="tx1">
                    <a:lumMod val="75000"/>
                  </a:schemeClr>
                </a:solidFill>
              </a:rPr>
              <a:t> </a:t>
            </a:r>
            <a:r>
              <a:rPr lang="cs-CZ" sz="2400" i="1" dirty="0" err="1">
                <a:solidFill>
                  <a:schemeClr val="tx1">
                    <a:lumMod val="75000"/>
                  </a:schemeClr>
                </a:solidFill>
              </a:rPr>
              <a:t>will</a:t>
            </a:r>
            <a:r>
              <a:rPr lang="cs-CZ" sz="2400" i="1" dirty="0">
                <a:solidFill>
                  <a:schemeClr val="tx1">
                    <a:lumMod val="75000"/>
                  </a:schemeClr>
                </a:solidFill>
              </a:rPr>
              <a:t> </a:t>
            </a:r>
            <a:r>
              <a:rPr lang="cs-CZ" sz="2400" i="1" dirty="0" err="1">
                <a:solidFill>
                  <a:schemeClr val="tx1">
                    <a:lumMod val="75000"/>
                  </a:schemeClr>
                </a:solidFill>
              </a:rPr>
              <a:t>be</a:t>
            </a:r>
            <a:r>
              <a:rPr lang="cs-CZ" sz="2400" i="1" dirty="0">
                <a:solidFill>
                  <a:schemeClr val="tx1">
                    <a:lumMod val="75000"/>
                  </a:schemeClr>
                </a:solidFill>
              </a:rPr>
              <a:t> </a:t>
            </a:r>
            <a:r>
              <a:rPr lang="cs-CZ" sz="2400" i="1" dirty="0" err="1">
                <a:solidFill>
                  <a:schemeClr val="tx1">
                    <a:lumMod val="75000"/>
                  </a:schemeClr>
                </a:solidFill>
              </a:rPr>
              <a:t>able</a:t>
            </a:r>
            <a:r>
              <a:rPr lang="cs-CZ" sz="2400" i="1" dirty="0">
                <a:solidFill>
                  <a:schemeClr val="tx1">
                    <a:lumMod val="75000"/>
                  </a:schemeClr>
                </a:solidFill>
              </a:rPr>
              <a:t> to </a:t>
            </a:r>
            <a:r>
              <a:rPr lang="cs-CZ" sz="2400" i="1" dirty="0" err="1">
                <a:solidFill>
                  <a:schemeClr val="tx1">
                    <a:lumMod val="75000"/>
                  </a:schemeClr>
                </a:solidFill>
              </a:rPr>
              <a:t>speak</a:t>
            </a:r>
            <a:r>
              <a:rPr lang="cs-CZ" sz="2400" i="1" dirty="0">
                <a:solidFill>
                  <a:schemeClr val="tx1">
                    <a:lumMod val="75000"/>
                  </a:schemeClr>
                </a:solidFill>
              </a:rPr>
              <a:t> </a:t>
            </a:r>
            <a:r>
              <a:rPr lang="cs-CZ" sz="2400" i="1" dirty="0" err="1">
                <a:solidFill>
                  <a:schemeClr val="tx1">
                    <a:lumMod val="75000"/>
                  </a:schemeClr>
                </a:solidFill>
              </a:rPr>
              <a:t>of</a:t>
            </a:r>
            <a:r>
              <a:rPr lang="cs-CZ" sz="2400" i="1" dirty="0">
                <a:solidFill>
                  <a:schemeClr val="tx1">
                    <a:lumMod val="75000"/>
                  </a:schemeClr>
                </a:solidFill>
              </a:rPr>
              <a:t> </a:t>
            </a:r>
            <a:r>
              <a:rPr lang="cs-CZ" sz="2400" i="1" dirty="0" err="1">
                <a:solidFill>
                  <a:schemeClr val="tx1">
                    <a:lumMod val="75000"/>
                  </a:schemeClr>
                </a:solidFill>
              </a:rPr>
              <a:t>machine</a:t>
            </a:r>
            <a:r>
              <a:rPr lang="cs-CZ" sz="2400" i="1" dirty="0">
                <a:solidFill>
                  <a:schemeClr val="tx1">
                    <a:lumMod val="75000"/>
                  </a:schemeClr>
                </a:solidFill>
              </a:rPr>
              <a:t> </a:t>
            </a:r>
            <a:r>
              <a:rPr lang="cs-CZ" sz="2400" i="1" dirty="0" err="1">
                <a:solidFill>
                  <a:schemeClr val="tx1">
                    <a:lumMod val="75000"/>
                  </a:schemeClr>
                </a:solidFill>
              </a:rPr>
              <a:t>thinking</a:t>
            </a:r>
            <a:r>
              <a:rPr lang="cs-CZ" sz="2400" i="1" dirty="0">
                <a:solidFill>
                  <a:schemeClr val="tx1">
                    <a:lumMod val="75000"/>
                  </a:schemeClr>
                </a:solidFill>
              </a:rPr>
              <a:t> </a:t>
            </a:r>
            <a:r>
              <a:rPr lang="cs-CZ" sz="2400" i="1" dirty="0" err="1">
                <a:solidFill>
                  <a:schemeClr val="tx1">
                    <a:lumMod val="75000"/>
                  </a:schemeClr>
                </a:solidFill>
              </a:rPr>
              <a:t>without</a:t>
            </a:r>
            <a:r>
              <a:rPr lang="cs-CZ" sz="2400" i="1" dirty="0">
                <a:solidFill>
                  <a:schemeClr val="tx1">
                    <a:lumMod val="75000"/>
                  </a:schemeClr>
                </a:solidFill>
              </a:rPr>
              <a:t> </a:t>
            </a:r>
            <a:r>
              <a:rPr lang="cs-CZ" sz="2400" i="1" dirty="0" err="1">
                <a:solidFill>
                  <a:schemeClr val="tx1">
                    <a:lumMod val="75000"/>
                  </a:schemeClr>
                </a:solidFill>
              </a:rPr>
              <a:t>expecting</a:t>
            </a:r>
            <a:r>
              <a:rPr lang="cs-CZ" sz="2400" i="1" dirty="0">
                <a:solidFill>
                  <a:schemeClr val="tx1">
                    <a:lumMod val="75000"/>
                  </a:schemeClr>
                </a:solidFill>
              </a:rPr>
              <a:t> to </a:t>
            </a:r>
            <a:r>
              <a:rPr lang="cs-CZ" sz="2400" i="1" dirty="0" err="1">
                <a:solidFill>
                  <a:schemeClr val="tx1">
                    <a:lumMod val="75000"/>
                  </a:schemeClr>
                </a:solidFill>
              </a:rPr>
              <a:t>be</a:t>
            </a:r>
            <a:r>
              <a:rPr lang="cs-CZ" sz="2400" i="1" dirty="0">
                <a:solidFill>
                  <a:schemeClr val="tx1">
                    <a:lumMod val="75000"/>
                  </a:schemeClr>
                </a:solidFill>
              </a:rPr>
              <a:t> </a:t>
            </a:r>
            <a:r>
              <a:rPr lang="cs-CZ" sz="2400" i="1" dirty="0" err="1">
                <a:solidFill>
                  <a:schemeClr val="tx1">
                    <a:lumMod val="75000"/>
                  </a:schemeClr>
                </a:solidFill>
              </a:rPr>
              <a:t>contradicted</a:t>
            </a:r>
            <a:r>
              <a:rPr lang="cs-CZ" sz="2400" i="1" dirty="0">
                <a:solidFill>
                  <a:schemeClr val="tx1">
                    <a:lumMod val="75000"/>
                  </a:schemeClr>
                </a:solidFill>
              </a:rPr>
              <a:t>.“</a:t>
            </a:r>
            <a:endParaRPr lang="cs-CZ" sz="1400" dirty="0">
              <a:solidFill>
                <a:schemeClr val="tx1">
                  <a:lumMod val="75000"/>
                </a:schemeClr>
              </a:solidFill>
            </a:endParaRPr>
          </a:p>
        </p:txBody>
      </p:sp>
      <p:pic>
        <p:nvPicPr>
          <p:cNvPr id="9" name="Obrázek 8">
            <a:extLst>
              <a:ext uri="{FF2B5EF4-FFF2-40B4-BE49-F238E27FC236}">
                <a16:creationId xmlns:a16="http://schemas.microsoft.com/office/drawing/2014/main" id="{ADD1A874-00DC-4061-95B0-4DD14F59D44F}"/>
              </a:ext>
            </a:extLst>
          </p:cNvPr>
          <p:cNvPicPr>
            <a:picLocks noChangeAspect="1"/>
          </p:cNvPicPr>
          <p:nvPr/>
        </p:nvPicPr>
        <p:blipFill rotWithShape="1">
          <a:blip r:embed="rId6">
            <a:extLst>
              <a:ext uri="{28A0092B-C50C-407E-A947-70E740481C1C}">
                <a14:useLocalDpi xmlns:a14="http://schemas.microsoft.com/office/drawing/2010/main" val="0"/>
              </a:ext>
            </a:extLst>
          </a:blip>
          <a:srcRect l="40136" r="4754"/>
          <a:stretch/>
        </p:blipFill>
        <p:spPr>
          <a:xfrm>
            <a:off x="8074819" y="775167"/>
            <a:ext cx="3384376" cy="3454400"/>
          </a:xfrm>
          <a:prstGeom prst="rect">
            <a:avLst/>
          </a:prstGeom>
        </p:spPr>
      </p:pic>
    </p:spTree>
    <p:extLst>
      <p:ext uri="{BB962C8B-B14F-4D97-AF65-F5344CB8AC3E}">
        <p14:creationId xmlns:p14="http://schemas.microsoft.com/office/powerpoint/2010/main" val="26593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7FCF7E-B747-4A2E-AA21-86EA1C6CC863}"/>
              </a:ext>
            </a:extLst>
          </p:cNvPr>
          <p:cNvSpPr>
            <a:spLocks noGrp="1"/>
          </p:cNvSpPr>
          <p:nvPr>
            <p:ph type="title"/>
          </p:nvPr>
        </p:nvSpPr>
        <p:spPr/>
        <p:txBody>
          <a:bodyPr/>
          <a:lstStyle/>
          <a:p>
            <a:pPr algn="ctr"/>
            <a:r>
              <a:rPr lang="cs-CZ" dirty="0">
                <a:solidFill>
                  <a:srgbClr val="FF0000"/>
                </a:solidFill>
              </a:rPr>
              <a:t>INSTITUCIONALIZACE AI JAKO VĚDY</a:t>
            </a:r>
          </a:p>
        </p:txBody>
      </p:sp>
      <p:sp>
        <p:nvSpPr>
          <p:cNvPr id="3" name="Zástupný obsah 2">
            <a:extLst>
              <a:ext uri="{FF2B5EF4-FFF2-40B4-BE49-F238E27FC236}">
                <a16:creationId xmlns:a16="http://schemas.microsoft.com/office/drawing/2014/main" id="{7F55EE3D-F5C2-43A8-A052-FC2E4CF94881}"/>
              </a:ext>
            </a:extLst>
          </p:cNvPr>
          <p:cNvSpPr>
            <a:spLocks noGrp="1"/>
          </p:cNvSpPr>
          <p:nvPr>
            <p:ph idx="1"/>
          </p:nvPr>
        </p:nvSpPr>
        <p:spPr>
          <a:xfrm>
            <a:off x="838200" y="1825624"/>
            <a:ext cx="10515600" cy="4784726"/>
          </a:xfrm>
        </p:spPr>
        <p:txBody>
          <a:bodyPr>
            <a:normAutofit fontScale="92500" lnSpcReduction="20000"/>
          </a:bodyPr>
          <a:lstStyle/>
          <a:p>
            <a:pPr algn="just"/>
            <a:r>
              <a:rPr lang="cs-CZ" sz="2800" dirty="0"/>
              <a:t>1950: Alan </a:t>
            </a:r>
            <a:r>
              <a:rPr lang="cs-CZ" sz="2800" dirty="0" err="1"/>
              <a:t>Turing</a:t>
            </a:r>
            <a:r>
              <a:rPr lang="cs-CZ" sz="2800" dirty="0"/>
              <a:t> v časopise Mind zveřejňuje článek </a:t>
            </a:r>
            <a:r>
              <a:rPr lang="cs-CZ" sz="2800" dirty="0" err="1">
                <a:solidFill>
                  <a:schemeClr val="tx1">
                    <a:lumMod val="50000"/>
                  </a:schemeClr>
                </a:solidFill>
                <a:hlinkClick r:id="rId2">
                  <a:extLst>
                    <a:ext uri="{A12FA001-AC4F-418D-AE19-62706E023703}">
                      <ahyp:hlinkClr xmlns:ahyp="http://schemas.microsoft.com/office/drawing/2018/hyperlinkcolor" val="tx"/>
                    </a:ext>
                  </a:extLst>
                </a:hlinkClick>
              </a:rPr>
              <a:t>Computing</a:t>
            </a:r>
            <a:r>
              <a:rPr lang="cs-CZ" sz="2800" dirty="0">
                <a:solidFill>
                  <a:schemeClr val="tx1">
                    <a:lumMod val="50000"/>
                  </a:schemeClr>
                </a:solidFill>
                <a:hlinkClick r:id="rId2">
                  <a:extLst>
                    <a:ext uri="{A12FA001-AC4F-418D-AE19-62706E023703}">
                      <ahyp:hlinkClr xmlns:ahyp="http://schemas.microsoft.com/office/drawing/2018/hyperlinkcolor" val="tx"/>
                    </a:ext>
                  </a:extLst>
                </a:hlinkClick>
              </a:rPr>
              <a:t> </a:t>
            </a:r>
            <a:r>
              <a:rPr lang="cs-CZ" sz="2800" dirty="0" err="1">
                <a:solidFill>
                  <a:schemeClr val="tx1">
                    <a:lumMod val="50000"/>
                  </a:schemeClr>
                </a:solidFill>
                <a:hlinkClick r:id="rId2">
                  <a:extLst>
                    <a:ext uri="{A12FA001-AC4F-418D-AE19-62706E023703}">
                      <ahyp:hlinkClr xmlns:ahyp="http://schemas.microsoft.com/office/drawing/2018/hyperlinkcolor" val="tx"/>
                    </a:ext>
                  </a:extLst>
                </a:hlinkClick>
              </a:rPr>
              <a:t>Machinery</a:t>
            </a:r>
            <a:r>
              <a:rPr lang="cs-CZ" sz="2800" dirty="0">
                <a:solidFill>
                  <a:schemeClr val="tx1">
                    <a:lumMod val="50000"/>
                  </a:schemeClr>
                </a:solidFill>
                <a:hlinkClick r:id="rId2">
                  <a:extLst>
                    <a:ext uri="{A12FA001-AC4F-418D-AE19-62706E023703}">
                      <ahyp:hlinkClr xmlns:ahyp="http://schemas.microsoft.com/office/drawing/2018/hyperlinkcolor" val="tx"/>
                    </a:ext>
                  </a:extLst>
                </a:hlinkClick>
              </a:rPr>
              <a:t> and </a:t>
            </a:r>
            <a:r>
              <a:rPr lang="cs-CZ" sz="2800" dirty="0" err="1">
                <a:solidFill>
                  <a:schemeClr val="tx1">
                    <a:lumMod val="50000"/>
                  </a:schemeClr>
                </a:solidFill>
                <a:hlinkClick r:id="rId2">
                  <a:extLst>
                    <a:ext uri="{A12FA001-AC4F-418D-AE19-62706E023703}">
                      <ahyp:hlinkClr xmlns:ahyp="http://schemas.microsoft.com/office/drawing/2018/hyperlinkcolor" val="tx"/>
                    </a:ext>
                  </a:extLst>
                </a:hlinkClick>
              </a:rPr>
              <a:t>Intelligence</a:t>
            </a:r>
            <a:r>
              <a:rPr lang="cs-CZ" sz="2800" dirty="0">
                <a:solidFill>
                  <a:schemeClr val="tx1">
                    <a:lumMod val="50000"/>
                  </a:schemeClr>
                </a:solidFill>
              </a:rPr>
              <a:t> </a:t>
            </a:r>
            <a:r>
              <a:rPr lang="cs-CZ" sz="2800" i="1" dirty="0"/>
              <a:t>– </a:t>
            </a:r>
            <a:r>
              <a:rPr lang="cs-CZ" sz="2800" dirty="0"/>
              <a:t>jevit se inteligentním je inteligencí </a:t>
            </a:r>
          </a:p>
          <a:p>
            <a:pPr algn="just"/>
            <a:endParaRPr lang="cs-CZ" sz="2800" dirty="0"/>
          </a:p>
          <a:p>
            <a:pPr algn="just"/>
            <a:r>
              <a:rPr lang="cs-CZ" sz="2800" dirty="0"/>
              <a:t>1956: </a:t>
            </a:r>
            <a:r>
              <a:rPr lang="en-US" sz="2800" dirty="0"/>
              <a:t>Dartmouth Summer Research Project on Artificial Intelligence</a:t>
            </a:r>
            <a:endParaRPr lang="cs-CZ" sz="2800" dirty="0"/>
          </a:p>
          <a:p>
            <a:pPr algn="just"/>
            <a:endParaRPr lang="cs-CZ" sz="2800" dirty="0"/>
          </a:p>
          <a:p>
            <a:pPr marL="0" indent="0" algn="just">
              <a:buNone/>
            </a:pPr>
            <a:r>
              <a:rPr lang="cs-CZ" sz="2800" dirty="0">
                <a:latin typeface="+mn-lt"/>
              </a:rPr>
              <a:t>„</a:t>
            </a:r>
            <a:r>
              <a:rPr lang="cs-CZ" sz="2800" i="1" dirty="0">
                <a:latin typeface="+mn-lt"/>
              </a:rPr>
              <a:t>Studium bude pokračovat na bázi domněnky, že každý aspekt učení nebo jakýkoliv rys inteligence může být v principu popsán tak přesně, že ho stroj dokáže simulovat. Snahou bude najít způsob, jak přimět stroje používat jazyk, vytvářet abstrakce a koncepty, řešit takové problémy, jaké jsou doposud vyhrazeny lidem a samy sebe zlepšovat“</a:t>
            </a:r>
          </a:p>
          <a:p>
            <a:pPr marL="0" indent="0" algn="r">
              <a:buNone/>
            </a:pPr>
            <a:r>
              <a:rPr lang="cs-CZ" sz="2800" i="1" dirty="0">
                <a:solidFill>
                  <a:schemeClr val="tx1">
                    <a:lumMod val="50000"/>
                  </a:schemeClr>
                </a:solidFill>
              </a:rPr>
              <a:t>&lt;</a:t>
            </a:r>
            <a:r>
              <a:rPr lang="cs-CZ" sz="2800" i="1" dirty="0" err="1">
                <a:solidFill>
                  <a:schemeClr val="tx1">
                    <a:lumMod val="50000"/>
                  </a:schemeClr>
                </a:solidFill>
              </a:rPr>
              <a:t>McCarthy</a:t>
            </a:r>
            <a:r>
              <a:rPr lang="cs-CZ" sz="2800" i="1" dirty="0">
                <a:solidFill>
                  <a:schemeClr val="tx1">
                    <a:lumMod val="50000"/>
                  </a:schemeClr>
                </a:solidFill>
              </a:rPr>
              <a:t>, Minsky, </a:t>
            </a:r>
            <a:r>
              <a:rPr lang="cs-CZ" sz="2800" i="1" dirty="0" err="1">
                <a:solidFill>
                  <a:schemeClr val="tx1">
                    <a:lumMod val="50000"/>
                  </a:schemeClr>
                </a:solidFill>
              </a:rPr>
              <a:t>Shanon</a:t>
            </a:r>
            <a:r>
              <a:rPr lang="cs-CZ" sz="2800" i="1" dirty="0">
                <a:solidFill>
                  <a:schemeClr val="tx1">
                    <a:lumMod val="50000"/>
                  </a:schemeClr>
                </a:solidFill>
              </a:rPr>
              <a:t>, Rochester…&gt;</a:t>
            </a:r>
          </a:p>
          <a:p>
            <a:endParaRPr lang="cs-CZ" dirty="0"/>
          </a:p>
        </p:txBody>
      </p:sp>
    </p:spTree>
    <p:extLst>
      <p:ext uri="{BB962C8B-B14F-4D97-AF65-F5344CB8AC3E}">
        <p14:creationId xmlns:p14="http://schemas.microsoft.com/office/powerpoint/2010/main" val="181309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snímek obrazovky&#10;&#10;Popis byl vytvořen automaticky">
            <a:extLst>
              <a:ext uri="{FF2B5EF4-FFF2-40B4-BE49-F238E27FC236}">
                <a16:creationId xmlns:a16="http://schemas.microsoft.com/office/drawing/2014/main" id="{DD104CF0-19C6-4545-B4B9-548DE138E56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117" t="4306" r="3532" b="3889"/>
          <a:stretch/>
        </p:blipFill>
        <p:spPr>
          <a:xfrm>
            <a:off x="1733550" y="542533"/>
            <a:ext cx="8724900" cy="5772933"/>
          </a:xfrm>
          <a:prstGeom prst="rect">
            <a:avLst/>
          </a:prstGeom>
        </p:spPr>
      </p:pic>
    </p:spTree>
    <p:extLst>
      <p:ext uri="{BB962C8B-B14F-4D97-AF65-F5344CB8AC3E}">
        <p14:creationId xmlns:p14="http://schemas.microsoft.com/office/powerpoint/2010/main" val="237803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DA660-DA25-4E92-A6EE-A8D45999628F}"/>
              </a:ext>
            </a:extLst>
          </p:cNvPr>
          <p:cNvSpPr>
            <a:spLocks noGrp="1"/>
          </p:cNvSpPr>
          <p:nvPr>
            <p:ph type="title"/>
          </p:nvPr>
        </p:nvSpPr>
        <p:spPr/>
        <p:txBody>
          <a:bodyPr/>
          <a:lstStyle/>
          <a:p>
            <a:pPr algn="ctr"/>
            <a:r>
              <a:rPr lang="cs-CZ" dirty="0">
                <a:solidFill>
                  <a:srgbClr val="FF0000"/>
                </a:solidFill>
              </a:rPr>
              <a:t>INSTITUCIALIZACE AI JAKO VĚDY</a:t>
            </a:r>
          </a:p>
        </p:txBody>
      </p:sp>
      <p:sp>
        <p:nvSpPr>
          <p:cNvPr id="3" name="Zástupný obsah 2">
            <a:extLst>
              <a:ext uri="{FF2B5EF4-FFF2-40B4-BE49-F238E27FC236}">
                <a16:creationId xmlns:a16="http://schemas.microsoft.com/office/drawing/2014/main" id="{AA39FB58-ABDB-45E2-BD25-292F3F7C45BF}"/>
              </a:ext>
            </a:extLst>
          </p:cNvPr>
          <p:cNvSpPr>
            <a:spLocks noGrp="1"/>
          </p:cNvSpPr>
          <p:nvPr>
            <p:ph idx="1"/>
          </p:nvPr>
        </p:nvSpPr>
        <p:spPr/>
        <p:txBody>
          <a:bodyPr/>
          <a:lstStyle/>
          <a:p>
            <a:pPr algn="just"/>
            <a:r>
              <a:rPr lang="cs-CZ" dirty="0"/>
              <a:t>První laboratoř AI vzniká v r. 1958 na MIT, v r. 1963 pak na Stanfordu; výzkum probíhá rovněž na Carnegie </a:t>
            </a:r>
            <a:r>
              <a:rPr lang="cs-CZ" dirty="0" err="1"/>
              <a:t>Mellon</a:t>
            </a:r>
            <a:r>
              <a:rPr lang="cs-CZ" dirty="0"/>
              <a:t> University (</a:t>
            </a:r>
            <a:r>
              <a:rPr lang="en-US" dirty="0"/>
              <a:t>McCarthy, Minsky a Simon &amp; Newell</a:t>
            </a:r>
            <a:r>
              <a:rPr lang="cs-CZ" dirty="0"/>
              <a:t>)</a:t>
            </a:r>
          </a:p>
          <a:p>
            <a:pPr algn="just"/>
            <a:endParaRPr lang="cs-CZ" dirty="0"/>
          </a:p>
          <a:p>
            <a:pPr algn="just"/>
            <a:r>
              <a:rPr lang="cs-CZ" dirty="0"/>
              <a:t>1958: jazyk LISP, systém </a:t>
            </a:r>
            <a:r>
              <a:rPr lang="cs-CZ" dirty="0" err="1"/>
              <a:t>time-sharing</a:t>
            </a:r>
            <a:endParaRPr lang="cs-CZ" dirty="0"/>
          </a:p>
          <a:p>
            <a:pPr algn="just"/>
            <a:endParaRPr lang="cs-CZ" dirty="0"/>
          </a:p>
          <a:p>
            <a:pPr algn="just"/>
            <a:r>
              <a:rPr lang="cs-CZ" dirty="0"/>
              <a:t>výzkumné výsledky zajišťují štědré dotace amerických armádních agentur</a:t>
            </a:r>
          </a:p>
          <a:p>
            <a:endParaRPr lang="cs-CZ" dirty="0"/>
          </a:p>
        </p:txBody>
      </p:sp>
    </p:spTree>
    <p:extLst>
      <p:ext uri="{BB962C8B-B14F-4D97-AF65-F5344CB8AC3E}">
        <p14:creationId xmlns:p14="http://schemas.microsoft.com/office/powerpoint/2010/main" val="98699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F7D967C-91A8-4AAF-9B9F-3BE8992C94AD}"/>
              </a:ext>
            </a:extLst>
          </p:cNvPr>
          <p:cNvSpPr>
            <a:spLocks noGrp="1"/>
          </p:cNvSpPr>
          <p:nvPr>
            <p:ph type="title"/>
          </p:nvPr>
        </p:nvSpPr>
        <p:spPr>
          <a:xfrm>
            <a:off x="838200" y="365125"/>
            <a:ext cx="10515600" cy="1325563"/>
          </a:xfrm>
        </p:spPr>
        <p:txBody>
          <a:bodyPr/>
          <a:lstStyle/>
          <a:p>
            <a:pPr algn="ctr"/>
            <a:r>
              <a:rPr lang="cs-CZ" dirty="0">
                <a:solidFill>
                  <a:srgbClr val="FF0000"/>
                </a:solidFill>
                <a:latin typeface="Impact" panose="020B0806030902050204" pitchFamily="34" charset="0"/>
              </a:rPr>
              <a:t>VELKÉ ÚSPĚCHY – VELKÁ OČEKÁVÁNÍ</a:t>
            </a:r>
          </a:p>
        </p:txBody>
      </p:sp>
      <p:sp>
        <p:nvSpPr>
          <p:cNvPr id="5" name="Šipka: dvojitá 4">
            <a:extLst>
              <a:ext uri="{FF2B5EF4-FFF2-40B4-BE49-F238E27FC236}">
                <a16:creationId xmlns:a16="http://schemas.microsoft.com/office/drawing/2014/main" id="{B2E50666-FFEB-4FED-94AC-D27145C3420F}"/>
              </a:ext>
            </a:extLst>
          </p:cNvPr>
          <p:cNvSpPr/>
          <p:nvPr/>
        </p:nvSpPr>
        <p:spPr>
          <a:xfrm>
            <a:off x="891927" y="3687067"/>
            <a:ext cx="1728192" cy="43204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solidFill>
                <a:schemeClr val="tx1"/>
              </a:solidFill>
            </a:endParaRPr>
          </a:p>
        </p:txBody>
      </p:sp>
      <p:sp>
        <p:nvSpPr>
          <p:cNvPr id="6" name="Šipka: dvojitá 5">
            <a:extLst>
              <a:ext uri="{FF2B5EF4-FFF2-40B4-BE49-F238E27FC236}">
                <a16:creationId xmlns:a16="http://schemas.microsoft.com/office/drawing/2014/main" id="{B55727F9-076F-4A43-89B1-46415F5A3BD9}"/>
              </a:ext>
            </a:extLst>
          </p:cNvPr>
          <p:cNvSpPr/>
          <p:nvPr/>
        </p:nvSpPr>
        <p:spPr>
          <a:xfrm>
            <a:off x="2566605" y="3687067"/>
            <a:ext cx="1728192" cy="432048"/>
          </a:xfrm>
          <a:prstGeom prst="chevron">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solidFill>
                <a:srgbClr val="FF3399"/>
              </a:solidFill>
            </a:endParaRPr>
          </a:p>
        </p:txBody>
      </p:sp>
      <p:sp>
        <p:nvSpPr>
          <p:cNvPr id="7" name="Šipka: dvojitá 6">
            <a:extLst>
              <a:ext uri="{FF2B5EF4-FFF2-40B4-BE49-F238E27FC236}">
                <a16:creationId xmlns:a16="http://schemas.microsoft.com/office/drawing/2014/main" id="{A67856FD-9923-4763-993B-29D16900C9A0}"/>
              </a:ext>
            </a:extLst>
          </p:cNvPr>
          <p:cNvSpPr/>
          <p:nvPr/>
        </p:nvSpPr>
        <p:spPr>
          <a:xfrm>
            <a:off x="4249586" y="3677791"/>
            <a:ext cx="1728192" cy="43204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solidFill>
                <a:schemeClr val="tx1"/>
              </a:solidFill>
            </a:endParaRPr>
          </a:p>
        </p:txBody>
      </p:sp>
      <p:sp>
        <p:nvSpPr>
          <p:cNvPr id="8" name="Šipka: dvojitá 7">
            <a:extLst>
              <a:ext uri="{FF2B5EF4-FFF2-40B4-BE49-F238E27FC236}">
                <a16:creationId xmlns:a16="http://schemas.microsoft.com/office/drawing/2014/main" id="{76563CFA-9495-4D9A-B718-891CBCBDFC22}"/>
              </a:ext>
            </a:extLst>
          </p:cNvPr>
          <p:cNvSpPr/>
          <p:nvPr/>
        </p:nvSpPr>
        <p:spPr>
          <a:xfrm>
            <a:off x="7615548" y="3687067"/>
            <a:ext cx="1728192" cy="432048"/>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solidFill>
                <a:schemeClr val="tx1"/>
              </a:solidFill>
            </a:endParaRPr>
          </a:p>
        </p:txBody>
      </p:sp>
      <p:sp>
        <p:nvSpPr>
          <p:cNvPr id="9" name="Šipka: dvojitá 8">
            <a:extLst>
              <a:ext uri="{FF2B5EF4-FFF2-40B4-BE49-F238E27FC236}">
                <a16:creationId xmlns:a16="http://schemas.microsoft.com/office/drawing/2014/main" id="{278CA82D-60C5-4A02-858D-67C83E7DF6BC}"/>
              </a:ext>
            </a:extLst>
          </p:cNvPr>
          <p:cNvSpPr/>
          <p:nvPr/>
        </p:nvSpPr>
        <p:spPr>
          <a:xfrm>
            <a:off x="5950901" y="3677791"/>
            <a:ext cx="1728192" cy="432048"/>
          </a:xfrm>
          <a:prstGeom prst="chevron">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solidFill>
                <a:srgbClr val="FF3399"/>
              </a:solidFill>
            </a:endParaRPr>
          </a:p>
        </p:txBody>
      </p:sp>
      <p:sp>
        <p:nvSpPr>
          <p:cNvPr id="10" name="Šipka: dvojitá 9">
            <a:extLst>
              <a:ext uri="{FF2B5EF4-FFF2-40B4-BE49-F238E27FC236}">
                <a16:creationId xmlns:a16="http://schemas.microsoft.com/office/drawing/2014/main" id="{EFB2D43D-644F-4CC5-B49A-9A6274D053CB}"/>
              </a:ext>
            </a:extLst>
          </p:cNvPr>
          <p:cNvSpPr/>
          <p:nvPr/>
        </p:nvSpPr>
        <p:spPr>
          <a:xfrm>
            <a:off x="9316863" y="3696343"/>
            <a:ext cx="1728192" cy="432048"/>
          </a:xfrm>
          <a:prstGeom prst="chevron">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800">
              <a:solidFill>
                <a:srgbClr val="FF3399"/>
              </a:solidFill>
            </a:endParaRPr>
          </a:p>
        </p:txBody>
      </p:sp>
      <p:sp>
        <p:nvSpPr>
          <p:cNvPr id="11" name="Zástupný symbol pro text 2">
            <a:extLst>
              <a:ext uri="{FF2B5EF4-FFF2-40B4-BE49-F238E27FC236}">
                <a16:creationId xmlns:a16="http://schemas.microsoft.com/office/drawing/2014/main" id="{EE2B2C62-4F31-463C-BBAC-1A84C7DBB9D3}"/>
              </a:ext>
            </a:extLst>
          </p:cNvPr>
          <p:cNvSpPr txBox="1">
            <a:spLocks/>
          </p:cNvSpPr>
          <p:nvPr/>
        </p:nvSpPr>
        <p:spPr>
          <a:xfrm>
            <a:off x="1169008" y="3641729"/>
            <a:ext cx="1080120" cy="504057"/>
          </a:xfrm>
          <a:prstGeom prst="rect">
            <a:avLst/>
          </a:prstGeom>
        </p:spPr>
        <p:txBody>
          <a:bodyPr vert="horz" lIns="121899" tIns="60949" rIns="121899" bIns="60949" rtlCol="0" anchor="b">
            <a:normAutofit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b="0" kern="1200" cap="all" spc="200" baseline="0">
                <a:solidFill>
                  <a:schemeClr val="accent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9pPr>
          </a:lstStyle>
          <a:p>
            <a:pPr algn="r"/>
            <a:r>
              <a:rPr lang="cs-CZ" b="1" dirty="0">
                <a:solidFill>
                  <a:schemeClr val="tx1"/>
                </a:solidFill>
              </a:rPr>
              <a:t>1955</a:t>
            </a:r>
          </a:p>
        </p:txBody>
      </p:sp>
      <p:sp>
        <p:nvSpPr>
          <p:cNvPr id="12" name="Zástupný symbol pro text 2">
            <a:extLst>
              <a:ext uri="{FF2B5EF4-FFF2-40B4-BE49-F238E27FC236}">
                <a16:creationId xmlns:a16="http://schemas.microsoft.com/office/drawing/2014/main" id="{BDBC5DAA-8FFC-4814-88E1-478AE8305A95}"/>
              </a:ext>
            </a:extLst>
          </p:cNvPr>
          <p:cNvSpPr txBox="1">
            <a:spLocks/>
          </p:cNvSpPr>
          <p:nvPr/>
        </p:nvSpPr>
        <p:spPr>
          <a:xfrm>
            <a:off x="2852872" y="3635791"/>
            <a:ext cx="1080120" cy="504057"/>
          </a:xfrm>
          <a:prstGeom prst="rect">
            <a:avLst/>
          </a:prstGeom>
        </p:spPr>
        <p:txBody>
          <a:bodyPr vert="horz" lIns="121899" tIns="60949" rIns="121899" bIns="60949" rtlCol="0" anchor="b">
            <a:normAutofit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b="0" kern="1200" cap="all" spc="200" baseline="0">
                <a:solidFill>
                  <a:schemeClr val="accent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9pPr>
          </a:lstStyle>
          <a:p>
            <a:pPr algn="r"/>
            <a:r>
              <a:rPr lang="cs-CZ" b="1" dirty="0">
                <a:solidFill>
                  <a:schemeClr val="tx1"/>
                </a:solidFill>
              </a:rPr>
              <a:t>1958</a:t>
            </a:r>
          </a:p>
        </p:txBody>
      </p:sp>
      <p:sp>
        <p:nvSpPr>
          <p:cNvPr id="13" name="Zástupný symbol pro text 2">
            <a:extLst>
              <a:ext uri="{FF2B5EF4-FFF2-40B4-BE49-F238E27FC236}">
                <a16:creationId xmlns:a16="http://schemas.microsoft.com/office/drawing/2014/main" id="{031422FD-94FF-46BF-865C-140231915120}"/>
              </a:ext>
            </a:extLst>
          </p:cNvPr>
          <p:cNvSpPr txBox="1">
            <a:spLocks/>
          </p:cNvSpPr>
          <p:nvPr/>
        </p:nvSpPr>
        <p:spPr>
          <a:xfrm>
            <a:off x="4556757" y="3648814"/>
            <a:ext cx="1080120" cy="504057"/>
          </a:xfrm>
          <a:prstGeom prst="rect">
            <a:avLst/>
          </a:prstGeom>
        </p:spPr>
        <p:txBody>
          <a:bodyPr vert="horz" lIns="121899" tIns="60949" rIns="121899" bIns="60949" rtlCol="0" anchor="b">
            <a:normAutofit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b="0" kern="1200" cap="all" spc="200" baseline="0">
                <a:solidFill>
                  <a:schemeClr val="accent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9pPr>
          </a:lstStyle>
          <a:p>
            <a:pPr algn="r"/>
            <a:r>
              <a:rPr lang="cs-CZ" b="1" dirty="0">
                <a:solidFill>
                  <a:schemeClr val="tx1"/>
                </a:solidFill>
              </a:rPr>
              <a:t>1964</a:t>
            </a:r>
          </a:p>
        </p:txBody>
      </p:sp>
      <p:sp>
        <p:nvSpPr>
          <p:cNvPr id="14" name="Zástupný symbol pro text 2">
            <a:extLst>
              <a:ext uri="{FF2B5EF4-FFF2-40B4-BE49-F238E27FC236}">
                <a16:creationId xmlns:a16="http://schemas.microsoft.com/office/drawing/2014/main" id="{28B1A50A-5FBF-46AF-9414-70259FCB3CF2}"/>
              </a:ext>
            </a:extLst>
          </p:cNvPr>
          <p:cNvSpPr txBox="1">
            <a:spLocks/>
          </p:cNvSpPr>
          <p:nvPr/>
        </p:nvSpPr>
        <p:spPr>
          <a:xfrm>
            <a:off x="6220360" y="3649489"/>
            <a:ext cx="1080120" cy="504057"/>
          </a:xfrm>
          <a:prstGeom prst="rect">
            <a:avLst/>
          </a:prstGeom>
        </p:spPr>
        <p:txBody>
          <a:bodyPr vert="horz" lIns="121899" tIns="60949" rIns="121899" bIns="60949" rtlCol="0" anchor="b">
            <a:normAutofit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b="0" kern="1200" cap="all" spc="200" baseline="0">
                <a:solidFill>
                  <a:schemeClr val="accent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9pPr>
          </a:lstStyle>
          <a:p>
            <a:pPr algn="r"/>
            <a:r>
              <a:rPr lang="cs-CZ" b="1" dirty="0">
                <a:solidFill>
                  <a:schemeClr val="tx1"/>
                </a:solidFill>
              </a:rPr>
              <a:t>1965</a:t>
            </a:r>
          </a:p>
        </p:txBody>
      </p:sp>
      <p:sp>
        <p:nvSpPr>
          <p:cNvPr id="15" name="Zástupný symbol pro text 2">
            <a:extLst>
              <a:ext uri="{FF2B5EF4-FFF2-40B4-BE49-F238E27FC236}">
                <a16:creationId xmlns:a16="http://schemas.microsoft.com/office/drawing/2014/main" id="{4E4E8C97-1E62-47DE-8349-3E54ECAC36B3}"/>
              </a:ext>
            </a:extLst>
          </p:cNvPr>
          <p:cNvSpPr txBox="1">
            <a:spLocks/>
          </p:cNvSpPr>
          <p:nvPr/>
        </p:nvSpPr>
        <p:spPr>
          <a:xfrm>
            <a:off x="7924438" y="3658114"/>
            <a:ext cx="1080120" cy="504057"/>
          </a:xfrm>
          <a:prstGeom prst="rect">
            <a:avLst/>
          </a:prstGeom>
        </p:spPr>
        <p:txBody>
          <a:bodyPr vert="horz" lIns="121899" tIns="60949" rIns="121899" bIns="60949" rtlCol="0" anchor="b">
            <a:normAutofit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b="0" kern="1200" cap="all" spc="200" baseline="0">
                <a:solidFill>
                  <a:schemeClr val="accent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9pPr>
          </a:lstStyle>
          <a:p>
            <a:pPr algn="r"/>
            <a:r>
              <a:rPr lang="cs-CZ" b="1" dirty="0">
                <a:solidFill>
                  <a:schemeClr val="tx1"/>
                </a:solidFill>
              </a:rPr>
              <a:t>1968</a:t>
            </a:r>
          </a:p>
        </p:txBody>
      </p:sp>
      <p:sp>
        <p:nvSpPr>
          <p:cNvPr id="16" name="Zástupný symbol pro text 2">
            <a:extLst>
              <a:ext uri="{FF2B5EF4-FFF2-40B4-BE49-F238E27FC236}">
                <a16:creationId xmlns:a16="http://schemas.microsoft.com/office/drawing/2014/main" id="{2A12A624-0503-49E4-97EA-9A8A297CCE90}"/>
              </a:ext>
            </a:extLst>
          </p:cNvPr>
          <p:cNvSpPr txBox="1">
            <a:spLocks/>
          </p:cNvSpPr>
          <p:nvPr/>
        </p:nvSpPr>
        <p:spPr>
          <a:xfrm>
            <a:off x="9626797" y="3677790"/>
            <a:ext cx="1080120" cy="504057"/>
          </a:xfrm>
          <a:prstGeom prst="rect">
            <a:avLst/>
          </a:prstGeom>
        </p:spPr>
        <p:txBody>
          <a:bodyPr vert="horz" lIns="121899" tIns="60949" rIns="121899" bIns="60949" rtlCol="0" anchor="b">
            <a:normAutofit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b="0" kern="1200" cap="all" spc="200" baseline="0">
                <a:solidFill>
                  <a:schemeClr val="accent1"/>
                </a:solidFill>
                <a:latin typeface="+mn-lt"/>
                <a:ea typeface="+mn-ea"/>
                <a:cs typeface="+mn-cs"/>
              </a:defRPr>
            </a:lvl1pPr>
            <a:lvl2pPr marL="609493" indent="0" algn="l" defTabSz="1218987" rtl="0" eaLnBrk="1" latinLnBrk="0" hangingPunct="1">
              <a:lnSpc>
                <a:spcPct val="90000"/>
              </a:lnSpc>
              <a:spcBef>
                <a:spcPts val="800"/>
              </a:spcBef>
              <a:buClr>
                <a:schemeClr val="accent1"/>
              </a:buClr>
              <a:buSzPct val="80000"/>
              <a:buFont typeface="Arial"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SzPct val="80000"/>
              <a:buFont typeface="Arial"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SzPct val="80000"/>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SzPct val="80000"/>
              <a:buFont typeface="Arial" pitchFamily="34" charset="0"/>
              <a:buNone/>
              <a:defRPr sz="2100" b="1" kern="1200" baseline="0">
                <a:solidFill>
                  <a:schemeClr val="tx1"/>
                </a:solidFill>
                <a:latin typeface="+mn-lt"/>
                <a:ea typeface="+mn-ea"/>
                <a:cs typeface="+mn-cs"/>
              </a:defRPr>
            </a:lvl9pPr>
          </a:lstStyle>
          <a:p>
            <a:pPr algn="r"/>
            <a:r>
              <a:rPr lang="cs-CZ" b="1" dirty="0">
                <a:solidFill>
                  <a:schemeClr val="tx1"/>
                </a:solidFill>
              </a:rPr>
              <a:t>1970</a:t>
            </a:r>
          </a:p>
        </p:txBody>
      </p:sp>
      <p:sp>
        <p:nvSpPr>
          <p:cNvPr id="17" name="Zástupný symbol pro obsah 2">
            <a:extLst>
              <a:ext uri="{FF2B5EF4-FFF2-40B4-BE49-F238E27FC236}">
                <a16:creationId xmlns:a16="http://schemas.microsoft.com/office/drawing/2014/main" id="{9C386B82-A5E2-4CA3-B91C-31E35235F564}"/>
              </a:ext>
            </a:extLst>
          </p:cNvPr>
          <p:cNvSpPr txBox="1">
            <a:spLocks/>
          </p:cNvSpPr>
          <p:nvPr/>
        </p:nvSpPr>
        <p:spPr>
          <a:xfrm>
            <a:off x="819919" y="1590548"/>
            <a:ext cx="3232119" cy="2096519"/>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cs-CZ" sz="2400" dirty="0">
                <a:solidFill>
                  <a:srgbClr val="C00000"/>
                </a:solidFill>
              </a:rPr>
              <a:t>LOGIC THEORIST:</a:t>
            </a:r>
          </a:p>
          <a:p>
            <a:pPr marL="0" indent="0">
              <a:buFont typeface="Arial" pitchFamily="34" charset="0"/>
              <a:buNone/>
            </a:pPr>
            <a:r>
              <a:rPr lang="cs-CZ" sz="2000" dirty="0">
                <a:solidFill>
                  <a:schemeClr val="tx1">
                    <a:lumMod val="75000"/>
                  </a:schemeClr>
                </a:solidFill>
              </a:rPr>
              <a:t>Program dokázal 38 teorémů z </a:t>
            </a:r>
            <a:r>
              <a:rPr lang="cs-CZ" sz="2000" i="1" dirty="0" err="1">
                <a:solidFill>
                  <a:schemeClr val="tx1">
                    <a:lumMod val="75000"/>
                  </a:schemeClr>
                </a:solidFill>
              </a:rPr>
              <a:t>Principia</a:t>
            </a:r>
            <a:r>
              <a:rPr lang="cs-CZ" sz="2000" i="1" dirty="0">
                <a:solidFill>
                  <a:schemeClr val="tx1">
                    <a:lumMod val="75000"/>
                  </a:schemeClr>
                </a:solidFill>
              </a:rPr>
              <a:t> </a:t>
            </a:r>
            <a:r>
              <a:rPr lang="cs-CZ" sz="2000" i="1" dirty="0" err="1">
                <a:solidFill>
                  <a:schemeClr val="tx1">
                    <a:lumMod val="75000"/>
                  </a:schemeClr>
                </a:solidFill>
              </a:rPr>
              <a:t>Mathematica</a:t>
            </a:r>
            <a:r>
              <a:rPr lang="cs-CZ" sz="2000" dirty="0">
                <a:solidFill>
                  <a:schemeClr val="tx1">
                    <a:lumMod val="75000"/>
                  </a:schemeClr>
                </a:solidFill>
              </a:rPr>
              <a:t>, u tzv. oslího můstku poskytl elegantnější důkaz než Bertrand </a:t>
            </a:r>
            <a:r>
              <a:rPr lang="cs-CZ" sz="2000" dirty="0" err="1">
                <a:solidFill>
                  <a:schemeClr val="tx1">
                    <a:lumMod val="75000"/>
                  </a:schemeClr>
                </a:solidFill>
              </a:rPr>
              <a:t>Russel</a:t>
            </a:r>
            <a:r>
              <a:rPr lang="cs-CZ" sz="2000" dirty="0">
                <a:solidFill>
                  <a:schemeClr val="tx1">
                    <a:lumMod val="75000"/>
                  </a:schemeClr>
                </a:solidFill>
              </a:rPr>
              <a:t> </a:t>
            </a:r>
          </a:p>
        </p:txBody>
      </p:sp>
      <p:sp>
        <p:nvSpPr>
          <p:cNvPr id="18" name="Zástupný symbol pro obsah 2">
            <a:extLst>
              <a:ext uri="{FF2B5EF4-FFF2-40B4-BE49-F238E27FC236}">
                <a16:creationId xmlns:a16="http://schemas.microsoft.com/office/drawing/2014/main" id="{32C8DF5F-7E61-4053-BEA4-3D50DF119AFE}"/>
              </a:ext>
            </a:extLst>
          </p:cNvPr>
          <p:cNvSpPr txBox="1">
            <a:spLocks/>
          </p:cNvSpPr>
          <p:nvPr/>
        </p:nvSpPr>
        <p:spPr>
          <a:xfrm>
            <a:off x="2332087" y="4181847"/>
            <a:ext cx="2860224" cy="2663307"/>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cs-CZ" sz="2400" dirty="0">
                <a:solidFill>
                  <a:srgbClr val="FF3300"/>
                </a:solidFill>
              </a:rPr>
              <a:t>ALEN NEWELL:</a:t>
            </a:r>
          </a:p>
          <a:p>
            <a:pPr marL="0" indent="0">
              <a:buNone/>
            </a:pPr>
            <a:r>
              <a:rPr lang="cs-CZ" sz="2000" dirty="0">
                <a:solidFill>
                  <a:schemeClr val="tx1">
                    <a:lumMod val="75000"/>
                  </a:schemeClr>
                </a:solidFill>
              </a:rPr>
              <a:t>„W</a:t>
            </a:r>
            <a:r>
              <a:rPr lang="en-US" sz="2000" dirty="0" err="1">
                <a:solidFill>
                  <a:schemeClr val="tx1">
                    <a:lumMod val="75000"/>
                  </a:schemeClr>
                </a:solidFill>
              </a:rPr>
              <a:t>ithin</a:t>
            </a:r>
            <a:r>
              <a:rPr lang="en-US" sz="2000" dirty="0">
                <a:solidFill>
                  <a:schemeClr val="tx1">
                    <a:lumMod val="75000"/>
                  </a:schemeClr>
                </a:solidFill>
              </a:rPr>
              <a:t> ten years a digital computer will be the world's chess champion" and </a:t>
            </a:r>
            <a:r>
              <a:rPr lang="cs-CZ" sz="2000" dirty="0" err="1">
                <a:solidFill>
                  <a:schemeClr val="tx1">
                    <a:lumMod val="75000"/>
                  </a:schemeClr>
                </a:solidFill>
              </a:rPr>
              <a:t>will</a:t>
            </a:r>
            <a:r>
              <a:rPr lang="cs-CZ" sz="2000" dirty="0">
                <a:solidFill>
                  <a:schemeClr val="tx1">
                    <a:lumMod val="75000"/>
                  </a:schemeClr>
                </a:solidFill>
              </a:rPr>
              <a:t> </a:t>
            </a:r>
            <a:r>
              <a:rPr lang="en-US" sz="2000" dirty="0">
                <a:solidFill>
                  <a:schemeClr val="tx1">
                    <a:lumMod val="75000"/>
                  </a:schemeClr>
                </a:solidFill>
              </a:rPr>
              <a:t>discover and prove an important new mathematical theorem</a:t>
            </a:r>
            <a:r>
              <a:rPr lang="cs-CZ" sz="2000" dirty="0">
                <a:solidFill>
                  <a:schemeClr val="tx1">
                    <a:lumMod val="75000"/>
                  </a:schemeClr>
                </a:solidFill>
              </a:rPr>
              <a:t>“</a:t>
            </a:r>
            <a:endParaRPr lang="cs-CZ" sz="1600" dirty="0">
              <a:solidFill>
                <a:schemeClr val="tx1">
                  <a:lumMod val="75000"/>
                </a:schemeClr>
              </a:solidFill>
            </a:endParaRPr>
          </a:p>
        </p:txBody>
      </p:sp>
      <p:sp>
        <p:nvSpPr>
          <p:cNvPr id="19" name="Zástupný symbol pro obsah 2">
            <a:extLst>
              <a:ext uri="{FF2B5EF4-FFF2-40B4-BE49-F238E27FC236}">
                <a16:creationId xmlns:a16="http://schemas.microsoft.com/office/drawing/2014/main" id="{0D5EC477-5245-4DCE-95F8-B73D305E9C54}"/>
              </a:ext>
            </a:extLst>
          </p:cNvPr>
          <p:cNvSpPr txBox="1">
            <a:spLocks/>
          </p:cNvSpPr>
          <p:nvPr/>
        </p:nvSpPr>
        <p:spPr>
          <a:xfrm>
            <a:off x="4204295" y="1590548"/>
            <a:ext cx="3042896" cy="2663307"/>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cs-CZ" sz="2400" dirty="0">
                <a:solidFill>
                  <a:srgbClr val="C00000"/>
                </a:solidFill>
              </a:rPr>
              <a:t>STUDENT:</a:t>
            </a:r>
          </a:p>
          <a:p>
            <a:pPr marL="0" indent="0">
              <a:buFont typeface="Arial" pitchFamily="34" charset="0"/>
              <a:buNone/>
            </a:pPr>
            <a:r>
              <a:rPr lang="cs-CZ" sz="2000" dirty="0">
                <a:solidFill>
                  <a:schemeClr val="tx1">
                    <a:lumMod val="75000"/>
                  </a:schemeClr>
                </a:solidFill>
              </a:rPr>
              <a:t>Program Daniela </a:t>
            </a:r>
            <a:r>
              <a:rPr lang="cs-CZ" sz="2000" dirty="0" err="1">
                <a:solidFill>
                  <a:schemeClr val="tx1">
                    <a:lumMod val="75000"/>
                  </a:schemeClr>
                </a:solidFill>
              </a:rPr>
              <a:t>Bobrowa</a:t>
            </a:r>
            <a:r>
              <a:rPr lang="cs-CZ" sz="2000" dirty="0">
                <a:solidFill>
                  <a:schemeClr val="tx1">
                    <a:lumMod val="75000"/>
                  </a:schemeClr>
                </a:solidFill>
              </a:rPr>
              <a:t> dokázal porozumět zadání středoškolských slovních úloh, které následně vyřešil</a:t>
            </a:r>
          </a:p>
        </p:txBody>
      </p:sp>
      <p:sp>
        <p:nvSpPr>
          <p:cNvPr id="20" name="Zástupný symbol pro obsah 2">
            <a:extLst>
              <a:ext uri="{FF2B5EF4-FFF2-40B4-BE49-F238E27FC236}">
                <a16:creationId xmlns:a16="http://schemas.microsoft.com/office/drawing/2014/main" id="{61541F90-AA7A-4EAB-A9CD-D0900CB97B25}"/>
              </a:ext>
            </a:extLst>
          </p:cNvPr>
          <p:cNvSpPr txBox="1">
            <a:spLocks/>
          </p:cNvSpPr>
          <p:nvPr/>
        </p:nvSpPr>
        <p:spPr>
          <a:xfrm>
            <a:off x="5716463" y="4181847"/>
            <a:ext cx="2860224" cy="2663307"/>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cs-CZ" sz="2400" dirty="0">
                <a:solidFill>
                  <a:srgbClr val="FF3300"/>
                </a:solidFill>
              </a:rPr>
              <a:t>HERBERT SIMON:</a:t>
            </a:r>
          </a:p>
          <a:p>
            <a:pPr marL="0" indent="0">
              <a:buNone/>
            </a:pPr>
            <a:r>
              <a:rPr lang="cs-CZ" sz="2000" dirty="0">
                <a:solidFill>
                  <a:schemeClr val="tx1">
                    <a:lumMod val="75000"/>
                  </a:schemeClr>
                </a:solidFill>
              </a:rPr>
              <a:t>„M</a:t>
            </a:r>
            <a:r>
              <a:rPr lang="en-US" sz="2000" dirty="0" err="1">
                <a:solidFill>
                  <a:schemeClr val="tx1">
                    <a:lumMod val="75000"/>
                  </a:schemeClr>
                </a:solidFill>
              </a:rPr>
              <a:t>achines</a:t>
            </a:r>
            <a:r>
              <a:rPr lang="en-US" sz="2000" dirty="0">
                <a:solidFill>
                  <a:schemeClr val="tx1">
                    <a:lumMod val="75000"/>
                  </a:schemeClr>
                </a:solidFill>
              </a:rPr>
              <a:t> will be capable, within twenty years, of doing any work a man can do</a:t>
            </a:r>
            <a:r>
              <a:rPr lang="cs-CZ" sz="2000" dirty="0">
                <a:solidFill>
                  <a:schemeClr val="tx1">
                    <a:lumMod val="75000"/>
                  </a:schemeClr>
                </a:solidFill>
              </a:rPr>
              <a:t>“</a:t>
            </a:r>
            <a:endParaRPr lang="cs-CZ" sz="1200" dirty="0">
              <a:solidFill>
                <a:schemeClr val="tx1">
                  <a:lumMod val="75000"/>
                </a:schemeClr>
              </a:solidFill>
            </a:endParaRPr>
          </a:p>
        </p:txBody>
      </p:sp>
      <p:sp>
        <p:nvSpPr>
          <p:cNvPr id="21" name="Zástupný symbol pro obsah 2">
            <a:extLst>
              <a:ext uri="{FF2B5EF4-FFF2-40B4-BE49-F238E27FC236}">
                <a16:creationId xmlns:a16="http://schemas.microsoft.com/office/drawing/2014/main" id="{FDA4CBC1-94FA-45FD-B2FF-0B20C7888658}"/>
              </a:ext>
            </a:extLst>
          </p:cNvPr>
          <p:cNvSpPr txBox="1">
            <a:spLocks/>
          </p:cNvSpPr>
          <p:nvPr/>
        </p:nvSpPr>
        <p:spPr>
          <a:xfrm>
            <a:off x="7498103" y="1590548"/>
            <a:ext cx="3042896" cy="1916498"/>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cs-CZ" sz="2400" dirty="0">
                <a:solidFill>
                  <a:srgbClr val="C00000"/>
                </a:solidFill>
              </a:rPr>
              <a:t>ANALOGY:</a:t>
            </a:r>
          </a:p>
          <a:p>
            <a:pPr marL="0" indent="0">
              <a:buFont typeface="Arial" pitchFamily="34" charset="0"/>
              <a:buNone/>
            </a:pPr>
            <a:r>
              <a:rPr lang="cs-CZ" sz="2000" dirty="0">
                <a:solidFill>
                  <a:schemeClr val="tx1">
                    <a:lumMod val="75000"/>
                  </a:schemeClr>
                </a:solidFill>
              </a:rPr>
              <a:t>Program Toma </a:t>
            </a:r>
            <a:r>
              <a:rPr lang="cs-CZ" sz="2000" dirty="0" err="1">
                <a:solidFill>
                  <a:schemeClr val="tx1">
                    <a:lumMod val="75000"/>
                  </a:schemeClr>
                </a:solidFill>
              </a:rPr>
              <a:t>Evanse</a:t>
            </a:r>
            <a:r>
              <a:rPr lang="cs-CZ" sz="2000" dirty="0">
                <a:solidFill>
                  <a:schemeClr val="tx1">
                    <a:lumMod val="75000"/>
                  </a:schemeClr>
                </a:solidFill>
              </a:rPr>
              <a:t> úspěšně řešil vizuální oddíly standartních IQ testů</a:t>
            </a:r>
          </a:p>
        </p:txBody>
      </p:sp>
      <p:sp>
        <p:nvSpPr>
          <p:cNvPr id="22" name="Zástupný symbol pro obsah 2">
            <a:extLst>
              <a:ext uri="{FF2B5EF4-FFF2-40B4-BE49-F238E27FC236}">
                <a16:creationId xmlns:a16="http://schemas.microsoft.com/office/drawing/2014/main" id="{9E43F01A-1917-40CC-B702-D05C1ED0C256}"/>
              </a:ext>
            </a:extLst>
          </p:cNvPr>
          <p:cNvSpPr txBox="1">
            <a:spLocks/>
          </p:cNvSpPr>
          <p:nvPr/>
        </p:nvSpPr>
        <p:spPr>
          <a:xfrm>
            <a:off x="9100839" y="4181847"/>
            <a:ext cx="2860224" cy="2663307"/>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cs-CZ" sz="2400" dirty="0">
                <a:solidFill>
                  <a:srgbClr val="FF3300"/>
                </a:solidFill>
              </a:rPr>
              <a:t>MARVIN MINSKY:</a:t>
            </a:r>
          </a:p>
          <a:p>
            <a:pPr marL="0" indent="0">
              <a:buNone/>
            </a:pPr>
            <a:r>
              <a:rPr lang="cs-CZ" sz="2000" dirty="0">
                <a:solidFill>
                  <a:schemeClr val="tx1">
                    <a:lumMod val="75000"/>
                  </a:schemeClr>
                </a:solidFill>
              </a:rPr>
              <a:t>„</a:t>
            </a:r>
            <a:r>
              <a:rPr lang="en-US" sz="2000" dirty="0">
                <a:solidFill>
                  <a:schemeClr val="tx1">
                    <a:lumMod val="75000"/>
                  </a:schemeClr>
                </a:solidFill>
              </a:rPr>
              <a:t>In from three to eight years we will have a machine with the general intelligence of an average human being. </a:t>
            </a:r>
            <a:r>
              <a:rPr lang="cs-CZ" sz="2000" dirty="0">
                <a:solidFill>
                  <a:schemeClr val="tx1">
                    <a:lumMod val="75000"/>
                  </a:schemeClr>
                </a:solidFill>
              </a:rPr>
              <a:t>“</a:t>
            </a:r>
            <a:endParaRPr lang="cs-CZ" sz="1200" dirty="0">
              <a:solidFill>
                <a:schemeClr val="tx1">
                  <a:lumMod val="75000"/>
                </a:schemeClr>
              </a:solidFill>
            </a:endParaRPr>
          </a:p>
        </p:txBody>
      </p:sp>
    </p:spTree>
    <p:extLst>
      <p:ext uri="{BB962C8B-B14F-4D97-AF65-F5344CB8AC3E}">
        <p14:creationId xmlns:p14="http://schemas.microsoft.com/office/powerpoint/2010/main" val="228889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10">
            <a:extLst>
              <a:ext uri="{FF2B5EF4-FFF2-40B4-BE49-F238E27FC236}">
                <a16:creationId xmlns:a16="http://schemas.microsoft.com/office/drawing/2014/main" id="{684A0B18-B198-4BA9-AD5D-4775CA82C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2">
            <a:extLst>
              <a:ext uri="{FF2B5EF4-FFF2-40B4-BE49-F238E27FC236}">
                <a16:creationId xmlns:a16="http://schemas.microsoft.com/office/drawing/2014/main" id="{431C0010-D991-4B41-9DD6-22B9FEF0E8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6" name="Rectangle 13">
              <a:extLst>
                <a:ext uri="{FF2B5EF4-FFF2-40B4-BE49-F238E27FC236}">
                  <a16:creationId xmlns:a16="http://schemas.microsoft.com/office/drawing/2014/main" id="{B34F1D7D-A69A-4499-AC89-79F1985F0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14">
              <a:extLst>
                <a:ext uri="{FF2B5EF4-FFF2-40B4-BE49-F238E27FC236}">
                  <a16:creationId xmlns:a16="http://schemas.microsoft.com/office/drawing/2014/main" id="{132A7E2D-54E1-4288-9A03-06A178A82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6">
            <a:extLst>
              <a:ext uri="{FF2B5EF4-FFF2-40B4-BE49-F238E27FC236}">
                <a16:creationId xmlns:a16="http://schemas.microsoft.com/office/drawing/2014/main" id="{919C74BA-6B93-4171-8261-4CF05E70B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9" name="Rectangle 17">
              <a:extLst>
                <a:ext uri="{FF2B5EF4-FFF2-40B4-BE49-F238E27FC236}">
                  <a16:creationId xmlns:a16="http://schemas.microsoft.com/office/drawing/2014/main" id="{69983C62-139E-4D20-A5CD-E22947946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18">
              <a:extLst>
                <a:ext uri="{FF2B5EF4-FFF2-40B4-BE49-F238E27FC236}">
                  <a16:creationId xmlns:a16="http://schemas.microsoft.com/office/drawing/2014/main" id="{3BAC3EF9-87B1-43B6-8367-DD840ABBF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20">
            <a:extLst>
              <a:ext uri="{FF2B5EF4-FFF2-40B4-BE49-F238E27FC236}">
                <a16:creationId xmlns:a16="http://schemas.microsoft.com/office/drawing/2014/main" id="{770F3A51-33BE-4599-9CB4-87DB2945EF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12" name="Rectangle 21">
              <a:extLst>
                <a:ext uri="{FF2B5EF4-FFF2-40B4-BE49-F238E27FC236}">
                  <a16:creationId xmlns:a16="http://schemas.microsoft.com/office/drawing/2014/main" id="{9B6628A3-A1C5-4C05-B9DB-746C0B07C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22">
              <a:extLst>
                <a:ext uri="{FF2B5EF4-FFF2-40B4-BE49-F238E27FC236}">
                  <a16:creationId xmlns:a16="http://schemas.microsoft.com/office/drawing/2014/main" id="{DE32B351-CFEA-46E6-86AF-7995F09E2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Obrázek 13" descr="Obsah obrázku osoba, muž, vsedě, exteriér&#10;&#10;Popis byl vytvořen automaticky">
            <a:extLst>
              <a:ext uri="{FF2B5EF4-FFF2-40B4-BE49-F238E27FC236}">
                <a16:creationId xmlns:a16="http://schemas.microsoft.com/office/drawing/2014/main" id="{3C6D20C2-3FFC-49C3-A1B1-F2C492BF809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6045"/>
          <a:stretch/>
        </p:blipFill>
        <p:spPr>
          <a:xfrm>
            <a:off x="702690" y="1143026"/>
            <a:ext cx="3209544" cy="4144061"/>
          </a:xfrm>
          <a:prstGeom prst="rect">
            <a:avLst/>
          </a:prstGeom>
        </p:spPr>
      </p:pic>
      <p:pic>
        <p:nvPicPr>
          <p:cNvPr id="15" name="Obrázek 14">
            <a:extLst>
              <a:ext uri="{FF2B5EF4-FFF2-40B4-BE49-F238E27FC236}">
                <a16:creationId xmlns:a16="http://schemas.microsoft.com/office/drawing/2014/main" id="{12A517D7-E063-4F7B-B96B-4199703795E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275887" y="1130813"/>
            <a:ext cx="3209544" cy="4293704"/>
          </a:xfrm>
          <a:prstGeom prst="rect">
            <a:avLst/>
          </a:prstGeom>
        </p:spPr>
      </p:pic>
      <p:pic>
        <p:nvPicPr>
          <p:cNvPr id="16" name="Obrázek 15" descr="Obsah obrázku text&#10;&#10;Popis byl vytvořen automaticky">
            <a:extLst>
              <a:ext uri="{FF2B5EF4-FFF2-40B4-BE49-F238E27FC236}">
                <a16:creationId xmlns:a16="http://schemas.microsoft.com/office/drawing/2014/main" id="{6DC4FC62-3B51-453A-9311-FF65849BB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1228" y="1002235"/>
            <a:ext cx="3209544" cy="4625929"/>
          </a:xfrm>
          <a:prstGeom prst="rect">
            <a:avLst/>
          </a:prstGeom>
        </p:spPr>
      </p:pic>
    </p:spTree>
    <p:extLst>
      <p:ext uri="{BB962C8B-B14F-4D97-AF65-F5344CB8AC3E}">
        <p14:creationId xmlns:p14="http://schemas.microsoft.com/office/powerpoint/2010/main" val="39891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39B7D9-A383-4434-8E5B-F3E572B9F1F8}"/>
              </a:ext>
            </a:extLst>
          </p:cNvPr>
          <p:cNvSpPr>
            <a:spLocks noGrp="1"/>
          </p:cNvSpPr>
          <p:nvPr>
            <p:ph type="title"/>
          </p:nvPr>
        </p:nvSpPr>
        <p:spPr/>
        <p:txBody>
          <a:bodyPr/>
          <a:lstStyle/>
          <a:p>
            <a:pPr algn="ctr"/>
            <a:r>
              <a:rPr lang="cs-CZ" dirty="0">
                <a:solidFill>
                  <a:srgbClr val="FF0000"/>
                </a:solidFill>
              </a:rPr>
              <a:t>KONEC ZLATÉHO VĚKU</a:t>
            </a:r>
            <a:endParaRPr lang="cs-CZ" dirty="0"/>
          </a:p>
        </p:txBody>
      </p:sp>
      <p:sp>
        <p:nvSpPr>
          <p:cNvPr id="3" name="Zástupný obsah 2">
            <a:extLst>
              <a:ext uri="{FF2B5EF4-FFF2-40B4-BE49-F238E27FC236}">
                <a16:creationId xmlns:a16="http://schemas.microsoft.com/office/drawing/2014/main" id="{7606ABDF-6D7A-4D30-9357-72381F198505}"/>
              </a:ext>
            </a:extLst>
          </p:cNvPr>
          <p:cNvSpPr>
            <a:spLocks noGrp="1"/>
          </p:cNvSpPr>
          <p:nvPr>
            <p:ph idx="1"/>
          </p:nvPr>
        </p:nvSpPr>
        <p:spPr/>
        <p:txBody>
          <a:bodyPr>
            <a:normAutofit/>
          </a:bodyPr>
          <a:lstStyle/>
          <a:p>
            <a:r>
              <a:rPr lang="cs-CZ" dirty="0"/>
              <a:t>hlavní výzkumné cíle v 50‘s a 60‘s byly usuzování a zpracování jazyka</a:t>
            </a:r>
          </a:p>
          <a:p>
            <a:pPr marL="0" indent="0">
              <a:buNone/>
            </a:pPr>
            <a:endParaRPr lang="cs-CZ" dirty="0"/>
          </a:p>
          <a:p>
            <a:pPr>
              <a:lnSpc>
                <a:spcPct val="30000"/>
              </a:lnSpc>
            </a:pPr>
            <a:r>
              <a:rPr lang="cs-CZ" dirty="0"/>
              <a:t>tzv. Eliza </a:t>
            </a:r>
            <a:r>
              <a:rPr lang="cs-CZ" dirty="0" err="1"/>
              <a:t>effect</a:t>
            </a:r>
            <a:endParaRPr lang="cs-CZ" dirty="0"/>
          </a:p>
          <a:p>
            <a:pPr>
              <a:lnSpc>
                <a:spcPct val="30000"/>
              </a:lnSpc>
            </a:pPr>
            <a:endParaRPr lang="cs-CZ" dirty="0"/>
          </a:p>
          <a:p>
            <a:pPr algn="just"/>
            <a:r>
              <a:rPr lang="cs-CZ" dirty="0"/>
              <a:t>programy selhávaly v řešení komplexnějších zadání, byly schopny fungovat pouze v omezených formálně zcela popsaných doménách</a:t>
            </a:r>
          </a:p>
          <a:p>
            <a:pPr marL="0" indent="0">
              <a:buNone/>
            </a:pPr>
            <a:endParaRPr lang="cs-CZ" dirty="0"/>
          </a:p>
          <a:p>
            <a:r>
              <a:rPr lang="cs-CZ" dirty="0"/>
              <a:t>výzkum AI přestává být v první pol. 70‘s financován – tzv. AI Winter</a:t>
            </a:r>
          </a:p>
          <a:p>
            <a:endParaRPr lang="cs-CZ" dirty="0"/>
          </a:p>
          <a:p>
            <a:endParaRPr lang="cs-CZ" dirty="0"/>
          </a:p>
        </p:txBody>
      </p:sp>
    </p:spTree>
    <p:extLst>
      <p:ext uri="{BB962C8B-B14F-4D97-AF65-F5344CB8AC3E}">
        <p14:creationId xmlns:p14="http://schemas.microsoft.com/office/powerpoint/2010/main" val="156628458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986291D2-48A4-4830-8E41-A8E54D09C136}" vid="{E1F68AE5-6D95-4217-8A30-74515668DA46}"/>
    </a:ext>
  </a:extLst>
</a:theme>
</file>

<file path=docProps/app.xml><?xml version="1.0" encoding="utf-8"?>
<Properties xmlns="http://schemas.openxmlformats.org/officeDocument/2006/extended-properties" xmlns:vt="http://schemas.openxmlformats.org/officeDocument/2006/docPropsVTypes">
  <Template>BNDW</Template>
  <TotalTime>2394</TotalTime>
  <Words>1170</Words>
  <Application>Microsoft Office PowerPoint</Application>
  <PresentationFormat>Širokoúhlá obrazovka</PresentationFormat>
  <Paragraphs>144</Paragraphs>
  <Slides>27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Calibri Light</vt:lpstr>
      <vt:lpstr>Consolas</vt:lpstr>
      <vt:lpstr>Impact</vt:lpstr>
      <vt:lpstr>Motiv Office</vt:lpstr>
      <vt:lpstr>BRAVE NEW DIGITAL WORLD</vt:lpstr>
      <vt:lpstr>UMĚLÁ INTELIGENCE</vt:lpstr>
      <vt:lpstr>Prezentace aplikace PowerPoint</vt:lpstr>
      <vt:lpstr>INSTITUCIONALIZACE AI JAKO VĚDY</vt:lpstr>
      <vt:lpstr>Prezentace aplikace PowerPoint</vt:lpstr>
      <vt:lpstr>INSTITUCIALIZACE AI JAKO VĚDY</vt:lpstr>
      <vt:lpstr>VELKÉ ÚSPĚCHY – VELKÁ OČEKÁVÁNÍ</vt:lpstr>
      <vt:lpstr>Prezentace aplikace PowerPoint</vt:lpstr>
      <vt:lpstr>KONEC ZLATÉHO VĚKU</vt:lpstr>
      <vt:lpstr>Prezentace aplikace PowerPoint</vt:lpstr>
      <vt:lpstr>EXPERTNÍ SYSTÉMY</vt:lpstr>
      <vt:lpstr>EXPERTNÍ SYSTÉMY</vt:lpstr>
      <vt:lpstr>AI POTŘETÍ</vt:lpstr>
      <vt:lpstr>MORAVCŮV PARADOX A NEW AI</vt:lpstr>
      <vt:lpstr>MORAVCŮV PARADOX A NEW AI</vt:lpstr>
      <vt:lpstr>Prezentace aplikace PowerPoint</vt:lpstr>
      <vt:lpstr>NEURONOVÉ SÍTĚ</vt:lpstr>
      <vt:lpstr>Prezentace aplikace PowerPoint</vt:lpstr>
      <vt:lpstr>AI PO DRUHÉ ZIMNĚ</vt:lpstr>
      <vt:lpstr>Prezentace aplikace PowerPoint</vt:lpstr>
      <vt:lpstr>AI jako filozofický a technický problém</vt:lpstr>
      <vt:lpstr>AI jako filosofický a technický problém</vt:lpstr>
      <vt:lpstr>ITELEKT IN SILICO</vt:lpstr>
      <vt:lpstr>SUPERINTELIGENCE</vt:lpstr>
      <vt:lpstr>SUPERINTELIGENCE</vt:lpstr>
      <vt:lpstr>PROBLÉM KOTROLY</vt:lpstr>
      <vt:lpstr>STRATEGIE ZVLÁDÁNÍ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 NEW DIGITAL WORLD</dc:title>
  <dc:creator>Matěj Polák</dc:creator>
  <cp:lastModifiedBy>Matěj Polák</cp:lastModifiedBy>
  <cp:revision>20</cp:revision>
  <dcterms:created xsi:type="dcterms:W3CDTF">2019-10-01T10:34:41Z</dcterms:created>
  <dcterms:modified xsi:type="dcterms:W3CDTF">2019-10-07T13:39:26Z</dcterms:modified>
</cp:coreProperties>
</file>