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A3FEE-4CFF-4437-BF47-D9DE2EF604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Impact" panose="020B0806030902050204" pitchFamily="34" charset="0"/>
              </a:defRPr>
            </a:lvl1pPr>
          </a:lstStyle>
          <a:p>
            <a:r>
              <a:rPr lang="cs-CZ" dirty="0"/>
              <a:t>BRAVE NEW DIGITAL WORLD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5FC333-B0DF-473E-9E3A-7A7CE0C02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>
                    <a:lumMod val="75000"/>
                  </a:schemeClr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98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5CA6D-3862-41C0-A984-B5EB0BC1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0C6B5-5DC9-4036-BA11-E84BB22B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Consolas" panose="020B0609020204030204" pitchFamily="49" charset="0"/>
              <a:buChar char="*"/>
              <a:defRPr sz="26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930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8AD676-5087-413F-8A27-9DB71A9D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BA5B25-BFC0-4F27-8747-448BBCD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4B791-3429-4CEC-AB4A-CB3906521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4C7-0ABA-4107-9220-AA4BD7678317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EFEA28-784C-4369-AD54-173F50D49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9E3931-A47D-4433-B884-7B3B6DCB0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9293-99B8-4DEC-876B-AE4A3E679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38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727355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_thZreyH03M?feature=oembed" TargetMode="External"/><Relationship Id="rId1" Type="http://schemas.openxmlformats.org/officeDocument/2006/relationships/video" Target="https://www.youtube.com/embed/arENYYkYBts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390FD-46C0-4CBF-9957-860B35A84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BRAVE NEW DIGITAL WORLD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A815AE-65A2-4608-AFBD-7C9EA4CF7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7. PLATFORMY</a:t>
            </a:r>
          </a:p>
        </p:txBody>
      </p:sp>
    </p:spTree>
    <p:extLst>
      <p:ext uri="{BB962C8B-B14F-4D97-AF65-F5344CB8AC3E}">
        <p14:creationId xmlns:p14="http://schemas.microsoft.com/office/powerpoint/2010/main" val="58961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C3A05-B205-4508-AA06-45F1F7F1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7E6012-C203-4C82-8956-8F4A9043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proražení bubliny poškodilo všechny technologické společnosti, mnoho z nich ovšem přežilo (Amazon, eBay, Google, Yahoo!)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tyto firmy se rázem se ocitli v prostředí s vysokou mírou adopce výchozí technologie, kde nebyla příliš velká konkurence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vznikají „platformy“ – společnosti s obchodním modelem, obracejícím se k datům</a:t>
            </a:r>
          </a:p>
        </p:txBody>
      </p:sp>
    </p:spTree>
    <p:extLst>
      <p:ext uri="{BB962C8B-B14F-4D97-AF65-F5344CB8AC3E}">
        <p14:creationId xmlns:p14="http://schemas.microsoft.com/office/powerpoint/2010/main" val="276303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7C3BD-4DB6-4660-A69B-4CA1BF45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STRATEGIE PLATFOREM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037D5-2BFF-4A35-B934-8951C7AD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86525" cy="46672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jsou digitální infrastrukturou umožňující interakci</a:t>
            </a:r>
          </a:p>
          <a:p>
            <a:endParaRPr lang="cs-CZ" dirty="0"/>
          </a:p>
          <a:p>
            <a:r>
              <a:rPr lang="cs-CZ" dirty="0"/>
              <a:t>těží ze sítového efektu</a:t>
            </a:r>
          </a:p>
          <a:p>
            <a:endParaRPr lang="cs-CZ" dirty="0"/>
          </a:p>
          <a:p>
            <a:r>
              <a:rPr lang="cs-CZ" dirty="0"/>
              <a:t>využívají křížové </a:t>
            </a:r>
            <a:r>
              <a:rPr lang="cs-CZ" dirty="0" err="1"/>
              <a:t>subsidiace</a:t>
            </a:r>
            <a:endParaRPr lang="cs-CZ" dirty="0"/>
          </a:p>
          <a:p>
            <a:endParaRPr lang="cs-CZ" dirty="0"/>
          </a:p>
          <a:p>
            <a:r>
              <a:rPr lang="cs-CZ" dirty="0"/>
              <a:t>ustavují svou politiku                 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     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                        &lt;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Srnicek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&gt;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CDE62BDA-5857-4286-B245-2D91BBE48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825626"/>
            <a:ext cx="3276600" cy="43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29629-6376-4C6E-AC8C-B47558C5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REKLAMNÍ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29B1D-5ED0-4E1A-8BA7-4F461821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reklamní platformy se vynořují z potřeby generovat zisk standardními prostředky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Google pomocí uživatelských dat vylepšoval vyhledávání, tuto praxi záhy nasadil i při vytvoření reklamního prostoru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tato praxe se také přenesla do prostoru fyzického – „</a:t>
            </a:r>
            <a:r>
              <a:rPr lang="cs-CZ" dirty="0" err="1"/>
              <a:t>surveillance</a:t>
            </a:r>
            <a:r>
              <a:rPr lang="cs-CZ" dirty="0"/>
              <a:t> </a:t>
            </a:r>
            <a:r>
              <a:rPr lang="cs-CZ" dirty="0" err="1"/>
              <a:t>capitalism</a:t>
            </a:r>
            <a:r>
              <a:rPr lang="cs-CZ" dirty="0"/>
              <a:t>“                     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&lt;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Zuboff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9975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26C00-38C1-4AF1-8A48-B9A2ED16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CLOUDOVÉ PLATVORMY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CD6537-EC24-4907-9A4B-A5C1FFC1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hospodářství je dnes laminováno digitální vrstvou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Amazon svůj výpočetní fundament transformoval ve službu (AWS); úložiště, výpočetní čas, databázové systémy, vývojářské nástroje …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prakticky se jedná o outsourcing IT oddělení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Amazon (AWS), Microsoft (Azure), Alibaba …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88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1311F-4128-41C0-AF37-1D86F479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PRŮMYSLOVÉ PLATFORMY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33154-0543-4D56-9C8E-C19EAC74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„průmyslový internet věcí“ (IIOT), „průmysl 4.0“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každá součást výrobního procesu je měřena; cílem je optimalizace – redukce mzdových a energetických nákladů spolu s náklady údržby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průmyslová platforma chce zajišťovat interoperabilitu měření výrobního procesu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MindSphere</a:t>
            </a:r>
            <a:r>
              <a:rPr lang="cs-CZ" dirty="0"/>
              <a:t> (Siemens), </a:t>
            </a:r>
            <a:r>
              <a:rPr lang="cs-CZ" dirty="0" err="1"/>
              <a:t>Predix</a:t>
            </a:r>
            <a:r>
              <a:rPr lang="cs-CZ" dirty="0"/>
              <a:t> (GE)</a:t>
            </a:r>
          </a:p>
        </p:txBody>
      </p:sp>
    </p:spTree>
    <p:extLst>
      <p:ext uri="{BB962C8B-B14F-4D97-AF65-F5344CB8AC3E}">
        <p14:creationId xmlns:p14="http://schemas.microsoft.com/office/powerpoint/2010/main" val="96240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FA0E7-4E41-43C4-A7D9-FFD885FE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PRODUKTOVÉ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849D3E-19E7-46D4-AD2A-A0E611776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transformace zboží ve službu za účelem zajištění vyšší marže či stabilnějšího přílivu financí</a:t>
            </a:r>
          </a:p>
          <a:p>
            <a:endParaRPr lang="cs-CZ" dirty="0"/>
          </a:p>
          <a:p>
            <a:r>
              <a:rPr lang="cs-CZ" dirty="0" err="1"/>
              <a:t>Rolls</a:t>
            </a:r>
            <a:r>
              <a:rPr lang="cs-CZ" dirty="0"/>
              <a:t> </a:t>
            </a:r>
            <a:r>
              <a:rPr lang="cs-CZ" dirty="0" err="1"/>
              <a:t>Royce</a:t>
            </a:r>
            <a:r>
              <a:rPr lang="cs-CZ" dirty="0"/>
              <a:t> v 90‘s začíná své letecké motory pronajímat (platba za letovou hodinu)</a:t>
            </a:r>
          </a:p>
          <a:p>
            <a:endParaRPr lang="cs-CZ" dirty="0"/>
          </a:p>
          <a:p>
            <a:r>
              <a:rPr lang="cs-CZ" dirty="0"/>
              <a:t>u </a:t>
            </a:r>
            <a:r>
              <a:rPr lang="cs-CZ" dirty="0" err="1"/>
              <a:t>Rolls</a:t>
            </a:r>
            <a:r>
              <a:rPr lang="cs-CZ" dirty="0"/>
              <a:t> </a:t>
            </a:r>
            <a:r>
              <a:rPr lang="cs-CZ" dirty="0" err="1"/>
              <a:t>Royce</a:t>
            </a:r>
            <a:r>
              <a:rPr lang="cs-CZ" dirty="0"/>
              <a:t> optimalizace údržby měřením slouží jako konkurenční výhoda na jejím trhu</a:t>
            </a:r>
          </a:p>
          <a:p>
            <a:endParaRPr lang="cs-CZ" dirty="0"/>
          </a:p>
          <a:p>
            <a:r>
              <a:rPr lang="cs-CZ" dirty="0" err="1"/>
              <a:t>Rolls</a:t>
            </a:r>
            <a:r>
              <a:rPr lang="cs-CZ" dirty="0"/>
              <a:t> </a:t>
            </a:r>
            <a:r>
              <a:rPr lang="cs-CZ" dirty="0" err="1"/>
              <a:t>Roys</a:t>
            </a:r>
            <a:r>
              <a:rPr lang="cs-CZ" dirty="0"/>
              <a:t>, </a:t>
            </a:r>
            <a:r>
              <a:rPr lang="cs-CZ" dirty="0" err="1"/>
              <a:t>Zipcar</a:t>
            </a:r>
            <a:r>
              <a:rPr lang="cs-CZ" dirty="0"/>
              <a:t> a mnoho dalších 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96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B0508-4E9B-4ACC-86F5-9E87C133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ŠTÍHLÉ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BC2F70-D5D9-4A95-8E8B-26F2F868B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platformy zprostředkování; kapitálem je téměř výlučně software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outsourcováni pracovníci, údržba, kapitál, edukace …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proliferace štíhlých platforem těží z existence cloudových nebo i jiných platforem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strategie „zeštíhlování“ outsourcingem za reklamu (</a:t>
            </a:r>
            <a:r>
              <a:rPr lang="cs-CZ" dirty="0" err="1"/>
              <a:t>Instacart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571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878D7-6E11-484D-A871-06AAD8B6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PLATFORMOVÝ KAPITALISMUS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CBAE5E-F3B9-4119-9777-820AB72CF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směřování k monopolu je díky vytěžování síťového efektu vetknuto v DNA platforem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kapitalismus v podání platforem snižuje význam cenové konkurence; prostředky soutěže se stávají uzavírání ekosystému, </a:t>
            </a:r>
            <a:r>
              <a:rPr lang="cs-CZ" dirty="0" err="1"/>
              <a:t>gatekeeping</a:t>
            </a:r>
            <a:r>
              <a:rPr lang="cs-CZ" dirty="0"/>
              <a:t> a expanze v extrakci dat.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dlouhodobá stabilita platforem je diskutabilní zvláště u platforem štíhlých a platforem reklamních. </a:t>
            </a:r>
          </a:p>
        </p:txBody>
      </p:sp>
    </p:spTree>
    <p:extLst>
      <p:ext uri="{BB962C8B-B14F-4D97-AF65-F5344CB8AC3E}">
        <p14:creationId xmlns:p14="http://schemas.microsoft.com/office/powerpoint/2010/main" val="410616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54BBD-E01C-4D43-8D5E-2896638C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SIRÉNOVÉ SERVERY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91644-0AEB-4C8C-9134-E3BB93284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bezplatné služby jsou zpěvem Sirény, extrakce informací zajišťující rozvoj platformy vedou ke smršťování objemu hospodářství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toto schéma krátkodobých benefitů na obou stranách je důsledkem diskurzu svobodné informace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informace není svobodná, je to autorské dílo a takto by se s ní mělo zacházet                         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&lt;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Lanier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7451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11251-BDB9-4D67-B93D-71B7CCBA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7ACDA-A4CB-46D0-9016-FCC171FC4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očekává se nový svět, jeho konstitutivním prvkem se mají stát </a:t>
            </a:r>
            <a:r>
              <a:rPr lang="cs-CZ" dirty="0" err="1"/>
              <a:t>ITs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 err="1"/>
              <a:t>Wired</a:t>
            </a:r>
            <a:r>
              <a:rPr lang="cs-CZ" dirty="0"/>
              <a:t>: „nová kultura“ a „nová ekonomika“, dokládaná výjevy ze života „nové elity“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Clintonova a </a:t>
            </a:r>
            <a:r>
              <a:rPr lang="cs-CZ" dirty="0" err="1"/>
              <a:t>Goreova</a:t>
            </a:r>
            <a:r>
              <a:rPr lang="cs-CZ" dirty="0"/>
              <a:t> administrativa v důsledku recese snižuje úrokové sazby, </a:t>
            </a:r>
            <a:r>
              <a:rPr lang="cs-CZ" dirty="0" err="1"/>
              <a:t>ITs</a:t>
            </a:r>
            <a:r>
              <a:rPr lang="cs-CZ" dirty="0"/>
              <a:t> sama velmi propaguje</a:t>
            </a:r>
          </a:p>
        </p:txBody>
      </p:sp>
    </p:spTree>
    <p:extLst>
      <p:ext uri="{BB962C8B-B14F-4D97-AF65-F5344CB8AC3E}">
        <p14:creationId xmlns:p14="http://schemas.microsoft.com/office/powerpoint/2010/main" val="429367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interiér, stůl, okno&#10;&#10;Popis byl vytvořen automaticky">
            <a:extLst>
              <a:ext uri="{FF2B5EF4-FFF2-40B4-BE49-F238E27FC236}">
                <a16:creationId xmlns:a16="http://schemas.microsoft.com/office/drawing/2014/main" id="{DA134EDB-EE4C-4E89-AD82-DF452280B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4" t="-9443" r="29533" b="-140"/>
          <a:stretch/>
        </p:blipFill>
        <p:spPr>
          <a:xfrm>
            <a:off x="0" y="-657226"/>
            <a:ext cx="5457825" cy="7515225"/>
          </a:xfrm>
          <a:prstGeom prst="rect">
            <a:avLst/>
          </a:prstGeom>
        </p:spPr>
      </p:pic>
      <p:pic>
        <p:nvPicPr>
          <p:cNvPr id="9" name="Obrázek 8" descr="Obsah obrázku strom, exteriér, obloha, budova&#10;&#10;Popis byl vytvořen automaticky">
            <a:extLst>
              <a:ext uri="{FF2B5EF4-FFF2-40B4-BE49-F238E27FC236}">
                <a16:creationId xmlns:a16="http://schemas.microsoft.com/office/drawing/2014/main" id="{2EE5C000-001A-41D4-9CBF-8AC8AD3399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5016" r="29503" b="3512"/>
          <a:stretch/>
        </p:blipFill>
        <p:spPr>
          <a:xfrm>
            <a:off x="5772150" y="0"/>
            <a:ext cx="64198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7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ECFA6-0182-4D28-AD8B-BCDCB973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27D59-AFA0-48E5-9B30-1BF8BB94A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 USA stát buduje a následně privatizuje širokopásmovou infrastrukturu, pak odstraňuje antimonopolní opatření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Netscape</a:t>
            </a:r>
            <a:r>
              <a:rPr lang="cs-CZ" dirty="0"/>
              <a:t> IPO (1995): z 14$ na 75$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rozšiřuje se mystifikace, že se počet internetových uživatelů zdvojnásobuje každých 100 dní – je přítomna v bulváru i ve vědeckých žurnálech</a:t>
            </a:r>
          </a:p>
        </p:txBody>
      </p:sp>
    </p:spTree>
    <p:extLst>
      <p:ext uri="{BB962C8B-B14F-4D97-AF65-F5344CB8AC3E}">
        <p14:creationId xmlns:p14="http://schemas.microsoft.com/office/powerpoint/2010/main" val="32335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3FD36-43FB-421B-A084-D97EF83B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pic>
        <p:nvPicPr>
          <p:cNvPr id="5" name="Zástupný obsah 4" descr="Obsah obrázku text, kniha, osoba, muž&#10;&#10;Popis byl vytvořen automaticky">
            <a:extLst>
              <a:ext uri="{FF2B5EF4-FFF2-40B4-BE49-F238E27FC236}">
                <a16:creationId xmlns:a16="http://schemas.microsoft.com/office/drawing/2014/main" id="{EC7FE174-DA4E-4371-A6D7-A2577D4E5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34" y="1690688"/>
            <a:ext cx="3132827" cy="4127500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CAB6F76-5694-436C-B831-4D7C66E9129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429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nsolas" panose="020B0609020204030204" pitchFamily="49" charset="0"/>
              <a:buChar char="*"/>
              <a:defRPr sz="2600" kern="12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vzniká mnoho nových společností, především v oblasti e-</a:t>
            </a:r>
            <a:r>
              <a:rPr lang="cs-CZ" dirty="0" err="1"/>
              <a:t>commerce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všechny chtějí na burzu zopakovat úspěch </a:t>
            </a:r>
            <a:r>
              <a:rPr lang="cs-CZ" dirty="0" err="1"/>
              <a:t>Netscape</a:t>
            </a:r>
            <a:r>
              <a:rPr lang="cs-CZ" dirty="0"/>
              <a:t>, makléři jim vycházejí vstříc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pet.com, </a:t>
            </a:r>
            <a:r>
              <a:rPr lang="cs-CZ" dirty="0" err="1"/>
              <a:t>Webvan</a:t>
            </a:r>
            <a:r>
              <a:rPr lang="cs-CZ" dirty="0"/>
              <a:t>, </a:t>
            </a:r>
            <a:r>
              <a:rPr lang="cs-CZ" dirty="0" err="1"/>
              <a:t>Worldcom</a:t>
            </a:r>
            <a:r>
              <a:rPr lang="cs-CZ" dirty="0"/>
              <a:t>, </a:t>
            </a:r>
            <a:r>
              <a:rPr lang="cs-CZ" dirty="0" err="1"/>
              <a:t>Broadband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, epidemic.com, Amazon, eBay …</a:t>
            </a:r>
          </a:p>
        </p:txBody>
      </p:sp>
    </p:spTree>
    <p:extLst>
      <p:ext uri="{BB962C8B-B14F-4D97-AF65-F5344CB8AC3E}">
        <p14:creationId xmlns:p14="http://schemas.microsoft.com/office/powerpoint/2010/main" val="400891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3AD5B-5440-456E-8D58-1F57A34D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949356-D7E8-407E-824E-2F1DE1E76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obchodním modelem internetových firem je „go big </a:t>
            </a:r>
            <a:r>
              <a:rPr lang="cs-CZ" dirty="0" err="1"/>
              <a:t>or</a:t>
            </a:r>
            <a:r>
              <a:rPr lang="cs-CZ" dirty="0"/>
              <a:t> go </a:t>
            </a:r>
            <a:r>
              <a:rPr lang="cs-CZ" dirty="0" err="1"/>
              <a:t>home</a:t>
            </a:r>
            <a:r>
              <a:rPr lang="cs-CZ" dirty="0"/>
              <a:t>“, cílem je získat monopolní postavení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mnoho z nich není schopno generovat zisk jinak než emisemi akcií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peníze jsou investovány do dumpingu a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awareness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/>
              <a:t>zájem zvyšuje cenu, zvyšování ceny zvyšuje zájem …</a:t>
            </a:r>
          </a:p>
        </p:txBody>
      </p:sp>
    </p:spTree>
    <p:extLst>
      <p:ext uri="{BB962C8B-B14F-4D97-AF65-F5344CB8AC3E}">
        <p14:creationId xmlns:p14="http://schemas.microsoft.com/office/powerpoint/2010/main" val="120792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9919B15-97D3-4A78-945F-72ABF098A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7" y="1247775"/>
            <a:ext cx="11677186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223F0-B8BE-4482-9491-4A999B0D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F9718-548C-424E-A67F-E8E4C5E03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začátkem roku 2000 ve východní Asii kulminuje ekonomická recese, FED chce zvyšovat úrokové sazby, Microsoft je shledán vinným z nekalých praktik, ekonomové skloňují bublinu …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dubnu 2000 „</a:t>
            </a:r>
            <a:r>
              <a:rPr lang="cs-CZ" dirty="0" err="1"/>
              <a:t>dot-com</a:t>
            </a:r>
            <a:r>
              <a:rPr lang="cs-CZ" dirty="0"/>
              <a:t> </a:t>
            </a:r>
            <a:r>
              <a:rPr lang="cs-CZ" dirty="0" err="1"/>
              <a:t>bubble</a:t>
            </a:r>
            <a:r>
              <a:rPr lang="cs-CZ" dirty="0"/>
              <a:t>“ („internetová horečka“) splaskne a mnoho internetových firem se ocitá v likvidaci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investoři přicházejí o miliardy, krize zasahuje i navázaná odvětví (doprava, média)</a:t>
            </a:r>
          </a:p>
        </p:txBody>
      </p:sp>
    </p:spTree>
    <p:extLst>
      <p:ext uri="{BB962C8B-B14F-4D97-AF65-F5344CB8AC3E}">
        <p14:creationId xmlns:p14="http://schemas.microsoft.com/office/powerpoint/2010/main" val="180395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7CCCF-0955-451A-BB92-B813644C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pic>
        <p:nvPicPr>
          <p:cNvPr id="5" name="Online médium 4" title="Simpsons Dot-Com Era">
            <a:hlinkClick r:id="" action="ppaction://media"/>
            <a:extLst>
              <a:ext uri="{FF2B5EF4-FFF2-40B4-BE49-F238E27FC236}">
                <a16:creationId xmlns:a16="http://schemas.microsoft.com/office/drawing/2014/main" id="{31F5079F-94E4-43C7-BDF8-204A2363C42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838200" y="2546350"/>
            <a:ext cx="5172075" cy="2909888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68CC5D8D-3F6D-447E-BD6F-BB629B2A0392}"/>
              </a:ext>
            </a:extLst>
          </p:cNvPr>
          <p:cNvSpPr txBox="1">
            <a:spLocks/>
          </p:cNvSpPr>
          <p:nvPr/>
        </p:nvSpPr>
        <p:spPr>
          <a:xfrm>
            <a:off x="6096000" y="1851025"/>
            <a:ext cx="4781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nsolas" panose="020B0609020204030204" pitchFamily="49" charset="0"/>
              <a:buChar char="*"/>
              <a:defRPr sz="2600" kern="12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6" name="Online médium 3" title="The Simpsons - Artie Ziff in the &quot;GoGo Nineties&quot;">
            <a:hlinkClick r:id="" action="ppaction://media"/>
            <a:extLst>
              <a:ext uri="{FF2B5EF4-FFF2-40B4-BE49-F238E27FC236}">
                <a16:creationId xmlns:a16="http://schemas.microsoft.com/office/drawing/2014/main" id="{53561946-6D1C-4D8A-9D19-2727F6A24D1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6096000" y="2546350"/>
            <a:ext cx="5173898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986291D2-48A4-4830-8E41-A8E54D09C136}" vid="{E1F68AE5-6D95-4217-8A30-74515668DA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BNDW</Template>
  <TotalTime>2767</TotalTime>
  <Words>670</Words>
  <Application>Microsoft Office PowerPoint</Application>
  <PresentationFormat>Širokoúhlá obrazovka</PresentationFormat>
  <Paragraphs>101</Paragraphs>
  <Slides>18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Impact</vt:lpstr>
      <vt:lpstr>Motiv Office</vt:lpstr>
      <vt:lpstr>BRAVE NEW DIGITAL WORLD</vt:lpstr>
      <vt:lpstr>ZLATÁ DEVADESÁTÁ</vt:lpstr>
      <vt:lpstr>Prezentace aplikace PowerPoint</vt:lpstr>
      <vt:lpstr>ZLATÁ DEVADESÁTÁ</vt:lpstr>
      <vt:lpstr>ZLATÁ DEVADESÁTÁ</vt:lpstr>
      <vt:lpstr>ZLATÁ DEVADESÁTÁ</vt:lpstr>
      <vt:lpstr>Prezentace aplikace PowerPoint</vt:lpstr>
      <vt:lpstr>ZLATÁ DEVADESÁTÁ</vt:lpstr>
      <vt:lpstr>ZLATÁ DEVADESÁTÁ</vt:lpstr>
      <vt:lpstr>PLATFORMY</vt:lpstr>
      <vt:lpstr>STRATEGIE PLATFOREM</vt:lpstr>
      <vt:lpstr>REKLAMNÍ PLATFORMY</vt:lpstr>
      <vt:lpstr>CLOUDOVÉ PLATVORMY</vt:lpstr>
      <vt:lpstr>PRŮMYSLOVÉ PLATFORMY </vt:lpstr>
      <vt:lpstr>PRODUKTOVÉ PLATFORMY</vt:lpstr>
      <vt:lpstr>ŠTÍHLÉ PLATFORMY</vt:lpstr>
      <vt:lpstr>PLATFORMOVÝ KAPITALISMUS</vt:lpstr>
      <vt:lpstr>SIRÉNOVÉ SERVERY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BRAVE NEW DIGITAL WORLD</dc:title>
  <dc:creator>Matěj Polák</dc:creator>
  <cp:lastModifiedBy>Matěj Polák</cp:lastModifiedBy>
  <cp:revision>62</cp:revision>
  <dcterms:created xsi:type="dcterms:W3CDTF">2019-09-04T17:06:51Z</dcterms:created>
  <dcterms:modified xsi:type="dcterms:W3CDTF">2021-11-01T13:30:17Z</dcterms:modified>
</cp:coreProperties>
</file>