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5" r:id="rId4"/>
    <p:sldId id="257" r:id="rId5"/>
    <p:sldId id="276" r:id="rId6"/>
    <p:sldId id="258" r:id="rId7"/>
    <p:sldId id="277" r:id="rId8"/>
    <p:sldId id="260" r:id="rId9"/>
    <p:sldId id="269" r:id="rId10"/>
    <p:sldId id="270" r:id="rId11"/>
    <p:sldId id="271" r:id="rId12"/>
    <p:sldId id="261" r:id="rId13"/>
    <p:sldId id="262" r:id="rId14"/>
    <p:sldId id="274" r:id="rId15"/>
    <p:sldId id="265" r:id="rId16"/>
    <p:sldId id="273" r:id="rId17"/>
    <p:sldId id="263" r:id="rId18"/>
    <p:sldId id="264" r:id="rId19"/>
    <p:sldId id="272" r:id="rId20"/>
    <p:sldId id="266" r:id="rId21"/>
    <p:sldId id="26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69E4B-8574-4D3C-AD42-CE6C60CA9141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335CC-DDF2-4013-A8E5-151A504489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8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96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5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61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01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04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7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4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75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34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6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4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5050"/>
                </a:solidFill>
              </a:rPr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9. BUDOUCÍ DĚJINY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845F0-4762-488A-AF24-8D8A468D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AUTENTIFIKACE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F284BC-2FB9-4597-B317-D2AD42573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blockchain („databáze, jejíž kopii si každý může přisvojit, každý do ní může/musí přidávat, nikdo ji ale nemůže upravovat“) slouží ke sledování informací a verifikaci integrity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kromě běžné elektronické pečetě i řada dalších aplikací zpravidla založených na možnosti sledování původu (najeté kilometry, původ výrobku, elektronické volby)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blockchain nahrává racionalitě transformace ve služby prováděné platformami …</a:t>
            </a:r>
          </a:p>
        </p:txBody>
      </p:sp>
    </p:spTree>
    <p:extLst>
      <p:ext uri="{BB962C8B-B14F-4D97-AF65-F5344CB8AC3E}">
        <p14:creationId xmlns:p14="http://schemas.microsoft.com/office/powerpoint/2010/main" val="280883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13CD7-E95B-4A08-B24C-6667FE0B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AUTENTIFIKACE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BDFAAC-D6FE-4E48-B819-F65A6EAE4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… jde nicméně i proti ní – unikátní transakce totiž dovoluje vykonávat i bez prostředníka (platformy); </a:t>
            </a:r>
            <a:br>
              <a:rPr lang="cs-CZ" dirty="0"/>
            </a:br>
            <a:r>
              <a:rPr lang="cs-CZ" dirty="0"/>
              <a:t>v případě blockchainu je transakce a autentifikace totéž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okruh pravicových liberálů (</a:t>
            </a:r>
            <a:r>
              <a:rPr lang="cs-CZ" dirty="0" err="1"/>
              <a:t>Gilder</a:t>
            </a:r>
            <a:r>
              <a:rPr lang="cs-CZ" dirty="0"/>
              <a:t>, </a:t>
            </a:r>
            <a:r>
              <a:rPr lang="cs-CZ" dirty="0" err="1"/>
              <a:t>Tapscott</a:t>
            </a:r>
            <a:r>
              <a:rPr lang="cs-CZ" dirty="0"/>
              <a:t>, </a:t>
            </a:r>
            <a:r>
              <a:rPr lang="cs-CZ" dirty="0" err="1"/>
              <a:t>Lanier</a:t>
            </a:r>
            <a:r>
              <a:rPr lang="cs-CZ" dirty="0"/>
              <a:t>) zde spatřuje řešení problému rozložení bohatství – možnost vytvářet svá aktiva a držet nad nimi kontrolu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to platí třeba i pro uživatelská data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85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0EB27-8902-4D0C-A8E9-75E233573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FEC8D1-137B-473F-BABF-3C658BDF3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role měst jako coby bazální socio-ekonomicko-politické jednotky bude narůstat (</a:t>
            </a:r>
            <a:r>
              <a:rPr lang="cs-CZ" dirty="0" err="1"/>
              <a:t>Ohmae</a:t>
            </a:r>
            <a:r>
              <a:rPr lang="cs-CZ" dirty="0"/>
              <a:t>, </a:t>
            </a:r>
            <a:r>
              <a:rPr lang="cs-CZ" dirty="0" err="1"/>
              <a:t>Castells</a:t>
            </a:r>
            <a:r>
              <a:rPr lang="cs-CZ" dirty="0"/>
              <a:t>, </a:t>
            </a:r>
            <a:r>
              <a:rPr lang="cs-CZ" dirty="0" err="1"/>
              <a:t>Bratton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agenda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cities</a:t>
            </a:r>
            <a:r>
              <a:rPr lang="cs-CZ" dirty="0"/>
              <a:t> vychází z problematiky big data (resp. </a:t>
            </a:r>
            <a:r>
              <a:rPr lang="cs-CZ" dirty="0" err="1"/>
              <a:t>IoT</a:t>
            </a:r>
            <a:r>
              <a:rPr lang="cs-CZ" dirty="0"/>
              <a:t>) – na základě datové množiny vytvořit utilitu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dvojí racionalita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cities</a:t>
            </a:r>
            <a:r>
              <a:rPr lang="cs-CZ" dirty="0"/>
              <a:t> – SC jako úspora (bohatá města a problém mezních nákladů) &amp; SC jako investiční pobídka (globální jih, město bez tradičních problémů); v ČLR jde i o environmentální problematiku</a:t>
            </a:r>
          </a:p>
        </p:txBody>
      </p:sp>
    </p:spTree>
    <p:extLst>
      <p:ext uri="{BB962C8B-B14F-4D97-AF65-F5344CB8AC3E}">
        <p14:creationId xmlns:p14="http://schemas.microsoft.com/office/powerpoint/2010/main" val="101517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67935-88EB-40E3-B4E2-E795DDDE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MĚST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22AF6-725D-4451-B05B-F184EE1A5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poskytovatelé SC řešení jsou platformy, chtějí privatizovat a transformovat produkty ve služby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SC služby jsou pro administrativy lákavé z hlediska gamifikace (problém koordinace), problémem však je  </a:t>
            </a:r>
            <a:r>
              <a:rPr lang="cs-CZ" dirty="0" err="1"/>
              <a:t>disrupce</a:t>
            </a:r>
            <a:r>
              <a:rPr lang="cs-CZ" dirty="0"/>
              <a:t> institucí a mizení práv (extraktivní situace)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regulace spočívá v nutnosti koordinace měst a větších celků (Uber), pákách platforem (Uber) či existenci zpětné vazby a střetu zájmu (Airbnb)</a:t>
            </a:r>
          </a:p>
        </p:txBody>
      </p:sp>
    </p:spTree>
    <p:extLst>
      <p:ext uri="{BB962C8B-B14F-4D97-AF65-F5344CB8AC3E}">
        <p14:creationId xmlns:p14="http://schemas.microsoft.com/office/powerpoint/2010/main" val="25181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noviny, budka, transparent&#10;&#10;Popis byl vytvořen automaticky">
            <a:extLst>
              <a:ext uri="{FF2B5EF4-FFF2-40B4-BE49-F238E27FC236}">
                <a16:creationId xmlns:a16="http://schemas.microsoft.com/office/drawing/2014/main" id="{E3E2FE1B-421D-46F1-93AD-9FD6C580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8"/>
          <a:stretch/>
        </p:blipFill>
        <p:spPr>
          <a:xfrm>
            <a:off x="5977288" y="1143000"/>
            <a:ext cx="5884244" cy="4572000"/>
          </a:xfrm>
          <a:prstGeom prst="rect">
            <a:avLst/>
          </a:prstGeom>
        </p:spPr>
      </p:pic>
      <p:pic>
        <p:nvPicPr>
          <p:cNvPr id="19" name="Obrázek 18" descr="Obsah obrázku budova, exteriér, vsedě, ulice&#10;&#10;Popis byl vytvořen automaticky">
            <a:extLst>
              <a:ext uri="{FF2B5EF4-FFF2-40B4-BE49-F238E27FC236}">
                <a16:creationId xmlns:a16="http://schemas.microsoft.com/office/drawing/2014/main" id="{DFE46B2E-7AF3-4915-AB3C-CCE6258AE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9830" r="19737" b="7124"/>
          <a:stretch/>
        </p:blipFill>
        <p:spPr>
          <a:xfrm>
            <a:off x="330468" y="1143001"/>
            <a:ext cx="538052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6EDBD-5530-4A4C-BF5B-E72AF803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45A7C4-EBC5-4647-B0B2-79A1693F7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robotizace a automatizace povedou k větší ochotě k válečným aktům (</a:t>
            </a:r>
            <a:r>
              <a:rPr lang="cs-CZ" dirty="0" err="1"/>
              <a:t>leak</a:t>
            </a:r>
            <a:r>
              <a:rPr lang="cs-CZ" dirty="0"/>
              <a:t> o eskalaci </a:t>
            </a:r>
            <a:r>
              <a:rPr lang="cs-CZ" dirty="0" err="1"/>
              <a:t>dronových</a:t>
            </a:r>
            <a:r>
              <a:rPr lang="cs-CZ" dirty="0"/>
              <a:t> operací Obamovy administrativy)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technologizovaná</a:t>
            </a:r>
            <a:r>
              <a:rPr lang="cs-CZ" dirty="0"/>
              <a:t> válka bude nicméně dost možná spočívat především v donucení strojů protivníka (ne)udělat 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etický problém  autonomního režimu – o „zmáčknutí spouště“ rozhodne sám stroj; tlak na mezinárodní regulaci</a:t>
            </a:r>
          </a:p>
        </p:txBody>
      </p:sp>
    </p:spTree>
    <p:extLst>
      <p:ext uri="{BB962C8B-B14F-4D97-AF65-F5344CB8AC3E}">
        <p14:creationId xmlns:p14="http://schemas.microsoft.com/office/powerpoint/2010/main" val="77413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planina, letící, letadlo&#10;&#10;Popis byl vytvořen automaticky">
            <a:extLst>
              <a:ext uri="{FF2B5EF4-FFF2-40B4-BE49-F238E27FC236}">
                <a16:creationId xmlns:a16="http://schemas.microsoft.com/office/drawing/2014/main" id="{CE3E1A26-3DA3-4A16-A24A-11C58F4B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r="7912"/>
          <a:stretch/>
        </p:blipFill>
        <p:spPr>
          <a:xfrm>
            <a:off x="86628" y="71045"/>
            <a:ext cx="7507705" cy="6715909"/>
          </a:xfrm>
          <a:prstGeom prst="rect">
            <a:avLst/>
          </a:prstGeom>
        </p:spPr>
      </p:pic>
      <p:pic>
        <p:nvPicPr>
          <p:cNvPr id="7" name="Obrázek 6" descr="Obsah obrázku tráva, stůl, vsedě, velké&#10;&#10;Popis byl vytvořen automaticky">
            <a:extLst>
              <a:ext uri="{FF2B5EF4-FFF2-40B4-BE49-F238E27FC236}">
                <a16:creationId xmlns:a16="http://schemas.microsoft.com/office/drawing/2014/main" id="{6021C58C-B9E2-4B5E-A738-7A31A1D5F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7697222" y="71044"/>
            <a:ext cx="4408150" cy="67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97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117FA-7211-40A7-938B-18B1FAC5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E4ED4-824F-47AB-A405-575957E60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kybernetická válka – zatím především soft metody (průmyslová špionáž, infiltrace, dezinformace), Rubikon fyzické destrukce byl překročen v případě červa </a:t>
            </a:r>
            <a:r>
              <a:rPr lang="cs-CZ" dirty="0" err="1"/>
              <a:t>Stuxnet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„</a:t>
            </a:r>
            <a:r>
              <a:rPr lang="cs-CZ" dirty="0" err="1"/>
              <a:t>weapons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disruption</a:t>
            </a:r>
            <a:r>
              <a:rPr lang="cs-CZ" dirty="0"/>
              <a:t>“, kybernetická válka a fyzický mír mohou probíhat současně – Rusko(?) vs. Estonsko, Gruzie, </a:t>
            </a:r>
            <a:r>
              <a:rPr lang="cs-CZ" dirty="0" err="1"/>
              <a:t>Kyrgiztán</a:t>
            </a:r>
            <a:r>
              <a:rPr lang="cs-CZ" dirty="0"/>
              <a:t>, ČR; kybernetický konflikt se zatím na konflikt fyzický nikdy netransformoval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kyberprostor svébytnou doménou – USA 2009, NATO 2016</a:t>
            </a:r>
          </a:p>
        </p:txBody>
      </p:sp>
    </p:spTree>
    <p:extLst>
      <p:ext uri="{BB962C8B-B14F-4D97-AF65-F5344CB8AC3E}">
        <p14:creationId xmlns:p14="http://schemas.microsoft.com/office/powerpoint/2010/main" val="228114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5563F-1D5C-44F3-82EB-B91065F2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5164E-3036-4863-B142-D13FAC04E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konflikty zde nemusí být nutně vedeny jen mezi suverénními státy – ČLR vs. Google, KLDR vs. Sony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kybernetického konfliktu představuje prokázání viny, existují jen nepřímé důkazy, snadná možnost užití falešných vlajek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je i konceptualizace legitimity a adekvátnosti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diskuze o mezinárodním karanténním systému (</a:t>
            </a:r>
            <a:r>
              <a:rPr lang="cs-CZ" dirty="0" err="1"/>
              <a:t>DoS</a:t>
            </a:r>
            <a:r>
              <a:rPr lang="cs-CZ" dirty="0"/>
              <a:t>, </a:t>
            </a:r>
            <a:r>
              <a:rPr lang="cs-CZ" dirty="0" err="1"/>
              <a:t>DDoS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437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onitor, obrazovka, počítač, pracovní stůl&#10;&#10;Popis byl vytvořen automaticky">
            <a:extLst>
              <a:ext uri="{FF2B5EF4-FFF2-40B4-BE49-F238E27FC236}">
                <a16:creationId xmlns:a16="http://schemas.microsoft.com/office/drawing/2014/main" id="{8DA8BD23-A761-4B17-8671-90B7552A0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1631E-A681-424F-A7C0-B0723A6D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RODU HOMO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C489F-4FE1-400E-A28B-96118448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technologie jako cesta k nové biologické podstatě – bioinženýrství, </a:t>
            </a:r>
            <a:r>
              <a:rPr lang="cs-CZ" dirty="0" err="1"/>
              <a:t>kyborgizace</a:t>
            </a:r>
            <a:r>
              <a:rPr lang="cs-CZ" dirty="0"/>
              <a:t>, virtualizace; všechny tři již probíhají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transhumanistická</a:t>
            </a:r>
            <a:r>
              <a:rPr lang="cs-CZ" dirty="0"/>
              <a:t> ideologie (</a:t>
            </a:r>
            <a:r>
              <a:rPr lang="cs-CZ" dirty="0" err="1"/>
              <a:t>Kurzweil</a:t>
            </a:r>
            <a:r>
              <a:rPr lang="cs-CZ" dirty="0"/>
              <a:t>, More, </a:t>
            </a:r>
            <a:r>
              <a:rPr lang="cs-CZ" dirty="0" err="1"/>
              <a:t>Bostrom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personalizovaná medicína a probabilistická prevence zdravotních rizik vs. genetická diskriminace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enhancement</a:t>
            </a:r>
            <a:r>
              <a:rPr lang="cs-CZ" dirty="0"/>
              <a:t> jako nový horizont nerovnosti</a:t>
            </a:r>
          </a:p>
        </p:txBody>
      </p:sp>
    </p:spTree>
    <p:extLst>
      <p:ext uri="{BB962C8B-B14F-4D97-AF65-F5344CB8AC3E}">
        <p14:creationId xmlns:p14="http://schemas.microsoft.com/office/powerpoint/2010/main" val="3597746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FE347-3FB4-4E1A-B219-9C6BE4BE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317B09-665B-4B74-B943-D707E1FCB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složité utajování násilí vs. strategie znepřístupnění technologie (</a:t>
            </a:r>
            <a:r>
              <a:rPr lang="cs-CZ" dirty="0" err="1"/>
              <a:t>Keystone</a:t>
            </a:r>
            <a:r>
              <a:rPr lang="cs-CZ" dirty="0"/>
              <a:t> XL vs. izolace </a:t>
            </a:r>
            <a:r>
              <a:rPr lang="cs-CZ" dirty="0" err="1"/>
              <a:t>Ujgurů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nepodstatné události dokáží iniciovat velké reakce (mezinárodní den vaření kari), omezení internetového davu může způsobit ještě větší těžkosti (</a:t>
            </a:r>
            <a:r>
              <a:rPr lang="cs-CZ" dirty="0" err="1"/>
              <a:t>Mubarak</a:t>
            </a:r>
            <a:r>
              <a:rPr lang="cs-CZ" dirty="0"/>
              <a:t> a XXX)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„/…/je těžko představitelné, jak by </a:t>
            </a:r>
            <a:r>
              <a:rPr lang="cs-CZ" dirty="0" err="1"/>
              <a:t>Churchil</a:t>
            </a:r>
            <a:r>
              <a:rPr lang="cs-CZ" dirty="0"/>
              <a:t> nebo </a:t>
            </a:r>
            <a:r>
              <a:rPr lang="cs-CZ" dirty="0" err="1"/>
              <a:t>deGaule</a:t>
            </a:r>
            <a:r>
              <a:rPr lang="cs-CZ" dirty="0"/>
              <a:t> v éře Facebooku apelovali na svět. /…/ jedinečné vůdčí osobnost /…/ masová sociální komunita nevytvoří“                                  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&lt;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Kisinger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7440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6E9F1-CDF2-4D53-9899-78986CAF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F07C0-EF12-40F5-94D7-AD247CD6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budou zde revoluční nomádi; revoluční marketingová hnutí a revoluční aplikace?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konektivita se stane cílem i prostředkem terorismu (</a:t>
            </a:r>
            <a:r>
              <a:rPr lang="cs-CZ" dirty="0" err="1"/>
              <a:t>CommodoHacker</a:t>
            </a:r>
            <a:r>
              <a:rPr lang="cs-CZ" dirty="0"/>
              <a:t>, </a:t>
            </a:r>
            <a:r>
              <a:rPr lang="cs-CZ" dirty="0" err="1"/>
              <a:t>DigiNotar</a:t>
            </a:r>
            <a:r>
              <a:rPr lang="cs-CZ" dirty="0"/>
              <a:t>, </a:t>
            </a:r>
            <a:r>
              <a:rPr lang="cs-CZ" dirty="0" err="1"/>
              <a:t>Anwar</a:t>
            </a:r>
            <a:r>
              <a:rPr lang="cs-CZ" dirty="0"/>
              <a:t> </a:t>
            </a:r>
            <a:r>
              <a:rPr lang="cs-CZ" dirty="0" err="1"/>
              <a:t>Mawlaki</a:t>
            </a:r>
            <a:r>
              <a:rPr lang="cs-CZ" dirty="0"/>
              <a:t>, IED)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digitální technologie budou zároveň představovat  </a:t>
            </a:r>
            <a:br>
              <a:rPr lang="cs-CZ" dirty="0"/>
            </a:br>
            <a:r>
              <a:rPr lang="cs-CZ" dirty="0"/>
              <a:t>i novou Achillovu patu – infiltrace jednoho zařízení bude infiltrací celé sítě</a:t>
            </a:r>
          </a:p>
        </p:txBody>
      </p:sp>
    </p:spTree>
    <p:extLst>
      <p:ext uri="{BB962C8B-B14F-4D97-AF65-F5344CB8AC3E}">
        <p14:creationId xmlns:p14="http://schemas.microsoft.com/office/powerpoint/2010/main" val="163820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nošení, černá, stojící, držení&#10;&#10;Popis byl vytvořen automaticky">
            <a:extLst>
              <a:ext uri="{FF2B5EF4-FFF2-40B4-BE49-F238E27FC236}">
                <a16:creationId xmlns:a16="http://schemas.microsoft.com/office/drawing/2014/main" id="{20E87101-4E9F-4CBA-B108-5194A4FE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13908"/>
          <a:stretch/>
        </p:blipFill>
        <p:spPr>
          <a:xfrm>
            <a:off x="132745" y="0"/>
            <a:ext cx="2866567" cy="6740692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AC29EB50-F8F1-4329-8182-C763A3A80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17205" b="1053"/>
          <a:stretch/>
        </p:blipFill>
        <p:spPr>
          <a:xfrm>
            <a:off x="7643664" y="117307"/>
            <a:ext cx="4415591" cy="6623385"/>
          </a:xfrm>
          <a:prstGeom prst="rect">
            <a:avLst/>
          </a:prstGeom>
        </p:spPr>
      </p:pic>
      <p:pic>
        <p:nvPicPr>
          <p:cNvPr id="11" name="Obrázek 10" descr="Obsah obrázku kočka, interiér, zvíře, savci&#10;&#10;Popis byl vytvořen automaticky">
            <a:extLst>
              <a:ext uri="{FF2B5EF4-FFF2-40B4-BE49-F238E27FC236}">
                <a16:creationId xmlns:a16="http://schemas.microsoft.com/office/drawing/2014/main" id="{C0F86EFA-B6B5-40D3-9C59-BEE24986F1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"/>
          <a:stretch/>
        </p:blipFill>
        <p:spPr>
          <a:xfrm>
            <a:off x="3060433" y="3121277"/>
            <a:ext cx="4458502" cy="3619416"/>
          </a:xfrm>
          <a:prstGeom prst="rect">
            <a:avLst/>
          </a:prstGeom>
        </p:spPr>
      </p:pic>
      <p:pic>
        <p:nvPicPr>
          <p:cNvPr id="13" name="Obrázek 12" descr="Obsah obrázku osoba, drak, chlapec, hledání&#10;&#10;Popis byl vytvořen automaticky">
            <a:extLst>
              <a:ext uri="{FF2B5EF4-FFF2-40B4-BE49-F238E27FC236}">
                <a16:creationId xmlns:a16="http://schemas.microsoft.com/office/drawing/2014/main" id="{7BA02B86-2FE1-4EEB-BFAB-20399A91CC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72" r="17852"/>
          <a:stretch/>
        </p:blipFill>
        <p:spPr>
          <a:xfrm>
            <a:off x="3060434" y="117307"/>
            <a:ext cx="4458502" cy="29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04222-6A00-4C04-B95F-65352301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IDENTITY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F3DA5-86BA-4B46-885A-E07C39686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budování </a:t>
            </a:r>
            <a:r>
              <a:rPr lang="cs-CZ" dirty="0" err="1"/>
              <a:t>hyperreálné</a:t>
            </a:r>
            <a:r>
              <a:rPr lang="cs-CZ" dirty="0"/>
              <a:t> identity v rámci vlastní on-line prezentace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virtuální já bude stále více určující pro to fyzické; garantovaná a pěstovaná identita (např. reputation.com)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trhy s identitami – fabrikovanými, kradenými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biometrika jako oficiální identifikátor (např. </a:t>
            </a:r>
            <a:r>
              <a:rPr lang="cs-CZ" dirty="0" err="1"/>
              <a:t>Aadhhar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006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obchod, podepsat, stojící&#10;&#10;Popis byl vytvořen automaticky">
            <a:extLst>
              <a:ext uri="{FF2B5EF4-FFF2-40B4-BE49-F238E27FC236}">
                <a16:creationId xmlns:a16="http://schemas.microsoft.com/office/drawing/2014/main" id="{8710B9CF-1A5A-48E3-96D3-23BD14F27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5" r="13125"/>
          <a:stretch/>
        </p:blipFill>
        <p:spPr>
          <a:xfrm>
            <a:off x="77003" y="75217"/>
            <a:ext cx="6018998" cy="6707565"/>
          </a:xfrm>
          <a:prstGeom prst="rect">
            <a:avLst/>
          </a:prstGeom>
        </p:spPr>
      </p:pic>
      <p:pic>
        <p:nvPicPr>
          <p:cNvPr id="7" name="Obrázek 6" descr="Obsah obrázku osoba, exteriér, budova, uniforma&#10;&#10;Popis byl vytvořen automaticky">
            <a:extLst>
              <a:ext uri="{FF2B5EF4-FFF2-40B4-BE49-F238E27FC236}">
                <a16:creationId xmlns:a16="http://schemas.microsoft.com/office/drawing/2014/main" id="{0EE39F3E-4F70-442A-9BCA-3161D168D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8" r="15752"/>
          <a:stretch/>
        </p:blipFill>
        <p:spPr>
          <a:xfrm>
            <a:off x="6227546" y="75217"/>
            <a:ext cx="5775158" cy="67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0D908-4C16-4C1F-8F7B-EB80F8C8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INFORMOVÁNÍ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6B9BC-6055-49B5-9D6D-E2A0C5051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novými </a:t>
            </a:r>
            <a:r>
              <a:rPr lang="cs-CZ" dirty="0" err="1"/>
              <a:t>gatekeepery</a:t>
            </a:r>
            <a:r>
              <a:rPr lang="cs-CZ" dirty="0"/>
              <a:t> jsou platformy (Facebook, Google …)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digitální technologie snížily náklady žurnalistiky; vstupují zde noví hráči (občanský a osobnostní žurnalismus), kteří nesdílejí tradiční etický rámec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strategie přímých cílů (oligarchové) a strategie nejistot (</a:t>
            </a:r>
            <a:r>
              <a:rPr lang="cs-CZ" dirty="0" err="1"/>
              <a:t>fake</a:t>
            </a:r>
            <a:r>
              <a:rPr lang="cs-CZ" dirty="0"/>
              <a:t> </a:t>
            </a:r>
            <a:r>
              <a:rPr lang="cs-CZ" dirty="0" err="1"/>
              <a:t>news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hrozí konec tradiční žurnalistiky či to, že nebude přístupná?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36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interiér, osoba, muž&#10;&#10;Popis byl vytvořen automaticky">
            <a:extLst>
              <a:ext uri="{FF2B5EF4-FFF2-40B4-BE49-F238E27FC236}">
                <a16:creationId xmlns:a16="http://schemas.microsoft.com/office/drawing/2014/main" id="{0F407F6B-85C0-49A0-A9A8-372009B8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-304"/>
          <a:stretch/>
        </p:blipFill>
        <p:spPr>
          <a:xfrm>
            <a:off x="134755" y="86497"/>
            <a:ext cx="4928132" cy="3750540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97C29C1C-3840-4577-B38B-EAA8C0C7A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5" b="31883"/>
          <a:stretch/>
        </p:blipFill>
        <p:spPr>
          <a:xfrm>
            <a:off x="134755" y="3927107"/>
            <a:ext cx="7295948" cy="2800065"/>
          </a:xfrm>
          <a:prstGeom prst="rect">
            <a:avLst/>
          </a:prstGeom>
        </p:spPr>
      </p:pic>
      <p:pic>
        <p:nvPicPr>
          <p:cNvPr id="9" name="Obrázek 8" descr="Obsah obrázku budova, exteriér, fotka, vpředu&#10;&#10;Popis byl vytvořen automaticky">
            <a:extLst>
              <a:ext uri="{FF2B5EF4-FFF2-40B4-BE49-F238E27FC236}">
                <a16:creationId xmlns:a16="http://schemas.microsoft.com/office/drawing/2014/main" id="{936714B3-504E-4293-A78F-35245C4C1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8" y="0"/>
            <a:ext cx="6981524" cy="3927107"/>
          </a:xfrm>
          <a:prstGeom prst="rect">
            <a:avLst/>
          </a:prstGeom>
        </p:spPr>
      </p:pic>
      <p:pic>
        <p:nvPicPr>
          <p:cNvPr id="3" name="Obrázek 2" descr="Obsah obrázku muž, osoba, interiér, zeď&#10;&#10;Popis byl vytvořen automaticky">
            <a:extLst>
              <a:ext uri="{FF2B5EF4-FFF2-40B4-BE49-F238E27FC236}">
                <a16:creationId xmlns:a16="http://schemas.microsoft.com/office/drawing/2014/main" id="{9A5772DD-E3B1-4983-BCAB-539367374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49" y="3925871"/>
            <a:ext cx="4494395" cy="2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692D5-D0BF-47A0-BC39-6838ECC8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BUDUCNOST INTERNETU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878294-4651-4714-B456-4B1AE815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otázkou asi nebude možnost připojení, ale charakter „konkrétního internetu“ – tzv. balkanizace; filtry na routerech </a:t>
            </a:r>
            <a:r>
              <a:rPr lang="cs-CZ" dirty="0" err="1"/>
              <a:t>ISPs</a:t>
            </a:r>
            <a:r>
              <a:rPr lang="cs-CZ" dirty="0"/>
              <a:t>, hloubková inspekce paketů 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tvrdá cenzura: blokace či zpomalení přeshraničního provozu, specifické vyhledávací algoritmy  (ČLR)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„rozpačitá“ blokace: nárazové krátkodobé blokace, systém mravní ochrany BTK pracoval i skrytě (Turecko)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konsenzuální blokace: blokace konkrétních stránek považovaných za hanebné (Německo)</a:t>
            </a:r>
          </a:p>
        </p:txBody>
      </p:sp>
    </p:spTree>
    <p:extLst>
      <p:ext uri="{BB962C8B-B14F-4D97-AF65-F5344CB8AC3E}">
        <p14:creationId xmlns:p14="http://schemas.microsoft.com/office/powerpoint/2010/main" val="128068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3A3D0-B61E-4C52-811E-3CE4AF7F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BUDUCNOST INTERNETU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E231D-52CE-4722-B6A9-63593CA4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ubiquitous</a:t>
            </a:r>
            <a:r>
              <a:rPr lang="cs-CZ" dirty="0"/>
              <a:t> </a:t>
            </a:r>
            <a:r>
              <a:rPr lang="cs-CZ" dirty="0" err="1"/>
              <a:t>computing</a:t>
            </a:r>
            <a:r>
              <a:rPr lang="cs-CZ" dirty="0"/>
              <a:t> (potažmo </a:t>
            </a:r>
            <a:r>
              <a:rPr lang="cs-CZ" dirty="0" err="1"/>
              <a:t>IoT</a:t>
            </a:r>
            <a:r>
              <a:rPr lang="cs-CZ" dirty="0"/>
              <a:t>) se skloňuje už od 80‘s/90‘s (přednost ale dostala mobilní komunikace)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nutným doprovodem rozvoje  v rámci komputace, její interoperability a mobility jsou mobilní sítě; problém robustnosti a rychlosti přenosu („dálnice“)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 5G sítích bude stát </a:t>
            </a:r>
            <a:r>
              <a:rPr lang="cs-CZ" dirty="0" err="1"/>
              <a:t>IoT</a:t>
            </a:r>
            <a:r>
              <a:rPr lang="cs-CZ" dirty="0"/>
              <a:t>, </a:t>
            </a:r>
            <a:r>
              <a:rPr lang="cs-CZ" dirty="0" err="1"/>
              <a:t>wearables</a:t>
            </a:r>
            <a:r>
              <a:rPr lang="cs-CZ" dirty="0"/>
              <a:t>, </a:t>
            </a:r>
            <a:r>
              <a:rPr lang="cs-CZ" dirty="0" err="1"/>
              <a:t>self-driving</a:t>
            </a:r>
            <a:r>
              <a:rPr lang="cs-CZ" dirty="0"/>
              <a:t>, VR, AR …</a:t>
            </a:r>
          </a:p>
        </p:txBody>
      </p:sp>
    </p:spTree>
    <p:extLst>
      <p:ext uri="{BB962C8B-B14F-4D97-AF65-F5344CB8AC3E}">
        <p14:creationId xmlns:p14="http://schemas.microsoft.com/office/powerpoint/2010/main" val="28502225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4062</TotalTime>
  <Words>882</Words>
  <Application>Microsoft Office PowerPoint</Application>
  <PresentationFormat>Širokoúhlá obrazovka</PresentationFormat>
  <Paragraphs>106</Paragraphs>
  <Slides>21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Consolas</vt:lpstr>
      <vt:lpstr>Impact</vt:lpstr>
      <vt:lpstr>Motiv Office</vt:lpstr>
      <vt:lpstr>BRAVE NEW DIGITAL WORLD</vt:lpstr>
      <vt:lpstr>BUDOUCNOST RODU HOMO</vt:lpstr>
      <vt:lpstr>Prezentace aplikace PowerPoint</vt:lpstr>
      <vt:lpstr>BUDOUCNOST IDENTITY</vt:lpstr>
      <vt:lpstr>Prezentace aplikace PowerPoint</vt:lpstr>
      <vt:lpstr>BUDOUCNOST INFORMOVÁNÍ</vt:lpstr>
      <vt:lpstr>Prezentace aplikace PowerPoint</vt:lpstr>
      <vt:lpstr>BUDUCNOST INTERNETU</vt:lpstr>
      <vt:lpstr>BUDUCNOST INTERNETU</vt:lpstr>
      <vt:lpstr>BUDOUCNOST AUTENTIFIKACE </vt:lpstr>
      <vt:lpstr>BUDOUCNOST AUTENTIFIKACE</vt:lpstr>
      <vt:lpstr>BUDOUCNOST MĚST</vt:lpstr>
      <vt:lpstr>BUDOUCNOST MĚST</vt:lpstr>
      <vt:lpstr>Prezentace aplikace PowerPoint</vt:lpstr>
      <vt:lpstr>BUDOUCNOST KONFLIKTU</vt:lpstr>
      <vt:lpstr>Prezentace aplikace PowerPoint</vt:lpstr>
      <vt:lpstr>BUDOUCNOST KONFLIKTU</vt:lpstr>
      <vt:lpstr>BUDOUCNOST KONFLIKTU</vt:lpstr>
      <vt:lpstr>Prezentace aplikace PowerPoint</vt:lpstr>
      <vt:lpstr>BUDOUCNOST REVOLUCE</vt:lpstr>
      <vt:lpstr>BUDOUCNOST REVOLUCE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DIGITAL WORLD</dc:title>
  <dc:creator>Matěj Polák</dc:creator>
  <cp:lastModifiedBy>Matěj Polák</cp:lastModifiedBy>
  <cp:revision>79</cp:revision>
  <dcterms:created xsi:type="dcterms:W3CDTF">2019-11-09T16:29:26Z</dcterms:created>
  <dcterms:modified xsi:type="dcterms:W3CDTF">2020-12-14T07:16:05Z</dcterms:modified>
</cp:coreProperties>
</file>