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sldIdLst>
    <p:sldId id="256" r:id="rId2"/>
    <p:sldId id="257" r:id="rId3"/>
    <p:sldId id="258" r:id="rId4"/>
    <p:sldId id="259" r:id="rId5"/>
    <p:sldId id="260" r:id="rId6"/>
    <p:sldId id="261" r:id="rId7"/>
    <p:sldId id="262" r:id="rId8"/>
    <p:sldId id="263" r:id="rId9"/>
    <p:sldId id="264" r:id="rId10"/>
    <p:sldId id="313" r:id="rId11"/>
    <p:sldId id="265" r:id="rId12"/>
    <p:sldId id="315" r:id="rId13"/>
    <p:sldId id="316" r:id="rId14"/>
    <p:sldId id="317" r:id="rId15"/>
    <p:sldId id="318" r:id="rId16"/>
    <p:sldId id="319" r:id="rId17"/>
    <p:sldId id="320" r:id="rId18"/>
    <p:sldId id="321" r:id="rId19"/>
    <p:sldId id="322" r:id="rId20"/>
    <p:sldId id="326" r:id="rId21"/>
    <p:sldId id="323" r:id="rId22"/>
    <p:sldId id="324" r:id="rId23"/>
    <p:sldId id="325" r:id="rId24"/>
    <p:sldId id="327" r:id="rId25"/>
    <p:sldId id="333" r:id="rId26"/>
    <p:sldId id="334" r:id="rId27"/>
    <p:sldId id="328" r:id="rId28"/>
    <p:sldId id="335" r:id="rId29"/>
    <p:sldId id="329" r:id="rId30"/>
    <p:sldId id="336" r:id="rId31"/>
    <p:sldId id="337" r:id="rId32"/>
    <p:sldId id="330" r:id="rId33"/>
    <p:sldId id="338" r:id="rId34"/>
    <p:sldId id="339" r:id="rId35"/>
    <p:sldId id="347" r:id="rId36"/>
    <p:sldId id="348" r:id="rId37"/>
    <p:sldId id="331" r:id="rId38"/>
    <p:sldId id="341" r:id="rId39"/>
    <p:sldId id="342" r:id="rId40"/>
    <p:sldId id="343" r:id="rId41"/>
    <p:sldId id="344" r:id="rId42"/>
    <p:sldId id="345" r:id="rId43"/>
    <p:sldId id="346" r:id="rId44"/>
    <p:sldId id="332" r:id="rId45"/>
    <p:sldId id="349" r:id="rId46"/>
    <p:sldId id="350" r:id="rId47"/>
    <p:sldId id="353" r:id="rId48"/>
    <p:sldId id="354" r:id="rId49"/>
    <p:sldId id="355" r:id="rId50"/>
    <p:sldId id="351" r:id="rId51"/>
    <p:sldId id="356" r:id="rId52"/>
    <p:sldId id="352" r:id="rId53"/>
    <p:sldId id="357" r:id="rId5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7"/>
  </p:normalViewPr>
  <p:slideViewPr>
    <p:cSldViewPr snapToGrid="0" snapToObjects="1">
      <p:cViewPr varScale="1">
        <p:scale>
          <a:sx n="105" d="100"/>
          <a:sy n="105" d="100"/>
        </p:scale>
        <p:origin x="1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11/15/2021</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226133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11/15/2021</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56765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11/15/2021</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41094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11/15/2021</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35630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11/15/2021</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04406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11/15/2021</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634139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11/15/2021</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57485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11/15/2021</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24054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11/15/2021</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3220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11/15/2021</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69265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11/15/2021</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842456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11/15/2021</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373684139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51" r:id="rId6"/>
    <p:sldLayoutId id="2147483746" r:id="rId7"/>
    <p:sldLayoutId id="2147483747" r:id="rId8"/>
    <p:sldLayoutId id="2147483748" r:id="rId9"/>
    <p:sldLayoutId id="2147483750" r:id="rId10"/>
    <p:sldLayoutId id="2147483749"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E433FEA1-E0F8-43CF-91D5-6A98CD36D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D6F247C-54C5-FA4A-82FB-15050E2F4D9E}"/>
              </a:ext>
            </a:extLst>
          </p:cNvPr>
          <p:cNvSpPr>
            <a:spLocks noGrp="1"/>
          </p:cNvSpPr>
          <p:nvPr>
            <p:ph type="ctrTitle"/>
          </p:nvPr>
        </p:nvSpPr>
        <p:spPr>
          <a:xfrm>
            <a:off x="1743828" y="650075"/>
            <a:ext cx="8652875" cy="1124073"/>
          </a:xfrm>
        </p:spPr>
        <p:txBody>
          <a:bodyPr anchor="b">
            <a:normAutofit/>
          </a:bodyPr>
          <a:lstStyle/>
          <a:p>
            <a:pPr algn="ctr"/>
            <a:r>
              <a:rPr lang="cs-CZ" dirty="0"/>
              <a:t>Dějiny ukrajinské literatury III</a:t>
            </a:r>
          </a:p>
        </p:txBody>
      </p:sp>
      <p:sp>
        <p:nvSpPr>
          <p:cNvPr id="3" name="Podnadpis 2">
            <a:extLst>
              <a:ext uri="{FF2B5EF4-FFF2-40B4-BE49-F238E27FC236}">
                <a16:creationId xmlns:a16="http://schemas.microsoft.com/office/drawing/2014/main" id="{E296EBFA-42C7-DC4C-86F8-F0082C1DC53B}"/>
              </a:ext>
            </a:extLst>
          </p:cNvPr>
          <p:cNvSpPr>
            <a:spLocks noGrp="1"/>
          </p:cNvSpPr>
          <p:nvPr>
            <p:ph type="subTitle" idx="1"/>
          </p:nvPr>
        </p:nvSpPr>
        <p:spPr>
          <a:xfrm>
            <a:off x="1742038" y="1895599"/>
            <a:ext cx="8647952" cy="681942"/>
          </a:xfrm>
        </p:spPr>
        <p:txBody>
          <a:bodyPr anchor="t">
            <a:normAutofit/>
          </a:bodyPr>
          <a:lstStyle/>
          <a:p>
            <a:pPr algn="ctr"/>
            <a:r>
              <a:rPr lang="uk-UA" dirty="0"/>
              <a:t>Історія української літератури початок ХХ століття – середина ХХ століття</a:t>
            </a:r>
            <a:endParaRPr lang="cs-CZ" dirty="0"/>
          </a:p>
        </p:txBody>
      </p:sp>
      <p:sp>
        <p:nvSpPr>
          <p:cNvPr id="16" name="Freeform: Shape 10">
            <a:extLst>
              <a:ext uri="{FF2B5EF4-FFF2-40B4-BE49-F238E27FC236}">
                <a16:creationId xmlns:a16="http://schemas.microsoft.com/office/drawing/2014/main" id="{A9AE6A41-32AB-41F7-90EF-073C089C61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39950"/>
            <a:ext cx="10500930" cy="3417723"/>
          </a:xfrm>
          <a:custGeom>
            <a:avLst/>
            <a:gdLst>
              <a:gd name="connsiteX0" fmla="*/ 1559664 w 10500930"/>
              <a:gd name="connsiteY0" fmla="*/ 3417723 h 3417723"/>
              <a:gd name="connsiteX1" fmla="*/ 0 w 10500930"/>
              <a:gd name="connsiteY1" fmla="*/ 3417723 h 3417723"/>
              <a:gd name="connsiteX2" fmla="*/ 0 w 10500930"/>
              <a:gd name="connsiteY2" fmla="*/ 2944791 h 3417723"/>
              <a:gd name="connsiteX3" fmla="*/ 193582 w 10500930"/>
              <a:gd name="connsiteY3" fmla="*/ 3053540 h 3417723"/>
              <a:gd name="connsiteX4" fmla="*/ 1423717 w 10500930"/>
              <a:gd name="connsiteY4" fmla="*/ 3410968 h 3417723"/>
              <a:gd name="connsiteX5" fmla="*/ 10500930 w 10500930"/>
              <a:gd name="connsiteY5" fmla="*/ 3417723 h 3417723"/>
              <a:gd name="connsiteX6" fmla="*/ 1994489 w 10500930"/>
              <a:gd name="connsiteY6" fmla="*/ 3417723 h 3417723"/>
              <a:gd name="connsiteX7" fmla="*/ 2130396 w 10500930"/>
              <a:gd name="connsiteY7" fmla="*/ 3410970 h 3417723"/>
              <a:gd name="connsiteX8" fmla="*/ 5243003 w 10500930"/>
              <a:gd name="connsiteY8" fmla="*/ 328636 h 3417723"/>
              <a:gd name="connsiteX9" fmla="*/ 5258816 w 10500930"/>
              <a:gd name="connsiteY9" fmla="*/ 0 h 3417723"/>
              <a:gd name="connsiteX10" fmla="*/ 10500930 w 10500930"/>
              <a:gd name="connsiteY10" fmla="*/ 0 h 341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00930" h="3417723">
                <a:moveTo>
                  <a:pt x="1559664" y="3417723"/>
                </a:moveTo>
                <a:lnTo>
                  <a:pt x="0" y="3417723"/>
                </a:lnTo>
                <a:lnTo>
                  <a:pt x="0" y="2944791"/>
                </a:lnTo>
                <a:lnTo>
                  <a:pt x="193582" y="3053540"/>
                </a:lnTo>
                <a:cubicBezTo>
                  <a:pt x="569241" y="3242876"/>
                  <a:pt x="984418" y="3367068"/>
                  <a:pt x="1423717" y="3410968"/>
                </a:cubicBezTo>
                <a:close/>
                <a:moveTo>
                  <a:pt x="10500930" y="3417723"/>
                </a:moveTo>
                <a:lnTo>
                  <a:pt x="1994489" y="3417723"/>
                </a:lnTo>
                <a:lnTo>
                  <a:pt x="2130396" y="3410970"/>
                </a:lnTo>
                <a:cubicBezTo>
                  <a:pt x="3777767" y="3246345"/>
                  <a:pt x="5085919" y="1952612"/>
                  <a:pt x="5243003" y="328636"/>
                </a:cubicBezTo>
                <a:lnTo>
                  <a:pt x="5258816" y="0"/>
                </a:lnTo>
                <a:lnTo>
                  <a:pt x="1050093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34">
            <a:extLst>
              <a:ext uri="{FF2B5EF4-FFF2-40B4-BE49-F238E27FC236}">
                <a16:creationId xmlns:a16="http://schemas.microsoft.com/office/drawing/2014/main" id="{A3F5937F-9524-421C-ACE9-BB237B773D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00" y="3405873"/>
            <a:ext cx="3417721" cy="3485877"/>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C65D78F-1248-459A-A8FE-DED2F4A25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927617" y="3439950"/>
            <a:ext cx="3264378" cy="3417721"/>
          </a:xfrm>
          <a:custGeom>
            <a:avLst/>
            <a:gdLst>
              <a:gd name="connsiteX0" fmla="*/ 3264378 w 3264378"/>
              <a:gd name="connsiteY0" fmla="*/ 3417721 h 3417721"/>
              <a:gd name="connsiteX1" fmla="*/ 0 w 3264378"/>
              <a:gd name="connsiteY1" fmla="*/ 3417721 h 3417721"/>
              <a:gd name="connsiteX2" fmla="*/ 0 w 3264378"/>
              <a:gd name="connsiteY2" fmla="*/ 0 h 3417721"/>
              <a:gd name="connsiteX3" fmla="*/ 11 w 3264378"/>
              <a:gd name="connsiteY3" fmla="*/ 0 h 3417721"/>
              <a:gd name="connsiteX4" fmla="*/ 15824 w 3264378"/>
              <a:gd name="connsiteY4" fmla="*/ 328633 h 3417721"/>
              <a:gd name="connsiteX5" fmla="*/ 3128431 w 3264378"/>
              <a:gd name="connsiteY5" fmla="*/ 3410966 h 341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4378" h="3417721">
                <a:moveTo>
                  <a:pt x="3264378" y="3417721"/>
                </a:moveTo>
                <a:lnTo>
                  <a:pt x="0" y="3417721"/>
                </a:lnTo>
                <a:lnTo>
                  <a:pt x="0" y="0"/>
                </a:lnTo>
                <a:lnTo>
                  <a:pt x="11" y="0"/>
                </a:lnTo>
                <a:lnTo>
                  <a:pt x="15824" y="328633"/>
                </a:lnTo>
                <a:cubicBezTo>
                  <a:pt x="172908" y="1952608"/>
                  <a:pt x="1481060" y="3246341"/>
                  <a:pt x="3128431" y="341096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Picture 3" descr="Spisy">
            <a:extLst>
              <a:ext uri="{FF2B5EF4-FFF2-40B4-BE49-F238E27FC236}">
                <a16:creationId xmlns:a16="http://schemas.microsoft.com/office/drawing/2014/main" id="{BA3CF240-6221-4C25-8FFD-A56677DC8CEA}"/>
              </a:ext>
            </a:extLst>
          </p:cNvPr>
          <p:cNvPicPr>
            <a:picLocks noChangeAspect="1"/>
          </p:cNvPicPr>
          <p:nvPr/>
        </p:nvPicPr>
        <p:blipFill rotWithShape="1">
          <a:blip r:embed="rId2"/>
          <a:srcRect r="1" b="26230"/>
          <a:stretch/>
        </p:blipFill>
        <p:spPr>
          <a:xfrm>
            <a:off x="5235128" y="3428672"/>
            <a:ext cx="6963551" cy="3429000"/>
          </a:xfrm>
          <a:custGeom>
            <a:avLst/>
            <a:gdLst/>
            <a:ahLst/>
            <a:cxnLst/>
            <a:rect l="l" t="t" r="r" b="b"/>
            <a:pathLst>
              <a:path w="6963551" h="3417723">
                <a:moveTo>
                  <a:pt x="3484731" y="0"/>
                </a:moveTo>
                <a:lnTo>
                  <a:pt x="3484731" y="294"/>
                </a:lnTo>
                <a:lnTo>
                  <a:pt x="3835115" y="17647"/>
                </a:lnTo>
                <a:cubicBezTo>
                  <a:pt x="5592311" y="192669"/>
                  <a:pt x="6963551" y="1648141"/>
                  <a:pt x="6963551" y="3417723"/>
                </a:cubicBezTo>
                <a:lnTo>
                  <a:pt x="3478820" y="3417723"/>
                </a:lnTo>
                <a:lnTo>
                  <a:pt x="3478820" y="3417721"/>
                </a:lnTo>
                <a:lnTo>
                  <a:pt x="0" y="3417721"/>
                </a:lnTo>
                <a:cubicBezTo>
                  <a:pt x="0" y="1648139"/>
                  <a:pt x="1371240" y="192667"/>
                  <a:pt x="3128436" y="17645"/>
                </a:cubicBezTo>
                <a:lnTo>
                  <a:pt x="3478820" y="292"/>
                </a:lnTo>
                <a:lnTo>
                  <a:pt x="3478820" y="2"/>
                </a:lnTo>
                <a:lnTo>
                  <a:pt x="3481755" y="147"/>
                </a:lnTo>
                <a:close/>
              </a:path>
            </a:pathLst>
          </a:custGeom>
        </p:spPr>
      </p:pic>
    </p:spTree>
    <p:extLst>
      <p:ext uri="{BB962C8B-B14F-4D97-AF65-F5344CB8AC3E}">
        <p14:creationId xmlns:p14="http://schemas.microsoft.com/office/powerpoint/2010/main" val="3789331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01C98C-4199-F140-91F9-ACA27D40E558}"/>
              </a:ext>
            </a:extLst>
          </p:cNvPr>
          <p:cNvSpPr>
            <a:spLocks noGrp="1"/>
          </p:cNvSpPr>
          <p:nvPr>
            <p:ph type="title"/>
          </p:nvPr>
        </p:nvSpPr>
        <p:spPr>
          <a:xfrm>
            <a:off x="1371600" y="450850"/>
            <a:ext cx="9601200" cy="1485900"/>
          </a:xfrm>
        </p:spPr>
        <p:txBody>
          <a:bodyPr>
            <a:normAutofit fontScale="90000"/>
          </a:bodyPr>
          <a:lstStyle/>
          <a:p>
            <a:pPr algn="ctr"/>
            <a:r>
              <a:rPr lang="uk-UA" dirty="0"/>
              <a:t>Дискусія І. Франка і М. Вороного про нові шляхи літератури</a:t>
            </a:r>
            <a:br>
              <a:rPr lang="uk-UA" dirty="0"/>
            </a:br>
            <a:endParaRPr lang="cs-CZ" dirty="0"/>
          </a:p>
        </p:txBody>
      </p:sp>
      <p:sp>
        <p:nvSpPr>
          <p:cNvPr id="3" name="Zástupný obsah 2">
            <a:extLst>
              <a:ext uri="{FF2B5EF4-FFF2-40B4-BE49-F238E27FC236}">
                <a16:creationId xmlns:a16="http://schemas.microsoft.com/office/drawing/2014/main" id="{56A790C1-3C8B-3347-ACF7-0C3B8DE6ECA1}"/>
              </a:ext>
            </a:extLst>
          </p:cNvPr>
          <p:cNvSpPr>
            <a:spLocks noGrp="1"/>
          </p:cNvSpPr>
          <p:nvPr>
            <p:ph idx="1"/>
          </p:nvPr>
        </p:nvSpPr>
        <p:spPr>
          <a:xfrm>
            <a:off x="1371600" y="1557399"/>
            <a:ext cx="9601200" cy="3743201"/>
          </a:xfrm>
        </p:spPr>
        <p:txBody>
          <a:bodyPr/>
          <a:lstStyle/>
          <a:p>
            <a:pPr algn="just"/>
            <a:r>
              <a:rPr lang="uk-UA" dirty="0"/>
              <a:t>М. Вороний у 1901 р. закликав письменників взяти участь у замисленому ним </a:t>
            </a:r>
            <a:r>
              <a:rPr lang="uk-UA" dirty="0" err="1"/>
              <a:t>альманасі</a:t>
            </a:r>
            <a:r>
              <a:rPr lang="uk-UA" dirty="0"/>
              <a:t>, який змістом і фор­мою мав наблизитись до нових течій і напрямів сучасних літератур Європи. І. Франко, щоправда, </a:t>
            </a:r>
            <a:r>
              <a:rPr lang="uk-UA" dirty="0" err="1"/>
              <a:t>витрактував</a:t>
            </a:r>
            <a:r>
              <a:rPr lang="uk-UA" dirty="0"/>
              <a:t> цей клич як спробу перевести поезію у сферу «відпочинку».</a:t>
            </a:r>
          </a:p>
          <a:p>
            <a:pPr marL="0" indent="0" algn="just">
              <a:buNone/>
            </a:pPr>
            <a:endParaRPr lang="uk-UA" dirty="0"/>
          </a:p>
        </p:txBody>
      </p:sp>
      <p:graphicFrame>
        <p:nvGraphicFramePr>
          <p:cNvPr id="4" name="Tabulka 4">
            <a:extLst>
              <a:ext uri="{FF2B5EF4-FFF2-40B4-BE49-F238E27FC236}">
                <a16:creationId xmlns:a16="http://schemas.microsoft.com/office/drawing/2014/main" id="{A8649EC8-EF1A-C34E-8C4F-006BC60669BA}"/>
              </a:ext>
            </a:extLst>
          </p:cNvPr>
          <p:cNvGraphicFramePr>
            <a:graphicFrameLocks noGrp="1"/>
          </p:cNvGraphicFramePr>
          <p:nvPr>
            <p:extLst>
              <p:ext uri="{D42A27DB-BD31-4B8C-83A1-F6EECF244321}">
                <p14:modId xmlns:p14="http://schemas.microsoft.com/office/powerpoint/2010/main" val="4112189605"/>
              </p:ext>
            </p:extLst>
          </p:nvPr>
        </p:nvGraphicFramePr>
        <p:xfrm>
          <a:off x="2204357" y="2840099"/>
          <a:ext cx="8128000" cy="32054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415810063"/>
                    </a:ext>
                  </a:extLst>
                </a:gridCol>
                <a:gridCol w="4064000">
                  <a:extLst>
                    <a:ext uri="{9D8B030D-6E8A-4147-A177-3AD203B41FA5}">
                      <a16:colId xmlns:a16="http://schemas.microsoft.com/office/drawing/2014/main" val="1965563563"/>
                    </a:ext>
                  </a:extLst>
                </a:gridCol>
              </a:tblGrid>
              <a:tr h="370840">
                <a:tc>
                  <a:txBody>
                    <a:bodyPr/>
                    <a:lstStyle/>
                    <a:p>
                      <a:pPr algn="ctr"/>
                      <a:r>
                        <a:rPr lang="uk-UA" i="0" noProof="0"/>
                        <a:t>Іван Франко</a:t>
                      </a:r>
                    </a:p>
                  </a:txBody>
                  <a:tcPr/>
                </a:tc>
                <a:tc>
                  <a:txBody>
                    <a:bodyPr/>
                    <a:lstStyle/>
                    <a:p>
                      <a:pPr algn="ctr"/>
                      <a:r>
                        <a:rPr lang="uk-UA" i="0" noProof="0" dirty="0"/>
                        <a:t>Микола Вороний</a:t>
                      </a:r>
                    </a:p>
                  </a:txBody>
                  <a:tcPr/>
                </a:tc>
                <a:extLst>
                  <a:ext uri="{0D108BD9-81ED-4DB2-BD59-A6C34878D82A}">
                    <a16:rowId xmlns:a16="http://schemas.microsoft.com/office/drawing/2014/main" val="2360876592"/>
                  </a:ext>
                </a:extLst>
              </a:tr>
              <a:tr h="370840">
                <a:tc>
                  <a:txBody>
                    <a:bodyPr/>
                    <a:lstStyle/>
                    <a:p>
                      <a:pPr rtl="0"/>
                      <a:r>
                        <a:rPr lang="uk-UA" sz="1800" b="0" i="0" u="none" strike="noStrike" kern="1200" noProof="0" dirty="0">
                          <a:solidFill>
                            <a:schemeClr val="dk1"/>
                          </a:solidFill>
                          <a:effectLst/>
                          <a:latin typeface="+mn-lt"/>
                          <a:ea typeface="+mn-ea"/>
                          <a:cs typeface="+mn-cs"/>
                        </a:rPr>
                        <a:t>Без тенденційної прикмети,</a:t>
                      </a:r>
                    </a:p>
                    <a:p>
                      <a:pPr rtl="0"/>
                      <a:r>
                        <a:rPr lang="uk-UA" sz="1800" b="0" i="0" u="none" strike="noStrike" kern="1200" noProof="0" dirty="0">
                          <a:solidFill>
                            <a:schemeClr val="dk1"/>
                          </a:solidFill>
                          <a:effectLst/>
                          <a:latin typeface="+mn-lt"/>
                          <a:ea typeface="+mn-ea"/>
                          <a:cs typeface="+mn-cs"/>
                        </a:rPr>
                        <a:t>Без соціального змагання,</a:t>
                      </a:r>
                    </a:p>
                    <a:p>
                      <a:pPr rtl="0"/>
                      <a:r>
                        <a:rPr lang="uk-UA" sz="1800" b="0" i="0" u="none" strike="noStrike" kern="1200" noProof="0" dirty="0">
                          <a:solidFill>
                            <a:schemeClr val="dk1"/>
                          </a:solidFill>
                          <a:effectLst/>
                          <a:latin typeface="+mn-lt"/>
                          <a:ea typeface="+mn-ea"/>
                          <a:cs typeface="+mn-cs"/>
                        </a:rPr>
                        <a:t>Без усесвітнього страждання…</a:t>
                      </a:r>
                    </a:p>
                    <a:p>
                      <a:pPr rtl="0"/>
                      <a:r>
                        <a:rPr lang="uk-UA" sz="1800" b="0" i="0" u="none" strike="noStrike" kern="1200" noProof="0" dirty="0">
                          <a:solidFill>
                            <a:schemeClr val="dk1"/>
                          </a:solidFill>
                          <a:effectLst/>
                          <a:latin typeface="+mn-lt"/>
                          <a:ea typeface="+mn-ea"/>
                          <a:cs typeface="+mn-cs"/>
                        </a:rPr>
                        <a:t>Де б той сучасник, горем битий,</a:t>
                      </a:r>
                    </a:p>
                    <a:p>
                      <a:pPr rtl="0"/>
                      <a:r>
                        <a:rPr lang="uk-UA" sz="1800" b="0" i="0" u="none" strike="noStrike" kern="1200" noProof="0" dirty="0">
                          <a:solidFill>
                            <a:schemeClr val="dk1"/>
                          </a:solidFill>
                          <a:effectLst/>
                          <a:latin typeface="+mn-lt"/>
                          <a:ea typeface="+mn-ea"/>
                          <a:cs typeface="+mn-cs"/>
                        </a:rPr>
                        <a:t>Душею хвильку міг спочити…</a:t>
                      </a:r>
                    </a:p>
                    <a:p>
                      <a:endParaRPr lang="uk-UA" noProof="0" dirty="0"/>
                    </a:p>
                    <a:p>
                      <a:pPr rtl="0"/>
                      <a:r>
                        <a:rPr lang="uk-UA" sz="1800" b="0" i="0" u="none" strike="noStrike" kern="1200" noProof="0" dirty="0">
                          <a:solidFill>
                            <a:schemeClr val="dk1"/>
                          </a:solidFill>
                          <a:effectLst/>
                          <a:latin typeface="+mn-lt"/>
                          <a:ea typeface="+mn-ea"/>
                          <a:cs typeface="+mn-cs"/>
                        </a:rPr>
                        <a:t>Слова — полова!</a:t>
                      </a:r>
                    </a:p>
                    <a:p>
                      <a:pPr rtl="0"/>
                      <a:r>
                        <a:rPr lang="uk-UA" sz="1800" b="0" i="0" u="none" strike="noStrike" kern="1200" noProof="0" dirty="0">
                          <a:solidFill>
                            <a:schemeClr val="dk1"/>
                          </a:solidFill>
                          <a:effectLst/>
                          <a:latin typeface="+mn-lt"/>
                          <a:ea typeface="+mn-ea"/>
                          <a:cs typeface="+mn-cs"/>
                        </a:rPr>
                        <a:t>Але огонь в одежі слова —</a:t>
                      </a:r>
                    </a:p>
                    <a:p>
                      <a:pPr rtl="0"/>
                      <a:r>
                        <a:rPr lang="uk-UA" sz="1800" b="0" i="0" u="none" strike="noStrike" kern="1200" noProof="0" dirty="0">
                          <a:solidFill>
                            <a:schemeClr val="dk1"/>
                          </a:solidFill>
                          <a:effectLst/>
                          <a:latin typeface="+mn-lt"/>
                          <a:ea typeface="+mn-ea"/>
                          <a:cs typeface="+mn-cs"/>
                        </a:rPr>
                        <a:t>Безсмертна чудотворна фея,</a:t>
                      </a:r>
                    </a:p>
                    <a:p>
                      <a:pPr rtl="0"/>
                      <a:r>
                        <a:rPr lang="uk-UA" sz="1800" b="0" i="0" u="none" strike="noStrike" kern="1200" noProof="0" dirty="0">
                          <a:solidFill>
                            <a:schemeClr val="dk1"/>
                          </a:solidFill>
                          <a:effectLst/>
                          <a:latin typeface="+mn-lt"/>
                          <a:ea typeface="+mn-ea"/>
                          <a:cs typeface="+mn-cs"/>
                        </a:rPr>
                        <a:t>Правдива іскра Прометея.</a:t>
                      </a:r>
                    </a:p>
                  </a:txBody>
                  <a:tcPr/>
                </a:tc>
                <a:tc>
                  <a:txBody>
                    <a:bodyPr/>
                    <a:lstStyle/>
                    <a:p>
                      <a:pPr rtl="0"/>
                      <a:r>
                        <a:rPr lang="uk-UA" sz="1800" b="0" i="0" u="none" strike="noStrike" kern="1200" noProof="0" dirty="0">
                          <a:solidFill>
                            <a:schemeClr val="dk1"/>
                          </a:solidFill>
                          <a:effectLst/>
                          <a:latin typeface="+mn-lt"/>
                          <a:ea typeface="+mn-ea"/>
                          <a:cs typeface="+mn-cs"/>
                        </a:rPr>
                        <a:t>До мене, як </a:t>
                      </a:r>
                      <a:r>
                        <a:rPr lang="uk-UA" sz="1800" b="0" i="0" u="none" strike="noStrike" kern="1200" noProof="0" dirty="0" err="1">
                          <a:solidFill>
                            <a:schemeClr val="dk1"/>
                          </a:solidFill>
                          <a:effectLst/>
                          <a:latin typeface="+mn-lt"/>
                          <a:ea typeface="+mn-ea"/>
                          <a:cs typeface="+mn-cs"/>
                        </a:rPr>
                        <a:t>горожанина</a:t>
                      </a:r>
                      <a:r>
                        <a:rPr lang="uk-UA" sz="1800" b="0" i="0" u="none" strike="noStrike" kern="1200" noProof="0" dirty="0">
                          <a:solidFill>
                            <a:schemeClr val="dk1"/>
                          </a:solidFill>
                          <a:effectLst/>
                          <a:latin typeface="+mn-lt"/>
                          <a:ea typeface="+mn-ea"/>
                          <a:cs typeface="+mn-cs"/>
                        </a:rPr>
                        <a:t>,</a:t>
                      </a:r>
                    </a:p>
                    <a:p>
                      <a:pPr rtl="0"/>
                      <a:r>
                        <a:rPr lang="uk-UA" sz="1800" b="0" i="0" u="none" strike="noStrike" kern="1200" noProof="0" dirty="0">
                          <a:solidFill>
                            <a:schemeClr val="dk1"/>
                          </a:solidFill>
                          <a:effectLst/>
                          <a:latin typeface="+mn-lt"/>
                          <a:ea typeface="+mn-ea"/>
                          <a:cs typeface="+mn-cs"/>
                        </a:rPr>
                        <a:t>Ставляй вимоги — я людина.</a:t>
                      </a:r>
                    </a:p>
                    <a:p>
                      <a:pPr rtl="0"/>
                      <a:r>
                        <a:rPr lang="uk-UA" sz="1800" b="0" i="0" u="none" strike="noStrike" kern="1200" noProof="0" dirty="0">
                          <a:solidFill>
                            <a:schemeClr val="dk1"/>
                          </a:solidFill>
                          <a:effectLst/>
                          <a:latin typeface="+mn-lt"/>
                          <a:ea typeface="+mn-ea"/>
                          <a:cs typeface="+mn-cs"/>
                        </a:rPr>
                        <a:t>А як поет — без перепони </a:t>
                      </a:r>
                    </a:p>
                    <a:p>
                      <a:pPr rtl="0"/>
                      <a:r>
                        <a:rPr lang="uk-UA" sz="1800" b="0" i="0" u="none" strike="noStrike" kern="1200" noProof="0" dirty="0">
                          <a:solidFill>
                            <a:schemeClr val="dk1"/>
                          </a:solidFill>
                          <a:effectLst/>
                          <a:latin typeface="+mn-lt"/>
                          <a:ea typeface="+mn-ea"/>
                          <a:cs typeface="+mn-cs"/>
                        </a:rPr>
                        <a:t>Я стежу творчості закони…</a:t>
                      </a:r>
                    </a:p>
                    <a:p>
                      <a:pPr rtl="0"/>
                      <a:r>
                        <a:rPr lang="uk-UA" sz="1800" b="0" i="0" u="none" strike="noStrike" kern="1200" noProof="0" dirty="0">
                          <a:solidFill>
                            <a:schemeClr val="dk1"/>
                          </a:solidFill>
                          <a:effectLst/>
                          <a:latin typeface="+mn-lt"/>
                          <a:ea typeface="+mn-ea"/>
                          <a:cs typeface="+mn-cs"/>
                        </a:rPr>
                        <a:t>Моя девіза — йти за віком </a:t>
                      </a:r>
                    </a:p>
                    <a:p>
                      <a:pPr rtl="0"/>
                      <a:r>
                        <a:rPr lang="uk-UA" sz="1800" b="0" i="0" u="none" strike="noStrike" kern="1200" noProof="0" dirty="0">
                          <a:solidFill>
                            <a:schemeClr val="dk1"/>
                          </a:solidFill>
                          <a:effectLst/>
                          <a:latin typeface="+mn-lt"/>
                          <a:ea typeface="+mn-ea"/>
                          <a:cs typeface="+mn-cs"/>
                        </a:rPr>
                        <a:t>І бути цілим чоловіком!</a:t>
                      </a:r>
                    </a:p>
                    <a:p>
                      <a:endParaRPr lang="uk-UA" noProof="0" dirty="0"/>
                    </a:p>
                  </a:txBody>
                  <a:tcPr/>
                </a:tc>
                <a:extLst>
                  <a:ext uri="{0D108BD9-81ED-4DB2-BD59-A6C34878D82A}">
                    <a16:rowId xmlns:a16="http://schemas.microsoft.com/office/drawing/2014/main" val="1035958095"/>
                  </a:ext>
                </a:extLst>
              </a:tr>
            </a:tbl>
          </a:graphicData>
        </a:graphic>
      </p:graphicFrame>
    </p:spTree>
    <p:extLst>
      <p:ext uri="{BB962C8B-B14F-4D97-AF65-F5344CB8AC3E}">
        <p14:creationId xmlns:p14="http://schemas.microsoft.com/office/powerpoint/2010/main" val="3260721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901EA4-6CA0-4A64-939C-F76E88D155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9ED8891-F098-3D43-BC7C-702F4468692F}"/>
              </a:ext>
            </a:extLst>
          </p:cNvPr>
          <p:cNvSpPr>
            <a:spLocks noGrp="1"/>
          </p:cNvSpPr>
          <p:nvPr>
            <p:ph type="title"/>
          </p:nvPr>
        </p:nvSpPr>
        <p:spPr>
          <a:xfrm>
            <a:off x="848762" y="163482"/>
            <a:ext cx="4855352" cy="1507375"/>
          </a:xfrm>
        </p:spPr>
        <p:txBody>
          <a:bodyPr>
            <a:normAutofit/>
          </a:bodyPr>
          <a:lstStyle/>
          <a:p>
            <a:r>
              <a:rPr lang="uk-UA" dirty="0"/>
              <a:t>Молода Муза</a:t>
            </a:r>
            <a:endParaRPr lang="cs-CZ" dirty="0"/>
          </a:p>
        </p:txBody>
      </p:sp>
      <p:sp>
        <p:nvSpPr>
          <p:cNvPr id="3" name="Zástupný obsah 2">
            <a:extLst>
              <a:ext uri="{FF2B5EF4-FFF2-40B4-BE49-F238E27FC236}">
                <a16:creationId xmlns:a16="http://schemas.microsoft.com/office/drawing/2014/main" id="{7916900A-33D0-5F48-B445-685E633C9006}"/>
              </a:ext>
            </a:extLst>
          </p:cNvPr>
          <p:cNvSpPr>
            <a:spLocks noGrp="1"/>
          </p:cNvSpPr>
          <p:nvPr>
            <p:ph idx="1"/>
          </p:nvPr>
        </p:nvSpPr>
        <p:spPr>
          <a:xfrm>
            <a:off x="848762" y="2220877"/>
            <a:ext cx="5640938" cy="4668062"/>
          </a:xfrm>
        </p:spPr>
        <p:txBody>
          <a:bodyPr>
            <a:normAutofit/>
          </a:bodyPr>
          <a:lstStyle/>
          <a:p>
            <a:pPr algn="just">
              <a:lnSpc>
                <a:spcPct val="110000"/>
              </a:lnSpc>
            </a:pPr>
            <a:r>
              <a:rPr lang="uk-UA" dirty="0"/>
              <a:t>Назва походила від новели «Доля молоденької музи» Михайла </a:t>
            </a:r>
            <a:r>
              <a:rPr lang="uk-UA" dirty="0" err="1"/>
              <a:t>Яцківа</a:t>
            </a:r>
            <a:r>
              <a:rPr lang="uk-UA" dirty="0"/>
              <a:t>. </a:t>
            </a:r>
          </a:p>
          <a:p>
            <a:pPr algn="just">
              <a:lnSpc>
                <a:spcPct val="110000"/>
              </a:lnSpc>
            </a:pPr>
            <a:r>
              <a:rPr lang="uk-UA" dirty="0"/>
              <a:t>Журнал «Світ» – мета нового письменства.</a:t>
            </a:r>
            <a:endParaRPr lang="cs-CZ" dirty="0"/>
          </a:p>
          <a:p>
            <a:pPr algn="just">
              <a:lnSpc>
                <a:spcPct val="110000"/>
              </a:lnSpc>
            </a:pPr>
            <a:r>
              <a:rPr lang="uk-UA" dirty="0"/>
              <a:t>Їхню увагу привертала філософія Ф. Ніцше, творчість </a:t>
            </a:r>
            <a:r>
              <a:rPr lang="uk-UA" dirty="0" err="1"/>
              <a:t>Ш</a:t>
            </a:r>
            <a:r>
              <a:rPr lang="uk-UA" dirty="0"/>
              <a:t>. Бодлера, Г. Ібсена, М. Метерлінка, що давала їм ключ до «</a:t>
            </a:r>
            <a:r>
              <a:rPr lang="uk-UA" i="1" dirty="0"/>
              <a:t>живого биття сучасного, може, надміру вразливого людського серця</a:t>
            </a:r>
            <a:r>
              <a:rPr lang="uk-UA" dirty="0"/>
              <a:t>» (Остап Луцький).</a:t>
            </a:r>
            <a:endParaRPr lang="cs-CZ" dirty="0"/>
          </a:p>
          <a:p>
            <a:pPr algn="just">
              <a:lnSpc>
                <a:spcPct val="110000"/>
              </a:lnSpc>
            </a:pPr>
            <a:r>
              <a:rPr lang="uk-UA" dirty="0"/>
              <a:t>Налагоджувався зв'язок з «Молодою Польщею» через Богдана Лепкого, який у той час викладав у </a:t>
            </a:r>
            <a:r>
              <a:rPr lang="uk-UA" dirty="0" err="1"/>
              <a:t>Ягеллонському</a:t>
            </a:r>
            <a:r>
              <a:rPr lang="uk-UA" dirty="0"/>
              <a:t> університеті. Завдяки йому була сформована Краківська група.</a:t>
            </a:r>
            <a:endParaRPr lang="cs-CZ" dirty="0"/>
          </a:p>
        </p:txBody>
      </p:sp>
      <p:sp>
        <p:nvSpPr>
          <p:cNvPr id="12" name="Freeform: Shape 11">
            <a:extLst>
              <a:ext uri="{FF2B5EF4-FFF2-40B4-BE49-F238E27FC236}">
                <a16:creationId xmlns:a16="http://schemas.microsoft.com/office/drawing/2014/main" id="{7E3B2BA1-50FC-4574-838F-AB0B5B93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ázek 4" descr="Obsah obrázku text, kniha&#10;&#10;Popis byl vytvořen automaticky">
            <a:extLst>
              <a:ext uri="{FF2B5EF4-FFF2-40B4-BE49-F238E27FC236}">
                <a16:creationId xmlns:a16="http://schemas.microsoft.com/office/drawing/2014/main" id="{9BE35E25-2790-C741-BDF5-4F4645852182}"/>
              </a:ext>
            </a:extLst>
          </p:cNvPr>
          <p:cNvPicPr>
            <a:picLocks noChangeAspect="1"/>
          </p:cNvPicPr>
          <p:nvPr/>
        </p:nvPicPr>
        <p:blipFill rotWithShape="1">
          <a:blip r:embed="rId2"/>
          <a:srcRect r="-2" b="5424"/>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Tree>
    <p:extLst>
      <p:ext uri="{BB962C8B-B14F-4D97-AF65-F5344CB8AC3E}">
        <p14:creationId xmlns:p14="http://schemas.microsoft.com/office/powerpoint/2010/main" val="60619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55C1AC-15C4-1D42-8C75-C2FC964978D3}"/>
              </a:ext>
            </a:extLst>
          </p:cNvPr>
          <p:cNvSpPr>
            <a:spLocks noGrp="1"/>
          </p:cNvSpPr>
          <p:nvPr>
            <p:ph type="title"/>
          </p:nvPr>
        </p:nvSpPr>
        <p:spPr>
          <a:xfrm>
            <a:off x="6929769" y="47007"/>
            <a:ext cx="4760026" cy="1485900"/>
          </a:xfrm>
        </p:spPr>
        <p:txBody>
          <a:bodyPr>
            <a:normAutofit fontScale="90000"/>
          </a:bodyPr>
          <a:lstStyle/>
          <a:p>
            <a:r>
              <a:rPr lang="uk-UA" dirty="0"/>
              <a:t>Критична діяльність авторів з оточення «Молодої музи»</a:t>
            </a:r>
            <a:endParaRPr lang="cs-CZ" dirty="0"/>
          </a:p>
        </p:txBody>
      </p:sp>
      <p:sp>
        <p:nvSpPr>
          <p:cNvPr id="3" name="Zástupný obsah 2">
            <a:extLst>
              <a:ext uri="{FF2B5EF4-FFF2-40B4-BE49-F238E27FC236}">
                <a16:creationId xmlns:a16="http://schemas.microsoft.com/office/drawing/2014/main" id="{AF3DBC23-7348-2A47-9972-16017B562940}"/>
              </a:ext>
            </a:extLst>
          </p:cNvPr>
          <p:cNvSpPr>
            <a:spLocks noGrp="1"/>
          </p:cNvSpPr>
          <p:nvPr>
            <p:ph idx="1"/>
          </p:nvPr>
        </p:nvSpPr>
        <p:spPr>
          <a:xfrm>
            <a:off x="665488" y="478807"/>
            <a:ext cx="5569975" cy="6163293"/>
          </a:xfrm>
        </p:spPr>
        <p:txBody>
          <a:bodyPr>
            <a:noAutofit/>
          </a:bodyPr>
          <a:lstStyle/>
          <a:p>
            <a:pPr algn="just"/>
            <a:r>
              <a:rPr lang="uk-UA" sz="1600" dirty="0"/>
              <a:t>М. Вороний, крім організаційних спроб зорієнтувати українську літературу на нові, європейські смаки, виступає і з влас­ними художніми творами, що несли в собі елементи мо­дерного, умовно кажучи — естетичного літературознавст­ва, пробудження якого активізувалося в окремих євро­пейських літературах другої половини XIX ст.</a:t>
            </a:r>
          </a:p>
          <a:p>
            <a:pPr algn="just"/>
            <a:r>
              <a:rPr lang="uk-UA" sz="1600" dirty="0"/>
              <a:t>На­родницький відтінок у тому мотиві характерний був і для тогочасних жерців краси, наприклад, О. Олеся («Яка краса, відродження країни!»), чого не можна сказати про ще молодших поетів, які гуртувалися навколо «Молодої музи». Свою красу вони намагалися цілком емансипува­ти від суспільних, патріотичних мотивів, але виходило це в них здебільшого на рівні декларацій. Вони заперечували реалізм, клялися в любові до мистецьких витворів, оспівували кохання, але, як правило, тільки ло­зунгове. </a:t>
            </a:r>
          </a:p>
          <a:p>
            <a:r>
              <a:rPr lang="uk-UA" sz="1600" dirty="0"/>
              <a:t>Образ-символ авторам «Молодої музи» не давався до пера, і тому були підстави називати їхню поезію не символістичною, а </a:t>
            </a:r>
            <a:r>
              <a:rPr lang="uk-UA" sz="1600" dirty="0" err="1"/>
              <a:t>передсимволістичною</a:t>
            </a:r>
            <a:r>
              <a:rPr lang="uk-UA" sz="1600" dirty="0"/>
              <a:t>.</a:t>
            </a:r>
          </a:p>
          <a:p>
            <a:r>
              <a:rPr lang="uk-UA" sz="1600" dirty="0"/>
              <a:t>Теоретичне обґрунтування своїх літературних пози­цій було в </a:t>
            </a:r>
            <a:r>
              <a:rPr lang="uk-UA" sz="1600" dirty="0" err="1"/>
              <a:t>молодомузівців</a:t>
            </a:r>
            <a:r>
              <a:rPr lang="uk-UA" sz="1600" dirty="0"/>
              <a:t> загалом поверховим. </a:t>
            </a:r>
          </a:p>
        </p:txBody>
      </p:sp>
      <p:pic>
        <p:nvPicPr>
          <p:cNvPr id="5" name="Obrázek 4">
            <a:extLst>
              <a:ext uri="{FF2B5EF4-FFF2-40B4-BE49-F238E27FC236}">
                <a16:creationId xmlns:a16="http://schemas.microsoft.com/office/drawing/2014/main" id="{8616B0B1-8317-A14D-8A14-FE4673F1AF2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6576141" y="2405364"/>
            <a:ext cx="5389058" cy="3233435"/>
          </a:xfrm>
          <a:prstGeom prst="rect">
            <a:avLst/>
          </a:prstGeom>
        </p:spPr>
      </p:pic>
    </p:spTree>
    <p:extLst>
      <p:ext uri="{BB962C8B-B14F-4D97-AF65-F5344CB8AC3E}">
        <p14:creationId xmlns:p14="http://schemas.microsoft.com/office/powerpoint/2010/main" val="3011095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00C082-7B8A-974C-9DBA-6082B5B97E37}"/>
              </a:ext>
            </a:extLst>
          </p:cNvPr>
          <p:cNvSpPr>
            <a:spLocks noGrp="1"/>
          </p:cNvSpPr>
          <p:nvPr>
            <p:ph type="title"/>
          </p:nvPr>
        </p:nvSpPr>
        <p:spPr>
          <a:xfrm>
            <a:off x="1077362" y="720434"/>
            <a:ext cx="9950103" cy="714666"/>
          </a:xfrm>
        </p:spPr>
        <p:txBody>
          <a:bodyPr/>
          <a:lstStyle/>
          <a:p>
            <a:pPr algn="ctr"/>
            <a:r>
              <a:rPr lang="uk-UA" dirty="0"/>
              <a:t>«Українська хата»</a:t>
            </a:r>
            <a:r>
              <a:rPr lang="cs-CZ" dirty="0"/>
              <a:t> </a:t>
            </a:r>
          </a:p>
        </p:txBody>
      </p:sp>
      <p:sp>
        <p:nvSpPr>
          <p:cNvPr id="3" name="Zástupný obsah 2">
            <a:extLst>
              <a:ext uri="{FF2B5EF4-FFF2-40B4-BE49-F238E27FC236}">
                <a16:creationId xmlns:a16="http://schemas.microsoft.com/office/drawing/2014/main" id="{7FCB047F-7B5B-034C-A7A1-0BF6898ABB4A}"/>
              </a:ext>
            </a:extLst>
          </p:cNvPr>
          <p:cNvSpPr>
            <a:spLocks noGrp="1"/>
          </p:cNvSpPr>
          <p:nvPr>
            <p:ph idx="1"/>
          </p:nvPr>
        </p:nvSpPr>
        <p:spPr>
          <a:xfrm>
            <a:off x="1077362" y="1841500"/>
            <a:ext cx="9950103" cy="4099330"/>
          </a:xfrm>
        </p:spPr>
        <p:txBody>
          <a:bodyPr/>
          <a:lstStyle/>
          <a:p>
            <a:r>
              <a:rPr lang="uk-UA" dirty="0"/>
              <a:t>1901 – 1914 </a:t>
            </a:r>
          </a:p>
          <a:p>
            <a:pPr algn="just"/>
            <a:r>
              <a:rPr lang="uk-UA" dirty="0"/>
              <a:t>ґрунтувалася на принципах життєвого пориву А. Берґсона, аргументованої Ф. Ніцше концепції вольової </a:t>
            </a:r>
            <a:r>
              <a:rPr lang="uk-UA" dirty="0" err="1"/>
              <a:t>самоцінної</a:t>
            </a:r>
            <a:r>
              <a:rPr lang="uk-UA" dirty="0"/>
              <a:t> людини, здатної переборювати в собі власні слабкості. </a:t>
            </a:r>
            <a:endParaRPr lang="cs-CZ" dirty="0"/>
          </a:p>
          <a:p>
            <a:pPr algn="just"/>
            <a:r>
              <a:rPr lang="uk-UA" dirty="0"/>
              <a:t>Оточення тогочасного Києва</a:t>
            </a:r>
          </a:p>
          <a:p>
            <a:pPr algn="just"/>
            <a:r>
              <a:rPr lang="uk-UA" dirty="0"/>
              <a:t>Опосередковано ґрунтувалося на досвід «Плеяди».</a:t>
            </a:r>
            <a:endParaRPr lang="cs-CZ" dirty="0"/>
          </a:p>
          <a:p>
            <a:pPr algn="just"/>
            <a:r>
              <a:rPr lang="uk-UA" dirty="0"/>
              <a:t>Визначальним для «</a:t>
            </a:r>
            <a:r>
              <a:rPr lang="uk-UA" dirty="0" err="1"/>
              <a:t>хатян</a:t>
            </a:r>
            <a:r>
              <a:rPr lang="uk-UA" dirty="0"/>
              <a:t>» був принцип неповторної артистичної індивідуальності, здатної сформувати новий світ за законами краси й високого мистецтва. Вони спиралися не лише на тогочасну «філософію життя», а й на ментальну специфіку українства.</a:t>
            </a:r>
            <a:endParaRPr lang="cs-CZ" dirty="0"/>
          </a:p>
          <a:p>
            <a:pPr algn="just"/>
            <a:r>
              <a:rPr lang="uk-UA" dirty="0"/>
              <a:t>«</a:t>
            </a:r>
            <a:r>
              <a:rPr lang="uk-UA" dirty="0" err="1"/>
              <a:t>Хатяни</a:t>
            </a:r>
            <a:r>
              <a:rPr lang="uk-UA" dirty="0"/>
              <a:t>» обстоювали український варіант модернізму (не авангардизму), в основу якого покладено критерії краси і правди. </a:t>
            </a:r>
            <a:endParaRPr lang="cs-CZ" dirty="0"/>
          </a:p>
          <a:p>
            <a:endParaRPr lang="cs-CZ" dirty="0"/>
          </a:p>
        </p:txBody>
      </p:sp>
    </p:spTree>
    <p:extLst>
      <p:ext uri="{BB962C8B-B14F-4D97-AF65-F5344CB8AC3E}">
        <p14:creationId xmlns:p14="http://schemas.microsoft.com/office/powerpoint/2010/main" val="3992572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2B0CCE-A101-5942-9C04-D9C806C38675}"/>
              </a:ext>
            </a:extLst>
          </p:cNvPr>
          <p:cNvSpPr>
            <a:spLocks noGrp="1"/>
          </p:cNvSpPr>
          <p:nvPr>
            <p:ph type="title"/>
          </p:nvPr>
        </p:nvSpPr>
        <p:spPr>
          <a:xfrm>
            <a:off x="1120948" y="573574"/>
            <a:ext cx="9950103" cy="1346896"/>
          </a:xfrm>
        </p:spPr>
        <p:txBody>
          <a:bodyPr>
            <a:normAutofit/>
          </a:bodyPr>
          <a:lstStyle/>
          <a:p>
            <a:pPr algn="ctr"/>
            <a:r>
              <a:rPr lang="uk-UA" dirty="0"/>
              <a:t>Конфлікт між «Молодою Музою» й «Українською хатою» </a:t>
            </a:r>
            <a:endParaRPr lang="cs-CZ" dirty="0"/>
          </a:p>
        </p:txBody>
      </p:sp>
      <p:sp>
        <p:nvSpPr>
          <p:cNvPr id="3" name="Zástupný obsah 2">
            <a:extLst>
              <a:ext uri="{FF2B5EF4-FFF2-40B4-BE49-F238E27FC236}">
                <a16:creationId xmlns:a16="http://schemas.microsoft.com/office/drawing/2014/main" id="{7BD0AFB8-E77B-AC4E-9A26-D1180E5539BC}"/>
              </a:ext>
            </a:extLst>
          </p:cNvPr>
          <p:cNvSpPr>
            <a:spLocks noGrp="1"/>
          </p:cNvSpPr>
          <p:nvPr>
            <p:ph idx="1"/>
          </p:nvPr>
        </p:nvSpPr>
        <p:spPr>
          <a:xfrm>
            <a:off x="1120948" y="2253440"/>
            <a:ext cx="9950103" cy="4594630"/>
          </a:xfrm>
        </p:spPr>
        <p:txBody>
          <a:bodyPr/>
          <a:lstStyle/>
          <a:p>
            <a:pPr algn="just"/>
            <a:r>
              <a:rPr lang="uk-UA" sz="2000" dirty="0"/>
              <a:t>Між «</a:t>
            </a:r>
            <a:r>
              <a:rPr lang="uk-UA" sz="2000" dirty="0" err="1"/>
              <a:t>молодомузівцями</a:t>
            </a:r>
            <a:r>
              <a:rPr lang="uk-UA" sz="2000" dirty="0"/>
              <a:t>» і «</a:t>
            </a:r>
            <a:r>
              <a:rPr lang="uk-UA" sz="2000" dirty="0" err="1"/>
              <a:t>хатянами</a:t>
            </a:r>
            <a:r>
              <a:rPr lang="uk-UA" sz="2000" dirty="0"/>
              <a:t>» спалахнули дискусії, що засвідчували дещо відмінні погляди на літературний процес.</a:t>
            </a:r>
            <a:endParaRPr lang="cs-CZ" sz="2000" dirty="0"/>
          </a:p>
          <a:p>
            <a:pPr algn="just"/>
            <a:r>
              <a:rPr lang="uk-UA" sz="2000" dirty="0"/>
              <a:t>Розібратися в тогочасному конфлікті інтерпретацій намагався І. Франко.  </a:t>
            </a:r>
          </a:p>
          <a:p>
            <a:pPr algn="just"/>
            <a:r>
              <a:rPr lang="uk-UA" sz="2000" dirty="0"/>
              <a:t>Він сприймав публікацію О. Луцького у газеті «Діло» (13 грудня 1907 р.) як маніфест «</a:t>
            </a:r>
            <a:r>
              <a:rPr lang="uk-UA" sz="2000" dirty="0" err="1"/>
              <a:t>молодомузівців</a:t>
            </a:r>
            <a:r>
              <a:rPr lang="uk-UA" sz="2000" dirty="0"/>
              <a:t>», не поділяв їхньої містики, вимагав від автора пояснень перед громадою. Спробу «</a:t>
            </a:r>
            <a:r>
              <a:rPr lang="uk-UA" sz="2000" dirty="0" err="1"/>
              <a:t>молодомузівців</a:t>
            </a:r>
            <a:r>
              <a:rPr lang="uk-UA" sz="2000" dirty="0"/>
              <a:t>» сягнути «</a:t>
            </a:r>
            <a:r>
              <a:rPr lang="uk-UA" sz="2000" i="1" dirty="0"/>
              <a:t>вершин чистої краси</a:t>
            </a:r>
            <a:r>
              <a:rPr lang="uk-UA" sz="2000" dirty="0"/>
              <a:t>» І. Франко трактував як приховування «</a:t>
            </a:r>
            <a:r>
              <a:rPr lang="uk-UA" sz="2000" i="1" dirty="0"/>
              <a:t>цинічного індиферентизму</a:t>
            </a:r>
            <a:r>
              <a:rPr lang="uk-UA" sz="2000" dirty="0"/>
              <a:t>», тому жорстоко розкритикував поетичний збірник «Привезено зілля з трьох гір на весілля». Однак припущення І. Франка, ніби модерністська поезія «</a:t>
            </a:r>
            <a:r>
              <a:rPr lang="uk-UA" sz="2000" i="1" dirty="0"/>
              <a:t>розмивається з красою</a:t>
            </a:r>
            <a:r>
              <a:rPr lang="uk-UA" sz="2000" dirty="0"/>
              <a:t>», було надто категоричним. </a:t>
            </a:r>
            <a:endParaRPr lang="cs-CZ" sz="2000" dirty="0"/>
          </a:p>
          <a:p>
            <a:endParaRPr lang="cs-CZ" dirty="0"/>
          </a:p>
        </p:txBody>
      </p:sp>
    </p:spTree>
    <p:extLst>
      <p:ext uri="{BB962C8B-B14F-4D97-AF65-F5344CB8AC3E}">
        <p14:creationId xmlns:p14="http://schemas.microsoft.com/office/powerpoint/2010/main" val="370689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CD2790-02F9-E94B-B6B9-18CFF7A4C207}"/>
              </a:ext>
            </a:extLst>
          </p:cNvPr>
          <p:cNvSpPr>
            <a:spLocks noGrp="1"/>
          </p:cNvSpPr>
          <p:nvPr>
            <p:ph type="title"/>
          </p:nvPr>
        </p:nvSpPr>
        <p:spPr>
          <a:xfrm>
            <a:off x="1661326" y="227904"/>
            <a:ext cx="9950103" cy="689266"/>
          </a:xfrm>
        </p:spPr>
        <p:txBody>
          <a:bodyPr/>
          <a:lstStyle/>
          <a:p>
            <a:pPr algn="ctr"/>
            <a:r>
              <a:rPr lang="uk-UA"/>
              <a:t>Микола Вороний</a:t>
            </a:r>
            <a:endParaRPr lang="cs-CZ" dirty="0"/>
          </a:p>
        </p:txBody>
      </p:sp>
      <p:sp>
        <p:nvSpPr>
          <p:cNvPr id="3" name="Zástupný obsah 2">
            <a:extLst>
              <a:ext uri="{FF2B5EF4-FFF2-40B4-BE49-F238E27FC236}">
                <a16:creationId xmlns:a16="http://schemas.microsoft.com/office/drawing/2014/main" id="{57883536-644B-DA48-AE9C-3B5CEEC93BAF}"/>
              </a:ext>
            </a:extLst>
          </p:cNvPr>
          <p:cNvSpPr>
            <a:spLocks noGrp="1"/>
          </p:cNvSpPr>
          <p:nvPr>
            <p:ph idx="1"/>
          </p:nvPr>
        </p:nvSpPr>
        <p:spPr>
          <a:xfrm>
            <a:off x="4511040" y="1026028"/>
            <a:ext cx="7300686" cy="5604068"/>
          </a:xfrm>
        </p:spPr>
        <p:txBody>
          <a:bodyPr>
            <a:normAutofit fontScale="92500"/>
          </a:bodyPr>
          <a:lstStyle/>
          <a:p>
            <a:r>
              <a:rPr lang="uk-UA" dirty="0"/>
              <a:t>Концепція символізму цілісно розкрита в ліриці Миколи Вороного.</a:t>
            </a:r>
          </a:p>
          <a:p>
            <a:r>
              <a:rPr lang="uk-UA" dirty="0"/>
              <a:t>Перші ознаки символістської поетики Миколи Вороного з’явилися в циклі «Мандрівні елегії».</a:t>
            </a:r>
          </a:p>
          <a:p>
            <a:r>
              <a:rPr lang="uk-UA" dirty="0"/>
              <a:t>Збірка «</a:t>
            </a:r>
            <a:r>
              <a:rPr lang="uk-UA" b="1" dirty="0"/>
              <a:t>Ліричні поезії</a:t>
            </a:r>
            <a:r>
              <a:rPr lang="uk-UA" dirty="0"/>
              <a:t>» складається з кількох циклів: «Елегії», «</a:t>
            </a:r>
            <a:r>
              <a:rPr lang="cs-CZ" dirty="0" err="1"/>
              <a:t>Amoroso</a:t>
            </a:r>
            <a:r>
              <a:rPr lang="uk-UA" dirty="0"/>
              <a:t>», «За брамою раю», «Разок намиста», «Сонячні хвилини» та окремих віршів.</a:t>
            </a:r>
          </a:p>
          <a:p>
            <a:r>
              <a:rPr lang="uk-UA" dirty="0"/>
              <a:t>Музикальність, свіжість образів.</a:t>
            </a:r>
          </a:p>
          <a:p>
            <a:r>
              <a:rPr lang="uk-UA" dirty="0"/>
              <a:t>Цикли «За брамою раю» (12 віршів) та «Разок намиста» (9 віршів) – поезії 1903 – 1910 рр.</a:t>
            </a:r>
          </a:p>
          <a:p>
            <a:r>
              <a:rPr lang="uk-UA" dirty="0"/>
              <a:t>Характеристика збірки: </a:t>
            </a:r>
          </a:p>
          <a:p>
            <a:r>
              <a:rPr lang="uk-UA" dirty="0"/>
              <a:t>Розмаїття </a:t>
            </a:r>
            <a:r>
              <a:rPr lang="uk-UA" dirty="0" err="1"/>
              <a:t>самоототожнень</a:t>
            </a:r>
            <a:r>
              <a:rPr lang="uk-UA" dirty="0"/>
              <a:t> – ліричний герой почувається то рабом, божевільним, то пілігримом перед брамою раю. </a:t>
            </a:r>
          </a:p>
          <a:p>
            <a:r>
              <a:rPr lang="uk-UA" dirty="0"/>
              <a:t>Панування музичних образів («Скрипонька»)</a:t>
            </a:r>
          </a:p>
          <a:p>
            <a:r>
              <a:rPr lang="uk-UA" dirty="0"/>
              <a:t>Збірка мистецьки збагачена віршованими розмірами та ритмами.</a:t>
            </a:r>
          </a:p>
          <a:p>
            <a:endParaRPr lang="uk-UA" dirty="0"/>
          </a:p>
        </p:txBody>
      </p:sp>
      <p:pic>
        <p:nvPicPr>
          <p:cNvPr id="7" name="Obrázek 6" descr="Obsah obrázku text, osoba, černá, staré&#10;&#10;Popis byl vytvořen automaticky">
            <a:extLst>
              <a:ext uri="{FF2B5EF4-FFF2-40B4-BE49-F238E27FC236}">
                <a16:creationId xmlns:a16="http://schemas.microsoft.com/office/drawing/2014/main" id="{137FE077-8527-9C4A-B1AC-F4AF5F175E51}"/>
              </a:ext>
            </a:extLst>
          </p:cNvPr>
          <p:cNvPicPr>
            <a:picLocks noChangeAspect="1"/>
          </p:cNvPicPr>
          <p:nvPr/>
        </p:nvPicPr>
        <p:blipFill>
          <a:blip r:embed="rId2"/>
          <a:stretch>
            <a:fillRect/>
          </a:stretch>
        </p:blipFill>
        <p:spPr>
          <a:xfrm>
            <a:off x="0" y="0"/>
            <a:ext cx="4511040" cy="6858000"/>
          </a:xfrm>
          <a:prstGeom prst="rect">
            <a:avLst/>
          </a:prstGeom>
        </p:spPr>
      </p:pic>
    </p:spTree>
    <p:extLst>
      <p:ext uri="{BB962C8B-B14F-4D97-AF65-F5344CB8AC3E}">
        <p14:creationId xmlns:p14="http://schemas.microsoft.com/office/powerpoint/2010/main" val="3313945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561C07-E2A2-E94D-A5ED-540D3166A10D}"/>
              </a:ext>
            </a:extLst>
          </p:cNvPr>
          <p:cNvSpPr>
            <a:spLocks noGrp="1"/>
          </p:cNvSpPr>
          <p:nvPr>
            <p:ph type="title"/>
          </p:nvPr>
        </p:nvSpPr>
        <p:spPr>
          <a:xfrm>
            <a:off x="1077362" y="720434"/>
            <a:ext cx="9950103" cy="600366"/>
          </a:xfrm>
        </p:spPr>
        <p:txBody>
          <a:bodyPr>
            <a:normAutofit fontScale="90000"/>
          </a:bodyPr>
          <a:lstStyle/>
          <a:p>
            <a:pPr algn="ctr"/>
            <a:r>
              <a:rPr lang="uk-UA" dirty="0"/>
              <a:t>Наступні збірки Миколи Вороного</a:t>
            </a:r>
            <a:endParaRPr lang="cs-CZ" dirty="0"/>
          </a:p>
        </p:txBody>
      </p:sp>
      <p:sp>
        <p:nvSpPr>
          <p:cNvPr id="3" name="Zástupný obsah 2">
            <a:extLst>
              <a:ext uri="{FF2B5EF4-FFF2-40B4-BE49-F238E27FC236}">
                <a16:creationId xmlns:a16="http://schemas.microsoft.com/office/drawing/2014/main" id="{CB118F22-065B-9C46-965A-253E1B357221}"/>
              </a:ext>
            </a:extLst>
          </p:cNvPr>
          <p:cNvSpPr>
            <a:spLocks noGrp="1"/>
          </p:cNvSpPr>
          <p:nvPr>
            <p:ph idx="1"/>
          </p:nvPr>
        </p:nvSpPr>
        <p:spPr>
          <a:xfrm>
            <a:off x="1077362" y="1574800"/>
            <a:ext cx="9950103" cy="5016500"/>
          </a:xfrm>
        </p:spPr>
        <p:txBody>
          <a:bodyPr>
            <a:normAutofit lnSpcReduction="10000"/>
          </a:bodyPr>
          <a:lstStyle/>
          <a:p>
            <a:r>
              <a:rPr lang="uk-UA" dirty="0"/>
              <a:t>Друга збірка «</a:t>
            </a:r>
            <a:r>
              <a:rPr lang="uk-UA" b="1" dirty="0"/>
              <a:t>В сяйві мрій</a:t>
            </a:r>
            <a:r>
              <a:rPr lang="uk-UA" dirty="0"/>
              <a:t>», 1913 р. Київ.</a:t>
            </a:r>
          </a:p>
          <a:p>
            <a:r>
              <a:rPr lang="uk-UA" dirty="0"/>
              <a:t>Цикли: «</a:t>
            </a:r>
            <a:r>
              <a:rPr lang="cs-CZ" dirty="0"/>
              <a:t>Ad astra</a:t>
            </a:r>
            <a:r>
              <a:rPr lang="uk-UA" dirty="0"/>
              <a:t>»</a:t>
            </a:r>
            <a:r>
              <a:rPr lang="cs-CZ" dirty="0"/>
              <a:t>, </a:t>
            </a:r>
            <a:r>
              <a:rPr lang="uk-UA" dirty="0"/>
              <a:t>«</a:t>
            </a:r>
            <a:r>
              <a:rPr lang="cs-CZ" dirty="0"/>
              <a:t>Fata morgana</a:t>
            </a:r>
            <a:r>
              <a:rPr lang="uk-UA" dirty="0"/>
              <a:t>»</a:t>
            </a:r>
            <a:r>
              <a:rPr lang="cs-CZ" dirty="0"/>
              <a:t>, </a:t>
            </a:r>
            <a:r>
              <a:rPr lang="uk-UA" dirty="0"/>
              <a:t>«Елегії», «Гротески» та окремі поезії.</a:t>
            </a:r>
          </a:p>
          <a:p>
            <a:r>
              <a:rPr lang="uk-UA" dirty="0"/>
              <a:t>Збірка «</a:t>
            </a:r>
            <a:r>
              <a:rPr lang="uk-UA" b="1" dirty="0"/>
              <a:t>Поезії</a:t>
            </a:r>
            <a:r>
              <a:rPr lang="uk-UA" dirty="0"/>
              <a:t>» – остання прижиттєва збірка. Видана в Харкові 1929 р.</a:t>
            </a:r>
          </a:p>
          <a:p>
            <a:r>
              <a:rPr lang="uk-UA" dirty="0"/>
              <a:t>Цикли: «Співи старого міста», «Елегії», «Балади й легенди», «</a:t>
            </a:r>
            <a:r>
              <a:rPr lang="cs-CZ" dirty="0"/>
              <a:t>Ad astra</a:t>
            </a:r>
            <a:r>
              <a:rPr lang="uk-UA" dirty="0"/>
              <a:t>»</a:t>
            </a:r>
            <a:r>
              <a:rPr lang="cs-CZ" dirty="0"/>
              <a:t>, </a:t>
            </a:r>
            <a:r>
              <a:rPr lang="uk-UA" dirty="0"/>
              <a:t>«Сонячні хвилини», «Гротески», «</a:t>
            </a:r>
            <a:r>
              <a:rPr lang="cs-CZ" dirty="0"/>
              <a:t>Fata morgana</a:t>
            </a:r>
            <a:r>
              <a:rPr lang="uk-UA" dirty="0"/>
              <a:t>»</a:t>
            </a:r>
            <a:r>
              <a:rPr lang="cs-CZ" dirty="0"/>
              <a:t>, </a:t>
            </a:r>
            <a:r>
              <a:rPr lang="uk-UA" dirty="0"/>
              <a:t>«Гуморески», «За брамою раю», «Разок намиста» та ін.</a:t>
            </a:r>
          </a:p>
          <a:p>
            <a:pPr marL="0" indent="0" algn="ctr">
              <a:buNone/>
            </a:pPr>
            <a:r>
              <a:rPr lang="uk-UA" dirty="0"/>
              <a:t>ПОЕМА «</a:t>
            </a:r>
            <a:r>
              <a:rPr lang="uk-UA" b="1" dirty="0"/>
              <a:t>Євшан-зілля</a:t>
            </a:r>
            <a:r>
              <a:rPr lang="uk-UA" dirty="0"/>
              <a:t>» 1899 р.</a:t>
            </a:r>
          </a:p>
          <a:p>
            <a:pPr marL="0" indent="0">
              <a:buNone/>
            </a:pPr>
            <a:r>
              <a:rPr lang="uk-UA" dirty="0"/>
              <a:t>Епіграф з літопису конденсує головну ідею твору: краще в своїй землі </a:t>
            </a:r>
            <a:r>
              <a:rPr lang="uk-UA" dirty="0" err="1"/>
              <a:t>кістьми</a:t>
            </a:r>
            <a:r>
              <a:rPr lang="uk-UA" dirty="0"/>
              <a:t> лягти, ніж на чужині бути славним. ЇЇ уточнено в експозиції поеми: літописна оповідка може бути повчальною для тих, хто «край свій рідний зацурали, занедбали», адже вселяє сподівання на прозріння найбайдужіших до рідних святинь.</a:t>
            </a:r>
          </a:p>
          <a:p>
            <a:pPr marL="0" indent="0">
              <a:buNone/>
            </a:pPr>
            <a:endParaRPr lang="uk-UA" dirty="0"/>
          </a:p>
          <a:p>
            <a:pPr marL="0" indent="0">
              <a:buNone/>
            </a:pPr>
            <a:r>
              <a:rPr lang="uk-UA" dirty="0"/>
              <a:t>Микола Вороний також перекладав.</a:t>
            </a:r>
          </a:p>
          <a:p>
            <a:endParaRPr lang="cs-CZ" dirty="0"/>
          </a:p>
        </p:txBody>
      </p:sp>
    </p:spTree>
    <p:extLst>
      <p:ext uri="{BB962C8B-B14F-4D97-AF65-F5344CB8AC3E}">
        <p14:creationId xmlns:p14="http://schemas.microsoft.com/office/powerpoint/2010/main" val="4199379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901EA4-6CA0-4A64-939C-F76E88D155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CD7911D-FCBC-DA42-BCE1-414A83D2BD79}"/>
              </a:ext>
            </a:extLst>
          </p:cNvPr>
          <p:cNvSpPr>
            <a:spLocks noGrp="1"/>
          </p:cNvSpPr>
          <p:nvPr>
            <p:ph type="title"/>
          </p:nvPr>
        </p:nvSpPr>
        <p:spPr>
          <a:xfrm>
            <a:off x="950362" y="-591359"/>
            <a:ext cx="6321456" cy="1563718"/>
          </a:xfrm>
        </p:spPr>
        <p:txBody>
          <a:bodyPr>
            <a:normAutofit/>
          </a:bodyPr>
          <a:lstStyle/>
          <a:p>
            <a:r>
              <a:rPr lang="uk-UA" dirty="0"/>
              <a:t>Григорій (Грицько) Чупринка</a:t>
            </a:r>
            <a:endParaRPr lang="cs-CZ" dirty="0"/>
          </a:p>
        </p:txBody>
      </p:sp>
      <p:sp>
        <p:nvSpPr>
          <p:cNvPr id="3" name="Zástupný obsah 2">
            <a:extLst>
              <a:ext uri="{FF2B5EF4-FFF2-40B4-BE49-F238E27FC236}">
                <a16:creationId xmlns:a16="http://schemas.microsoft.com/office/drawing/2014/main" id="{01347ABA-7309-0B4E-849C-122F932A59AC}"/>
              </a:ext>
            </a:extLst>
          </p:cNvPr>
          <p:cNvSpPr>
            <a:spLocks noGrp="1"/>
          </p:cNvSpPr>
          <p:nvPr>
            <p:ph idx="1"/>
          </p:nvPr>
        </p:nvSpPr>
        <p:spPr>
          <a:xfrm>
            <a:off x="645562" y="1295400"/>
            <a:ext cx="6047338" cy="5372100"/>
          </a:xfrm>
        </p:spPr>
        <p:txBody>
          <a:bodyPr>
            <a:normAutofit fontScale="92500" lnSpcReduction="10000"/>
          </a:bodyPr>
          <a:lstStyle/>
          <a:p>
            <a:pPr algn="just">
              <a:lnSpc>
                <a:spcPct val="110000"/>
              </a:lnSpc>
            </a:pPr>
            <a:r>
              <a:rPr lang="uk-UA" sz="1600" dirty="0"/>
              <a:t>Творчість найповніше відповідала естетиці «Української хати».</a:t>
            </a:r>
          </a:p>
          <a:p>
            <a:pPr algn="just">
              <a:lnSpc>
                <a:spcPct val="110000"/>
              </a:lnSpc>
            </a:pPr>
            <a:r>
              <a:rPr lang="uk-UA" sz="1600" dirty="0"/>
              <a:t>Перша збірка «Огнецвіт»</a:t>
            </a:r>
          </a:p>
          <a:p>
            <a:pPr algn="just">
              <a:lnSpc>
                <a:spcPct val="110000"/>
              </a:lnSpc>
            </a:pPr>
            <a:r>
              <a:rPr lang="uk-UA" sz="1600" b="1" dirty="0"/>
              <a:t>Першій період творчості: 1909 – 1910 рр.</a:t>
            </a:r>
          </a:p>
          <a:p>
            <a:pPr algn="just">
              <a:lnSpc>
                <a:spcPct val="110000"/>
              </a:lnSpc>
            </a:pPr>
            <a:r>
              <a:rPr lang="uk-UA" sz="1600" dirty="0"/>
              <a:t>Збірки «Огнецвіт» 1909 р., «Метеор» 1910 р., «Ураган» 1910 р. – твори за змістом і проблематикою належать до «народницьких».</a:t>
            </a:r>
          </a:p>
          <a:p>
            <a:pPr algn="just">
              <a:lnSpc>
                <a:spcPct val="110000"/>
              </a:lnSpc>
            </a:pPr>
            <a:r>
              <a:rPr lang="uk-UA" sz="1600" dirty="0"/>
              <a:t>Теми – доля народу, зубожіле селянство, мотив природи, страждання дорослої людини.</a:t>
            </a:r>
          </a:p>
          <a:p>
            <a:pPr algn="just">
              <a:lnSpc>
                <a:spcPct val="110000"/>
              </a:lnSpc>
            </a:pPr>
            <a:r>
              <a:rPr lang="uk-UA" sz="1600" dirty="0"/>
              <a:t>Пейзажна лірика («Івасеві мрії», «На світанні», «Троянда», «Ранок», «Літні тони», «Зимою», «Ялина», «Море», «Напровесні», «З вікна», «Смереки»).</a:t>
            </a:r>
          </a:p>
          <a:p>
            <a:pPr algn="just">
              <a:lnSpc>
                <a:spcPct val="110000"/>
              </a:lnSpc>
            </a:pPr>
            <a:r>
              <a:rPr lang="uk-UA" sz="1600" dirty="0"/>
              <a:t>Прагнув порвати з консерватизмом національної літератури. </a:t>
            </a:r>
          </a:p>
          <a:p>
            <a:pPr algn="just">
              <a:lnSpc>
                <a:spcPct val="110000"/>
              </a:lnSpc>
            </a:pPr>
            <a:r>
              <a:rPr lang="uk-UA" sz="1600" dirty="0"/>
              <a:t>Поетичний жарт «</a:t>
            </a:r>
            <a:r>
              <a:rPr lang="uk-UA" sz="1600" dirty="0" err="1"/>
              <a:t>Дзеньки-бреньки</a:t>
            </a:r>
            <a:r>
              <a:rPr lang="uk-UA" sz="1600" dirty="0"/>
              <a:t>» – висміював авторів, які намагалися захопити читача своїми «безсилими» віршами.</a:t>
            </a:r>
          </a:p>
          <a:p>
            <a:pPr algn="just">
              <a:lnSpc>
                <a:spcPct val="110000"/>
              </a:lnSpc>
            </a:pPr>
            <a:r>
              <a:rPr lang="uk-UA" sz="1600" dirty="0"/>
              <a:t>У збірках першого періоду широко представлено урбаністичні мотиви, втілені в образах «міських» гріхів – поезії «Повія», «Жертви буднів».</a:t>
            </a:r>
            <a:endParaRPr lang="cs-CZ" sz="1600" dirty="0"/>
          </a:p>
        </p:txBody>
      </p:sp>
      <p:sp>
        <p:nvSpPr>
          <p:cNvPr id="12" name="Freeform: Shape 11">
            <a:extLst>
              <a:ext uri="{FF2B5EF4-FFF2-40B4-BE49-F238E27FC236}">
                <a16:creationId xmlns:a16="http://schemas.microsoft.com/office/drawing/2014/main" id="{7E3B2BA1-50FC-4574-838F-AB0B5B93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ázek 4" descr="Obsah obrázku text, staré, černá&#10;&#10;Popis byl vytvořen automaticky">
            <a:extLst>
              <a:ext uri="{FF2B5EF4-FFF2-40B4-BE49-F238E27FC236}">
                <a16:creationId xmlns:a16="http://schemas.microsoft.com/office/drawing/2014/main" id="{FD167C5F-F2DD-4D41-845A-AADCB16B0CE1}"/>
              </a:ext>
            </a:extLst>
          </p:cNvPr>
          <p:cNvPicPr>
            <a:picLocks noChangeAspect="1"/>
          </p:cNvPicPr>
          <p:nvPr/>
        </p:nvPicPr>
        <p:blipFill rotWithShape="1">
          <a:blip r:embed="rId2"/>
          <a:srcRect l="393" r="2933"/>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Tree>
    <p:extLst>
      <p:ext uri="{BB962C8B-B14F-4D97-AF65-F5344CB8AC3E}">
        <p14:creationId xmlns:p14="http://schemas.microsoft.com/office/powerpoint/2010/main" val="2441703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5CA20F-DBB2-E546-A6FA-C34691DE83A6}"/>
              </a:ext>
            </a:extLst>
          </p:cNvPr>
          <p:cNvSpPr>
            <a:spLocks noGrp="1"/>
          </p:cNvSpPr>
          <p:nvPr>
            <p:ph type="title"/>
          </p:nvPr>
        </p:nvSpPr>
        <p:spPr>
          <a:xfrm>
            <a:off x="1120948" y="300412"/>
            <a:ext cx="9950103" cy="616758"/>
          </a:xfrm>
        </p:spPr>
        <p:txBody>
          <a:bodyPr>
            <a:normAutofit fontScale="90000"/>
          </a:bodyPr>
          <a:lstStyle/>
          <a:p>
            <a:pPr algn="ctr"/>
            <a:r>
              <a:rPr lang="uk-UA" dirty="0"/>
              <a:t>Григорій Чупринка</a:t>
            </a:r>
            <a:endParaRPr lang="cs-CZ" dirty="0"/>
          </a:p>
        </p:txBody>
      </p:sp>
      <p:sp>
        <p:nvSpPr>
          <p:cNvPr id="3" name="Zástupný obsah 2">
            <a:extLst>
              <a:ext uri="{FF2B5EF4-FFF2-40B4-BE49-F238E27FC236}">
                <a16:creationId xmlns:a16="http://schemas.microsoft.com/office/drawing/2014/main" id="{96C097D1-9BF1-8143-B87A-3F9ABB180585}"/>
              </a:ext>
            </a:extLst>
          </p:cNvPr>
          <p:cNvSpPr>
            <a:spLocks noGrp="1"/>
          </p:cNvSpPr>
          <p:nvPr>
            <p:ph idx="1"/>
          </p:nvPr>
        </p:nvSpPr>
        <p:spPr>
          <a:xfrm>
            <a:off x="1077362" y="1312488"/>
            <a:ext cx="9950103" cy="5245100"/>
          </a:xfrm>
        </p:spPr>
        <p:txBody>
          <a:bodyPr>
            <a:normAutofit lnSpcReduction="10000"/>
          </a:bodyPr>
          <a:lstStyle/>
          <a:p>
            <a:r>
              <a:rPr lang="uk-UA" b="1" dirty="0"/>
              <a:t>Другий період творчості 1911 – 1913 рр.  </a:t>
            </a:r>
            <a:r>
              <a:rPr lang="uk-UA" dirty="0"/>
              <a:t>– найпотужніший</a:t>
            </a:r>
          </a:p>
          <a:p>
            <a:r>
              <a:rPr lang="uk-UA" dirty="0"/>
              <a:t>Збірки «Сон-Трава» (1911 р.), «Білий гарт» (1911 р.), «Контрасти» (1913 р.), поема «Лицар-Сам» (1913 р.).</a:t>
            </a:r>
          </a:p>
          <a:p>
            <a:r>
              <a:rPr lang="uk-UA" dirty="0"/>
              <a:t>Міф поета, ідеального творця чистої краси поєднується із </a:t>
            </a:r>
            <a:r>
              <a:rPr lang="uk-UA" dirty="0" err="1"/>
              <a:t>неоязичницькими</a:t>
            </a:r>
            <a:r>
              <a:rPr lang="uk-UA" dirty="0"/>
              <a:t> мотивами культу природи, зокрема сонцепоклонництва. </a:t>
            </a:r>
          </a:p>
          <a:p>
            <a:r>
              <a:rPr lang="uk-UA" dirty="0"/>
              <a:t>У поезіях 1911–1913 рр. виразний мотив сну. Сон невіддільний від смерті, від якої він різниться тільки можливістю майбутнього, тобто перспективного майбутнього. Ніч – провісник сну, в якому можна уявляти, мріяти, любити і ненавидіти, а найголовніше – бути самим собою.</a:t>
            </a:r>
          </a:p>
          <a:p>
            <a:r>
              <a:rPr lang="uk-UA" dirty="0"/>
              <a:t>Синтез поезії і музики у символістів втілюється у відповідних «музичних» жанрах: марші («Марш» 1909 р.), </a:t>
            </a:r>
            <a:r>
              <a:rPr lang="uk-UA" dirty="0" err="1"/>
              <a:t>маніатюрі</a:t>
            </a:r>
            <a:r>
              <a:rPr lang="uk-UA" dirty="0"/>
              <a:t> («Мініатюра» 1913 р.), серенаді («Дніпрові серенади» 1913 р.), симфонії («Симфонія сонця» 1913 р.), етюді («Етюди» 1913 р.), гімні («Гімн» 1917).</a:t>
            </a:r>
          </a:p>
          <a:p>
            <a:r>
              <a:rPr lang="uk-UA" dirty="0"/>
              <a:t>Образ пісні /«Пісня надії» 1907 р., «Пісня-стогін» 1908 р., «Пісня» 1909 р., 1913 р., «Пісня лебедина» 1909 р., «Пісня і думка» 1909 р., «Співи ночі» 1913 р., «Крик і спів» 1917 р.</a:t>
            </a:r>
          </a:p>
          <a:p>
            <a:endParaRPr lang="cs-CZ" dirty="0"/>
          </a:p>
        </p:txBody>
      </p:sp>
    </p:spTree>
    <p:extLst>
      <p:ext uri="{BB962C8B-B14F-4D97-AF65-F5344CB8AC3E}">
        <p14:creationId xmlns:p14="http://schemas.microsoft.com/office/powerpoint/2010/main" val="299024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E88D8D-3609-7842-9924-B2A3918F8CC5}"/>
              </a:ext>
            </a:extLst>
          </p:cNvPr>
          <p:cNvSpPr>
            <a:spLocks noGrp="1"/>
          </p:cNvSpPr>
          <p:nvPr>
            <p:ph type="title"/>
          </p:nvPr>
        </p:nvSpPr>
        <p:spPr>
          <a:xfrm>
            <a:off x="1120948" y="426487"/>
            <a:ext cx="9950103" cy="676566"/>
          </a:xfrm>
        </p:spPr>
        <p:txBody>
          <a:bodyPr/>
          <a:lstStyle/>
          <a:p>
            <a:pPr algn="ctr"/>
            <a:r>
              <a:rPr lang="uk-UA" dirty="0"/>
              <a:t>Грицько Чупринка</a:t>
            </a:r>
            <a:endParaRPr lang="cs-CZ" dirty="0"/>
          </a:p>
        </p:txBody>
      </p:sp>
      <p:sp>
        <p:nvSpPr>
          <p:cNvPr id="3" name="Zástupný obsah 2">
            <a:extLst>
              <a:ext uri="{FF2B5EF4-FFF2-40B4-BE49-F238E27FC236}">
                <a16:creationId xmlns:a16="http://schemas.microsoft.com/office/drawing/2014/main" id="{2126F915-4487-B84B-A712-A4F935A3A78B}"/>
              </a:ext>
            </a:extLst>
          </p:cNvPr>
          <p:cNvSpPr>
            <a:spLocks noGrp="1"/>
          </p:cNvSpPr>
          <p:nvPr>
            <p:ph idx="1"/>
          </p:nvPr>
        </p:nvSpPr>
        <p:spPr>
          <a:xfrm>
            <a:off x="1013862" y="1396999"/>
            <a:ext cx="9950103" cy="5295901"/>
          </a:xfrm>
        </p:spPr>
        <p:txBody>
          <a:bodyPr>
            <a:normAutofit fontScale="92500"/>
          </a:bodyPr>
          <a:lstStyle/>
          <a:p>
            <a:r>
              <a:rPr lang="uk-UA" dirty="0"/>
              <a:t>Творчості Г. Чупринки притаманна певна спіральність – версифікаційні особливості, мотиви, образи, символи другого періоду певним чином відтворюють настрої попередніх етапів.</a:t>
            </a:r>
          </a:p>
          <a:p>
            <a:r>
              <a:rPr lang="uk-UA" dirty="0"/>
              <a:t>Не оминав християнської теми – інтонації старозавітних пророків, зображено теми Різдва Христового, Воскресіння, Голгофи.</a:t>
            </a:r>
          </a:p>
          <a:p>
            <a:r>
              <a:rPr lang="uk-UA" b="1" dirty="0"/>
              <a:t>Творчість 1917–1918 рр. </a:t>
            </a:r>
            <a:r>
              <a:rPr lang="uk-UA" dirty="0"/>
              <a:t>– твори надруковані поза збірками.</a:t>
            </a:r>
          </a:p>
          <a:p>
            <a:r>
              <a:rPr lang="uk-UA" dirty="0"/>
              <a:t>Заклики вивести народ із національної, соціальної та духовної неволі, головною стала генетично пов’язана з Біблією постать пророка.</a:t>
            </a:r>
          </a:p>
          <a:p>
            <a:r>
              <a:rPr lang="uk-UA" dirty="0"/>
              <a:t>В останні роки його творчість «ввібрала» всі попередні мотиви.</a:t>
            </a:r>
          </a:p>
          <a:p>
            <a:pPr marL="0" indent="0" algn="ctr">
              <a:buNone/>
            </a:pPr>
            <a:r>
              <a:rPr lang="uk-UA" dirty="0"/>
              <a:t>---------------------------------------</a:t>
            </a:r>
          </a:p>
          <a:p>
            <a:pPr algn="just"/>
            <a:r>
              <a:rPr lang="uk-UA" dirty="0"/>
              <a:t>Образна система Г. Чупринки вибудовується від занепадницьких настроїв (смерть) через естетику краси (природа), проблеми епохи (урбанізація, людство, поет) до пошуків самого себе (бунту, життя після смерті, надлюдини). Специфіка краси як естетичної категорії, декадентські вкраплення у його поетичному доробку зумовлені особливостями українського модернізму.</a:t>
            </a:r>
            <a:endParaRPr lang="cs-CZ" dirty="0"/>
          </a:p>
        </p:txBody>
      </p:sp>
    </p:spTree>
    <p:extLst>
      <p:ext uri="{BB962C8B-B14F-4D97-AF65-F5344CB8AC3E}">
        <p14:creationId xmlns:p14="http://schemas.microsoft.com/office/powerpoint/2010/main" val="2296778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17E82D-227A-0B4E-B222-A8E74F647584}"/>
              </a:ext>
            </a:extLst>
          </p:cNvPr>
          <p:cNvSpPr>
            <a:spLocks noGrp="1"/>
          </p:cNvSpPr>
          <p:nvPr>
            <p:ph type="title"/>
          </p:nvPr>
        </p:nvSpPr>
        <p:spPr>
          <a:xfrm>
            <a:off x="1077362" y="352134"/>
            <a:ext cx="9950103" cy="1507376"/>
          </a:xfrm>
        </p:spPr>
        <p:txBody>
          <a:bodyPr>
            <a:normAutofit fontScale="90000"/>
          </a:bodyPr>
          <a:lstStyle/>
          <a:p>
            <a:pPr algn="ctr"/>
            <a:r>
              <a:rPr lang="uk-UA" dirty="0"/>
              <a:t>Літературно-мистецьке життя в Україні наприкінці ХІХ – у перші десятиліття ХХ століття</a:t>
            </a:r>
            <a:endParaRPr lang="cs-CZ" dirty="0"/>
          </a:p>
        </p:txBody>
      </p:sp>
      <p:sp>
        <p:nvSpPr>
          <p:cNvPr id="3" name="Zástupný obsah 2">
            <a:extLst>
              <a:ext uri="{FF2B5EF4-FFF2-40B4-BE49-F238E27FC236}">
                <a16:creationId xmlns:a16="http://schemas.microsoft.com/office/drawing/2014/main" id="{043ECDE7-F374-854D-A542-68EF9C2E653E}"/>
              </a:ext>
            </a:extLst>
          </p:cNvPr>
          <p:cNvSpPr>
            <a:spLocks noGrp="1"/>
          </p:cNvSpPr>
          <p:nvPr>
            <p:ph idx="1"/>
          </p:nvPr>
        </p:nvSpPr>
        <p:spPr>
          <a:xfrm>
            <a:off x="1077361" y="2135216"/>
            <a:ext cx="9950103" cy="4087784"/>
          </a:xfrm>
        </p:spPr>
        <p:txBody>
          <a:bodyPr>
            <a:normAutofit fontScale="92500" lnSpcReduction="10000"/>
          </a:bodyPr>
          <a:lstStyle/>
          <a:p>
            <a:r>
              <a:rPr lang="uk-UA" dirty="0"/>
              <a:t>Наддніпрянщина і Східна Україна до 1917 р. – колонія Російської імперії; Галичина, Буковина і Закарпаття до 1918 р. у складі Австро-Угорщини.</a:t>
            </a:r>
          </a:p>
          <a:p>
            <a:r>
              <a:rPr lang="uk-UA" dirty="0"/>
              <a:t>У Наддніпрянській Україні – зрусифікована культура</a:t>
            </a:r>
          </a:p>
          <a:p>
            <a:r>
              <a:rPr lang="uk-UA" dirty="0"/>
              <a:t>Натиск з боку державних культур – російської, німецької, польської</a:t>
            </a:r>
          </a:p>
          <a:p>
            <a:r>
              <a:rPr lang="uk-UA" dirty="0"/>
              <a:t>1905 – 1907 рр. знято низку заборон</a:t>
            </a:r>
          </a:p>
          <a:p>
            <a:r>
              <a:rPr lang="uk-UA" dirty="0"/>
              <a:t>Галицькі та Буковинські видання «Молода Україна», «Артистичний вісник», «Світ», «Будучність», «Неділя»; наддніпрянські – газета «Рада», журнали «Нова громада», «Рідний край», «Сяйво», «Українська хата», «Дзвін».</a:t>
            </a:r>
          </a:p>
          <a:p>
            <a:r>
              <a:rPr lang="uk-UA" dirty="0"/>
              <a:t>Українська преса закордоном: Санкт-Петербург – «</a:t>
            </a:r>
            <a:r>
              <a:rPr lang="ru-RU" dirty="0"/>
              <a:t>Украинский вестник</a:t>
            </a:r>
            <a:r>
              <a:rPr lang="uk-UA" dirty="0"/>
              <a:t>», Москва - «</a:t>
            </a:r>
            <a:r>
              <a:rPr lang="ru-RU" dirty="0"/>
              <a:t>Украинская жизнь</a:t>
            </a:r>
            <a:r>
              <a:rPr lang="uk-UA" dirty="0"/>
              <a:t>»</a:t>
            </a:r>
          </a:p>
          <a:p>
            <a:r>
              <a:rPr lang="uk-UA" dirty="0"/>
              <a:t>Пріоритетними в літературі стала тема України, образ знедоленого рідного краю.</a:t>
            </a:r>
          </a:p>
        </p:txBody>
      </p:sp>
    </p:spTree>
    <p:extLst>
      <p:ext uri="{BB962C8B-B14F-4D97-AF65-F5344CB8AC3E}">
        <p14:creationId xmlns:p14="http://schemas.microsoft.com/office/powerpoint/2010/main" val="3832414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D0FF03-F6D6-144A-86D8-42641CA9B179}"/>
              </a:ext>
            </a:extLst>
          </p:cNvPr>
          <p:cNvSpPr>
            <a:spLocks noGrp="1"/>
          </p:cNvSpPr>
          <p:nvPr>
            <p:ph type="title"/>
          </p:nvPr>
        </p:nvSpPr>
        <p:spPr>
          <a:xfrm>
            <a:off x="1077362" y="720434"/>
            <a:ext cx="9950103" cy="638466"/>
          </a:xfrm>
        </p:spPr>
        <p:txBody>
          <a:bodyPr/>
          <a:lstStyle/>
          <a:p>
            <a:pPr algn="ctr"/>
            <a:r>
              <a:rPr lang="uk-UA" dirty="0"/>
              <a:t>Яків Савченко</a:t>
            </a:r>
            <a:endParaRPr lang="cs-CZ" dirty="0"/>
          </a:p>
        </p:txBody>
      </p:sp>
      <p:sp>
        <p:nvSpPr>
          <p:cNvPr id="3" name="Zástupný obsah 2">
            <a:extLst>
              <a:ext uri="{FF2B5EF4-FFF2-40B4-BE49-F238E27FC236}">
                <a16:creationId xmlns:a16="http://schemas.microsoft.com/office/drawing/2014/main" id="{BA15B9CB-940D-5644-B68C-650B20DEBD19}"/>
              </a:ext>
            </a:extLst>
          </p:cNvPr>
          <p:cNvSpPr>
            <a:spLocks noGrp="1"/>
          </p:cNvSpPr>
          <p:nvPr>
            <p:ph idx="1"/>
          </p:nvPr>
        </p:nvSpPr>
        <p:spPr>
          <a:xfrm>
            <a:off x="1077362" y="1574800"/>
            <a:ext cx="9950103" cy="4366030"/>
          </a:xfrm>
        </p:spPr>
        <p:txBody>
          <a:bodyPr>
            <a:normAutofit fontScale="92500" lnSpcReduction="10000"/>
          </a:bodyPr>
          <a:lstStyle/>
          <a:p>
            <a:r>
              <a:rPr lang="uk-UA" dirty="0"/>
              <a:t>Один з перших </a:t>
            </a:r>
            <a:r>
              <a:rPr lang="uk-UA" dirty="0" err="1"/>
              <a:t>укр</a:t>
            </a:r>
            <a:r>
              <a:rPr lang="uk-UA" dirty="0"/>
              <a:t>. символістів.</a:t>
            </a:r>
          </a:p>
          <a:p>
            <a:r>
              <a:rPr lang="uk-UA" dirty="0"/>
              <a:t>Дебют в журналі «Ілюстрована Україна» (Львів)</a:t>
            </a:r>
          </a:p>
          <a:p>
            <a:r>
              <a:rPr lang="uk-UA" dirty="0"/>
              <a:t>Редактор «Літературно-критичного альманаху» (журнал символістів)</a:t>
            </a:r>
          </a:p>
          <a:p>
            <a:r>
              <a:rPr lang="uk-UA" dirty="0"/>
              <a:t>Дві збірки символістичних віршів (фатальні, смертельні мотиви): </a:t>
            </a:r>
          </a:p>
          <a:p>
            <a:r>
              <a:rPr lang="uk-UA" dirty="0"/>
              <a:t>«Поезії» (Житомир, 1918 р.) </a:t>
            </a:r>
          </a:p>
          <a:p>
            <a:r>
              <a:rPr lang="uk-UA" dirty="0"/>
              <a:t>«Земля» (Житомир, 1921 р.)</a:t>
            </a:r>
          </a:p>
          <a:p>
            <a:r>
              <a:rPr lang="uk-UA" dirty="0"/>
              <a:t>Постійні мотиви поезії: смерть, містичний жах, мотив темноти, зловісних вогнів, фатальних вчинків і кримінальності. Мотиви відображають настрій людини Першої світової війни та революції.</a:t>
            </a:r>
          </a:p>
          <a:p>
            <a:r>
              <a:rPr lang="uk-UA" dirty="0"/>
              <a:t>Вплив європейських і російських реалістів та символістів.</a:t>
            </a:r>
          </a:p>
          <a:p>
            <a:r>
              <a:rPr lang="uk-UA" dirty="0"/>
              <a:t>Після 2-ої збірки перейшов до пропагандистської творчості.</a:t>
            </a:r>
          </a:p>
          <a:p>
            <a:endParaRPr lang="cs-CZ" dirty="0"/>
          </a:p>
        </p:txBody>
      </p:sp>
    </p:spTree>
    <p:extLst>
      <p:ext uri="{BB962C8B-B14F-4D97-AF65-F5344CB8AC3E}">
        <p14:creationId xmlns:p14="http://schemas.microsoft.com/office/powerpoint/2010/main" val="2781045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E14AA1-AAF6-C342-BBC5-6E70186BC4C9}"/>
              </a:ext>
            </a:extLst>
          </p:cNvPr>
          <p:cNvSpPr>
            <a:spLocks noGrp="1"/>
          </p:cNvSpPr>
          <p:nvPr>
            <p:ph type="title"/>
          </p:nvPr>
        </p:nvSpPr>
        <p:spPr>
          <a:xfrm>
            <a:off x="1120948" y="415634"/>
            <a:ext cx="9950103" cy="676566"/>
          </a:xfrm>
        </p:spPr>
        <p:txBody>
          <a:bodyPr/>
          <a:lstStyle/>
          <a:p>
            <a:pPr algn="ctr"/>
            <a:r>
              <a:rPr lang="uk-UA" dirty="0"/>
              <a:t>Володимир Кобилянський</a:t>
            </a:r>
            <a:endParaRPr lang="cs-CZ" dirty="0"/>
          </a:p>
        </p:txBody>
      </p:sp>
      <p:sp>
        <p:nvSpPr>
          <p:cNvPr id="3" name="Zástupný obsah 2">
            <a:extLst>
              <a:ext uri="{FF2B5EF4-FFF2-40B4-BE49-F238E27FC236}">
                <a16:creationId xmlns:a16="http://schemas.microsoft.com/office/drawing/2014/main" id="{433A6D07-CD8F-AD4E-BF47-F04EE6EF11F0}"/>
              </a:ext>
            </a:extLst>
          </p:cNvPr>
          <p:cNvSpPr>
            <a:spLocks noGrp="1"/>
          </p:cNvSpPr>
          <p:nvPr>
            <p:ph idx="1"/>
          </p:nvPr>
        </p:nvSpPr>
        <p:spPr>
          <a:xfrm>
            <a:off x="988462" y="1270000"/>
            <a:ext cx="10530438" cy="5422900"/>
          </a:xfrm>
        </p:spPr>
        <p:txBody>
          <a:bodyPr>
            <a:normAutofit fontScale="77500" lnSpcReduction="20000"/>
          </a:bodyPr>
          <a:lstStyle/>
          <a:p>
            <a:r>
              <a:rPr lang="uk-UA" dirty="0"/>
              <a:t>Його творчість – лірико-драматичне зізнання молодої людини.</a:t>
            </a:r>
          </a:p>
          <a:p>
            <a:r>
              <a:rPr lang="uk-UA" dirty="0"/>
              <a:t>Перша збірка-рукопис «Між лататтям» (залишилась лише рукописом)</a:t>
            </a:r>
          </a:p>
          <a:p>
            <a:r>
              <a:rPr lang="uk-UA" dirty="0"/>
              <a:t>Дебют – фейлетони, вірші й оповідання «</a:t>
            </a:r>
            <a:r>
              <a:rPr lang="uk-UA" dirty="0" err="1"/>
              <a:t>Клево</a:t>
            </a:r>
            <a:r>
              <a:rPr lang="uk-UA" dirty="0"/>
              <a:t>» в газеті «Нова Буковина» (1912 р.)</a:t>
            </a:r>
          </a:p>
          <a:p>
            <a:r>
              <a:rPr lang="uk-UA" dirty="0"/>
              <a:t>1913 року переїхав у Київ. Поезія переповнена сумом за Буковиною, за своїм рідним краєм.</a:t>
            </a:r>
          </a:p>
          <a:p>
            <a:r>
              <a:rPr lang="uk-UA" dirty="0"/>
              <a:t>Після втрати роботи в Австрійському консульстві – в поезії переважає мотив страждання, що має спочатку автобіографічний підтекст, але пізніше змінюється на характерний у Бодлера мотив – неминучої долі життєвого страждання. В останні роки життя – мотив страждання набуває релігійного відтінку.</a:t>
            </a:r>
          </a:p>
          <a:p>
            <a:r>
              <a:rPr lang="uk-UA" dirty="0"/>
              <a:t>Революційна тематика – короткотривале та невиразне осмислення соціальних мотивів.</a:t>
            </a:r>
          </a:p>
          <a:p>
            <a:r>
              <a:rPr lang="uk-UA" dirty="0"/>
              <a:t>Віра в майбутнє переплітається з розуміння про неспроможність початку щасливого періоду, інтуїтивне передчуття власної смерті переслідує його.</a:t>
            </a:r>
          </a:p>
          <a:p>
            <a:r>
              <a:rPr lang="uk-UA" dirty="0"/>
              <a:t>Перехід від медитативних і мрійливих віршів і меланхолійних роздумів до філософських медитацій раціонально-інтуїтивного напрямку.</a:t>
            </a:r>
          </a:p>
          <a:p>
            <a:r>
              <a:rPr lang="uk-UA" dirty="0"/>
              <a:t>Проблематика – небо і земля, фізичного та духовного, поєднання земного і чогось вищого, </a:t>
            </a:r>
            <a:r>
              <a:rPr lang="uk-UA" dirty="0" err="1"/>
              <a:t>незнищенність</a:t>
            </a:r>
            <a:r>
              <a:rPr lang="uk-UA" dirty="0"/>
              <a:t> ідеалу – центральні проблеми його творчості.</a:t>
            </a:r>
          </a:p>
          <a:p>
            <a:r>
              <a:rPr lang="uk-UA" dirty="0"/>
              <a:t>Поступово з’являється культ «краси вмирання». Безстрашшя перед смертю. Трагічна патетика.</a:t>
            </a:r>
          </a:p>
          <a:p>
            <a:r>
              <a:rPr lang="uk-UA" dirty="0"/>
              <a:t>Публікації в «Музагеті»</a:t>
            </a:r>
          </a:p>
          <a:p>
            <a:r>
              <a:rPr lang="uk-UA" dirty="0"/>
              <a:t>Останній рік життя – </a:t>
            </a:r>
            <a:r>
              <a:rPr lang="uk-UA" dirty="0" err="1"/>
              <a:t>найплідніший</a:t>
            </a:r>
            <a:r>
              <a:rPr lang="uk-UA" dirty="0"/>
              <a:t>: «</a:t>
            </a:r>
            <a:r>
              <a:rPr lang="uk-UA" i="1" dirty="0"/>
              <a:t>З цим роком ще на крок наблизилася смерть</a:t>
            </a:r>
            <a:r>
              <a:rPr lang="uk-UA" dirty="0"/>
              <a:t>». Мотив ранньої смерті стає домінантним.</a:t>
            </a:r>
          </a:p>
          <a:p>
            <a:endParaRPr lang="uk-UA" dirty="0"/>
          </a:p>
          <a:p>
            <a:endParaRPr lang="uk-UA" dirty="0"/>
          </a:p>
        </p:txBody>
      </p:sp>
    </p:spTree>
    <p:extLst>
      <p:ext uri="{BB962C8B-B14F-4D97-AF65-F5344CB8AC3E}">
        <p14:creationId xmlns:p14="http://schemas.microsoft.com/office/powerpoint/2010/main" val="2728063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4E08CA-3DD2-2844-993A-57BD4C468279}"/>
              </a:ext>
            </a:extLst>
          </p:cNvPr>
          <p:cNvSpPr>
            <a:spLocks noGrp="1"/>
          </p:cNvSpPr>
          <p:nvPr>
            <p:ph type="title"/>
          </p:nvPr>
        </p:nvSpPr>
        <p:spPr>
          <a:xfrm>
            <a:off x="1077362" y="720434"/>
            <a:ext cx="9950103" cy="613066"/>
          </a:xfrm>
        </p:spPr>
        <p:txBody>
          <a:bodyPr>
            <a:normAutofit fontScale="90000"/>
          </a:bodyPr>
          <a:lstStyle/>
          <a:p>
            <a:pPr algn="ctr"/>
            <a:r>
              <a:rPr lang="uk-UA" dirty="0"/>
              <a:t>Дмитро Загул</a:t>
            </a:r>
            <a:endParaRPr lang="cs-CZ" dirty="0"/>
          </a:p>
        </p:txBody>
      </p:sp>
      <p:sp>
        <p:nvSpPr>
          <p:cNvPr id="3" name="Zástupný obsah 2">
            <a:extLst>
              <a:ext uri="{FF2B5EF4-FFF2-40B4-BE49-F238E27FC236}">
                <a16:creationId xmlns:a16="http://schemas.microsoft.com/office/drawing/2014/main" id="{6F4CAA73-E5BA-A142-B3BA-EB32F5159098}"/>
              </a:ext>
            </a:extLst>
          </p:cNvPr>
          <p:cNvSpPr>
            <a:spLocks noGrp="1"/>
          </p:cNvSpPr>
          <p:nvPr>
            <p:ph idx="1"/>
          </p:nvPr>
        </p:nvSpPr>
        <p:spPr>
          <a:xfrm>
            <a:off x="1077362" y="1485900"/>
            <a:ext cx="9950103" cy="5130800"/>
          </a:xfrm>
        </p:spPr>
        <p:txBody>
          <a:bodyPr>
            <a:normAutofit fontScale="85000" lnSpcReduction="10000"/>
          </a:bodyPr>
          <a:lstStyle/>
          <a:p>
            <a:r>
              <a:rPr lang="uk-UA" dirty="0"/>
              <a:t>Один із найвидатніших </a:t>
            </a:r>
            <a:r>
              <a:rPr lang="uk-UA" dirty="0" err="1"/>
              <a:t>укр</a:t>
            </a:r>
            <a:r>
              <a:rPr lang="uk-UA" dirty="0"/>
              <a:t>. представників символістичної школи.</a:t>
            </a:r>
          </a:p>
          <a:p>
            <a:r>
              <a:rPr lang="uk-UA" dirty="0"/>
              <a:t>Керівник організації «Західна Україна», журнали «Червоний шлях», «Життя й революція», активний літературний критик</a:t>
            </a:r>
          </a:p>
          <a:p>
            <a:r>
              <a:rPr lang="uk-UA" dirty="0"/>
              <a:t>1913 р. збірка «Мережка»</a:t>
            </a:r>
          </a:p>
          <a:p>
            <a:r>
              <a:rPr lang="uk-UA" dirty="0"/>
              <a:t>1918 р. </a:t>
            </a:r>
            <a:r>
              <a:rPr lang="uk-UA" dirty="0" err="1"/>
              <a:t>зб</a:t>
            </a:r>
            <a:r>
              <a:rPr lang="uk-UA" dirty="0"/>
              <a:t>. «З зелених гір» – успішна</a:t>
            </a:r>
          </a:p>
          <a:p>
            <a:r>
              <a:rPr lang="uk-UA" dirty="0"/>
              <a:t>Західноукраїнські мотиви, середовище дому.</a:t>
            </a:r>
          </a:p>
          <a:p>
            <a:r>
              <a:rPr lang="uk-UA" dirty="0"/>
              <a:t>Пізніше збірка «на чужині» (в центральній Україні) – «На грані» 1919 р.</a:t>
            </a:r>
          </a:p>
          <a:p>
            <a:r>
              <a:rPr lang="uk-UA" dirty="0"/>
              <a:t>Обидві збірки сповнені фатальним поглядом на світ, спочатку легкий оптимізм, який швидко переростає в песимізм – мрії про «недосяжну» красу, цілковите самопізнання, філософські думки, опісля повне розчарування. Марнота пошуку сенсу життя.</a:t>
            </a:r>
          </a:p>
          <a:p>
            <a:r>
              <a:rPr lang="uk-UA" dirty="0" err="1"/>
              <a:t>Зб</a:t>
            </a:r>
            <a:r>
              <a:rPr lang="uk-UA" dirty="0"/>
              <a:t>. «Наш день» (1925 р.) і «Мотиви» (1927 р.) – фольклорні мотиви, мотиви сумні та песимістичні.</a:t>
            </a:r>
          </a:p>
          <a:p>
            <a:r>
              <a:rPr lang="uk-UA" dirty="0"/>
              <a:t>Образ вітру – символ революції</a:t>
            </a:r>
          </a:p>
          <a:p>
            <a:r>
              <a:rPr lang="uk-UA" dirty="0"/>
              <a:t>1927 р. присвятив будівництву </a:t>
            </a:r>
            <a:r>
              <a:rPr lang="uk-UA" dirty="0" err="1"/>
              <a:t>ДніпроГЕС</a:t>
            </a:r>
            <a:r>
              <a:rPr lang="uk-UA" dirty="0"/>
              <a:t> твір «</a:t>
            </a:r>
            <a:r>
              <a:rPr lang="uk-UA" dirty="0" err="1"/>
              <a:t>Геліополіс</a:t>
            </a:r>
            <a:r>
              <a:rPr lang="uk-UA" dirty="0"/>
              <a:t>»</a:t>
            </a:r>
          </a:p>
          <a:p>
            <a:r>
              <a:rPr lang="uk-UA" dirty="0"/>
              <a:t>1930 р. видав збірку поезій В. Кобилянського</a:t>
            </a:r>
          </a:p>
          <a:p>
            <a:endParaRPr lang="uk-UA" dirty="0"/>
          </a:p>
          <a:p>
            <a:pPr marL="0" indent="0">
              <a:buNone/>
            </a:pPr>
            <a:endParaRPr lang="uk-UA" dirty="0"/>
          </a:p>
          <a:p>
            <a:pPr marL="0" indent="0">
              <a:buNone/>
            </a:pPr>
            <a:endParaRPr lang="cs-CZ" dirty="0"/>
          </a:p>
        </p:txBody>
      </p:sp>
    </p:spTree>
    <p:extLst>
      <p:ext uri="{BB962C8B-B14F-4D97-AF65-F5344CB8AC3E}">
        <p14:creationId xmlns:p14="http://schemas.microsoft.com/office/powerpoint/2010/main" val="1319330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8148FD-B173-0646-99A3-5D74750D5A53}"/>
              </a:ext>
            </a:extLst>
          </p:cNvPr>
          <p:cNvSpPr>
            <a:spLocks noGrp="1"/>
          </p:cNvSpPr>
          <p:nvPr>
            <p:ph type="title"/>
          </p:nvPr>
        </p:nvSpPr>
        <p:spPr>
          <a:xfrm>
            <a:off x="1077362" y="720434"/>
            <a:ext cx="9950103" cy="828966"/>
          </a:xfrm>
        </p:spPr>
        <p:txBody>
          <a:bodyPr/>
          <a:lstStyle/>
          <a:p>
            <a:pPr algn="ctr"/>
            <a:r>
              <a:rPr lang="uk-UA" dirty="0"/>
              <a:t>Петро </a:t>
            </a:r>
            <a:r>
              <a:rPr lang="uk-UA" dirty="0" err="1"/>
              <a:t>Карманський</a:t>
            </a:r>
            <a:endParaRPr lang="cs-CZ" dirty="0"/>
          </a:p>
        </p:txBody>
      </p:sp>
      <p:sp>
        <p:nvSpPr>
          <p:cNvPr id="3" name="Zástupný obsah 2">
            <a:extLst>
              <a:ext uri="{FF2B5EF4-FFF2-40B4-BE49-F238E27FC236}">
                <a16:creationId xmlns:a16="http://schemas.microsoft.com/office/drawing/2014/main" id="{7CFE0089-967D-9746-AA96-57B7CB29C2C5}"/>
              </a:ext>
            </a:extLst>
          </p:cNvPr>
          <p:cNvSpPr>
            <a:spLocks noGrp="1"/>
          </p:cNvSpPr>
          <p:nvPr>
            <p:ph idx="1"/>
          </p:nvPr>
        </p:nvSpPr>
        <p:spPr>
          <a:xfrm>
            <a:off x="1077362" y="1828800"/>
            <a:ext cx="9950103" cy="4112030"/>
          </a:xfrm>
        </p:spPr>
        <p:txBody>
          <a:bodyPr/>
          <a:lstStyle/>
          <a:p>
            <a:r>
              <a:rPr lang="uk-UA" dirty="0"/>
              <a:t>Перша </a:t>
            </a:r>
            <a:r>
              <a:rPr lang="uk-UA" dirty="0" err="1"/>
              <a:t>зб</a:t>
            </a:r>
            <a:r>
              <a:rPr lang="uk-UA" dirty="0"/>
              <a:t>. «З теки самовбивці» – сум, меланхолія, безнадія</a:t>
            </a:r>
          </a:p>
          <a:p>
            <a:r>
              <a:rPr lang="uk-UA" dirty="0" err="1"/>
              <a:t>Зб</a:t>
            </a:r>
            <a:r>
              <a:rPr lang="uk-UA" dirty="0"/>
              <a:t>. «Ой, люлі смутку!» 1906, «Блудні </a:t>
            </a:r>
            <a:r>
              <a:rPr lang="uk-UA" dirty="0" err="1"/>
              <a:t>огні</a:t>
            </a:r>
            <a:r>
              <a:rPr lang="uk-UA" dirty="0"/>
              <a:t>» 1907, «Пливем по морі тьми» 1909. Експерименти і пошуки творчого стилю.</a:t>
            </a:r>
          </a:p>
          <a:p>
            <a:r>
              <a:rPr lang="uk-UA" dirty="0"/>
              <a:t>1918 - 1920 рр. – роки мандрів </a:t>
            </a:r>
          </a:p>
          <a:p>
            <a:r>
              <a:rPr lang="uk-UA" dirty="0"/>
              <a:t>Європейська традиція, Бодлерові «квіти зла»</a:t>
            </a:r>
          </a:p>
          <a:p>
            <a:r>
              <a:rPr lang="uk-UA" dirty="0"/>
              <a:t>1917 р. </a:t>
            </a:r>
            <a:r>
              <a:rPr lang="uk-UA" dirty="0" err="1"/>
              <a:t>зб</a:t>
            </a:r>
            <a:r>
              <a:rPr lang="uk-UA" dirty="0"/>
              <a:t>. </a:t>
            </a:r>
            <a:r>
              <a:rPr lang="cs-CZ" dirty="0"/>
              <a:t>Al </a:t>
            </a:r>
            <a:r>
              <a:rPr lang="cs-CZ" dirty="0" err="1"/>
              <a:t>fresco</a:t>
            </a:r>
            <a:endParaRPr lang="uk-UA" dirty="0"/>
          </a:p>
          <a:p>
            <a:r>
              <a:rPr lang="uk-UA" dirty="0"/>
              <a:t>1923 р. «За честь і волю» - життя поета </a:t>
            </a:r>
            <a:r>
              <a:rPr lang="uk-UA"/>
              <a:t>в подорожах</a:t>
            </a:r>
            <a:endParaRPr lang="cs-CZ" dirty="0"/>
          </a:p>
        </p:txBody>
      </p:sp>
    </p:spTree>
    <p:extLst>
      <p:ext uri="{BB962C8B-B14F-4D97-AF65-F5344CB8AC3E}">
        <p14:creationId xmlns:p14="http://schemas.microsoft.com/office/powerpoint/2010/main" val="1720575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702ABD-2578-7143-83C9-BB1DD46E36DB}"/>
              </a:ext>
            </a:extLst>
          </p:cNvPr>
          <p:cNvSpPr>
            <a:spLocks noGrp="1"/>
          </p:cNvSpPr>
          <p:nvPr>
            <p:ph type="title"/>
          </p:nvPr>
        </p:nvSpPr>
        <p:spPr>
          <a:xfrm>
            <a:off x="1077362" y="720434"/>
            <a:ext cx="9950103" cy="676566"/>
          </a:xfrm>
        </p:spPr>
        <p:txBody>
          <a:bodyPr/>
          <a:lstStyle/>
          <a:p>
            <a:pPr algn="ctr"/>
            <a:r>
              <a:rPr lang="uk-UA" dirty="0"/>
              <a:t>Богдан Лепкий</a:t>
            </a:r>
            <a:endParaRPr lang="cs-CZ" dirty="0"/>
          </a:p>
        </p:txBody>
      </p:sp>
      <p:sp>
        <p:nvSpPr>
          <p:cNvPr id="3" name="Zástupný obsah 2">
            <a:extLst>
              <a:ext uri="{FF2B5EF4-FFF2-40B4-BE49-F238E27FC236}">
                <a16:creationId xmlns:a16="http://schemas.microsoft.com/office/drawing/2014/main" id="{3E13CDFD-AAF2-E34A-B73D-4F14664E8AD0}"/>
              </a:ext>
            </a:extLst>
          </p:cNvPr>
          <p:cNvSpPr>
            <a:spLocks noGrp="1"/>
          </p:cNvSpPr>
          <p:nvPr>
            <p:ph idx="1"/>
          </p:nvPr>
        </p:nvSpPr>
        <p:spPr>
          <a:xfrm>
            <a:off x="1077362" y="1676400"/>
            <a:ext cx="9950103" cy="4953000"/>
          </a:xfrm>
        </p:spPr>
        <p:txBody>
          <a:bodyPr>
            <a:normAutofit fontScale="92500"/>
          </a:bodyPr>
          <a:lstStyle/>
          <a:p>
            <a:r>
              <a:rPr lang="uk-UA" dirty="0"/>
              <a:t>Творчість присвячена Тарасу Шевченкові (до сторіччя Т. Шевченка) – збірки «В Тарасові роковини» (1914, Краків), «За люд» (1915, Відень) - оригінальність картин («Суд над поетом»), моделювання внутрішніх роздумів («Розвіяні мрії»), ідея призначення Тараса «згори» («Літ сто тому»). Виховна мета – дати українській молоді «</a:t>
            </a:r>
            <a:r>
              <a:rPr lang="uk-UA" i="1" dirty="0"/>
              <a:t>зразки борців за долю й волю рідного народу</a:t>
            </a:r>
            <a:r>
              <a:rPr lang="uk-UA" dirty="0"/>
              <a:t>». Захоплення Шевченком як борцем за народ, цитування творчості Шевченка.</a:t>
            </a:r>
          </a:p>
          <a:p>
            <a:r>
              <a:rPr lang="uk-UA" dirty="0"/>
              <a:t>Інтимна лірика – вірші про кохання, розділ «Весною», тонко описує переживання ліричного героя. Лірична драма на зразок «Зів’ялого листя» І. Франка. Культ журливої осені.</a:t>
            </a:r>
          </a:p>
          <a:p>
            <a:r>
              <a:rPr lang="uk-UA" dirty="0"/>
              <a:t>Пошук спочинку в природі, природне середовище ототожнює із кращим світом для душі.</a:t>
            </a:r>
          </a:p>
          <a:p>
            <a:r>
              <a:rPr lang="uk-UA" dirty="0"/>
              <a:t>Прихильність до романтизму відображено в баладному вірші «Рококо»</a:t>
            </a:r>
            <a:r>
              <a:rPr lang="cs-CZ" dirty="0"/>
              <a:t> </a:t>
            </a:r>
            <a:r>
              <a:rPr lang="uk-UA" dirty="0"/>
              <a:t>та поемах на мотиви німецьких легенд і переказів «Криниця кохання» і «Герта».</a:t>
            </a:r>
          </a:p>
          <a:p>
            <a:r>
              <a:rPr lang="uk-UA" dirty="0"/>
              <a:t>Найвідоміший вірш – елегія «Журавлі». У контексті розділу «Осінь», де є мотиви втрати рідної сторони, смерті, цей вірш про далеку і тяжку дорогу журавлів-</a:t>
            </a:r>
            <a:r>
              <a:rPr lang="uk-UA" dirty="0" err="1"/>
              <a:t>ключолетів</a:t>
            </a:r>
            <a:r>
              <a:rPr lang="uk-UA" dirty="0"/>
              <a:t> набув метафоричного значення вимушеної зміни батьківщини на чужину, зокрема еміграцію.</a:t>
            </a:r>
          </a:p>
          <a:p>
            <a:endParaRPr lang="uk-UA" dirty="0"/>
          </a:p>
          <a:p>
            <a:endParaRPr lang="cs-CZ" dirty="0"/>
          </a:p>
        </p:txBody>
      </p:sp>
    </p:spTree>
    <p:extLst>
      <p:ext uri="{BB962C8B-B14F-4D97-AF65-F5344CB8AC3E}">
        <p14:creationId xmlns:p14="http://schemas.microsoft.com/office/powerpoint/2010/main" val="2898590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6CEABC-254D-694E-83BD-C6764DCA5C68}"/>
              </a:ext>
            </a:extLst>
          </p:cNvPr>
          <p:cNvSpPr>
            <a:spLocks noGrp="1"/>
          </p:cNvSpPr>
          <p:nvPr>
            <p:ph type="title"/>
          </p:nvPr>
        </p:nvSpPr>
        <p:spPr>
          <a:xfrm>
            <a:off x="1077362" y="402934"/>
            <a:ext cx="9950103" cy="549566"/>
          </a:xfrm>
        </p:spPr>
        <p:txBody>
          <a:bodyPr>
            <a:normAutofit fontScale="90000"/>
          </a:bodyPr>
          <a:lstStyle/>
          <a:p>
            <a:pPr algn="ctr"/>
            <a:r>
              <a:rPr lang="uk-UA" dirty="0"/>
              <a:t>Богдан Лепкий</a:t>
            </a:r>
            <a:endParaRPr lang="cs-CZ" dirty="0"/>
          </a:p>
        </p:txBody>
      </p:sp>
      <p:sp>
        <p:nvSpPr>
          <p:cNvPr id="3" name="Zástupný obsah 2">
            <a:extLst>
              <a:ext uri="{FF2B5EF4-FFF2-40B4-BE49-F238E27FC236}">
                <a16:creationId xmlns:a16="http://schemas.microsoft.com/office/drawing/2014/main" id="{A4431F03-11F9-734B-AE42-E928A28BE496}"/>
              </a:ext>
            </a:extLst>
          </p:cNvPr>
          <p:cNvSpPr>
            <a:spLocks noGrp="1"/>
          </p:cNvSpPr>
          <p:nvPr>
            <p:ph idx="1"/>
          </p:nvPr>
        </p:nvSpPr>
        <p:spPr>
          <a:xfrm>
            <a:off x="1077362" y="1171866"/>
            <a:ext cx="9950103" cy="5283200"/>
          </a:xfrm>
        </p:spPr>
        <p:txBody>
          <a:bodyPr>
            <a:normAutofit fontScale="85000" lnSpcReduction="10000"/>
          </a:bodyPr>
          <a:lstStyle/>
          <a:p>
            <a:r>
              <a:rPr lang="uk-UA" dirty="0"/>
              <a:t>Збірка «Писання» - відображено події першої світової війни, творчість драматизується, стає художнім переліком втрат Галичини у війні.</a:t>
            </a:r>
          </a:p>
          <a:p>
            <a:r>
              <a:rPr lang="uk-UA" dirty="0"/>
              <a:t>Перший том «Писань» (1922) – різноплановість зображення доби. Вірш «Спочинь, серце на хвилину» – рідна земля змальована як суцільне «</a:t>
            </a:r>
            <a:r>
              <a:rPr lang="uk-UA" i="1" dirty="0"/>
              <a:t>велике пожарище</a:t>
            </a:r>
            <a:r>
              <a:rPr lang="uk-UA" dirty="0"/>
              <a:t>» та «</a:t>
            </a:r>
            <a:r>
              <a:rPr lang="uk-UA" i="1" dirty="0"/>
              <a:t>чорна руїна</a:t>
            </a:r>
            <a:r>
              <a:rPr lang="uk-UA" dirty="0"/>
              <a:t>». Автор намагається перевести ці події у слово.</a:t>
            </a:r>
          </a:p>
          <a:p>
            <a:r>
              <a:rPr lang="uk-UA" dirty="0"/>
              <a:t>У поезії «Серпень 1914» –війна зображена засобом фольклорного заперечного порівняння – з бурею, громом, ураганом. Подібно цьому у вірші «Що це за грім?» перевів образ осіннього грому, «</a:t>
            </a:r>
            <a:r>
              <a:rPr lang="uk-UA" i="1" dirty="0"/>
              <a:t>від якого дрижить вся земля», </a:t>
            </a:r>
            <a:r>
              <a:rPr lang="uk-UA" dirty="0"/>
              <a:t>у площину кінця світу.</a:t>
            </a:r>
          </a:p>
          <a:p>
            <a:r>
              <a:rPr lang="uk-UA" dirty="0"/>
              <a:t>Рефлексивна споглядальність і самозаглибленість змінюється експресією, тонкий ліризм поступається місцем епічному подиху, в образну картину вплітається фольклорна і біблійна символіка, що визначає кардинальні питання буття чи небуття (чорний кінь, ворони, хрест, Голгофа), у віршах з’являються історичні асоціації, фольклорна стилістика підпорядковується зображенню трагічного лихоліття.</a:t>
            </a:r>
          </a:p>
          <a:p>
            <a:r>
              <a:rPr lang="uk-UA" dirty="0"/>
              <a:t>«Воєнна» поезія не була проголошуванням «патріотичних вигуків», але скоріше відображенням жаху і катастрофічної ненормальності світу, збуреного війною.</a:t>
            </a:r>
          </a:p>
          <a:p>
            <a:r>
              <a:rPr lang="uk-UA" dirty="0"/>
              <a:t>Події описані очевидцями – «В храмі </a:t>
            </a:r>
            <a:r>
              <a:rPr lang="uk-UA" dirty="0" err="1"/>
              <a:t>св</a:t>
            </a:r>
            <a:r>
              <a:rPr lang="uk-UA" dirty="0"/>
              <a:t>. Юра», цикл віршів «Листи Катрусі»</a:t>
            </a:r>
          </a:p>
          <a:p>
            <a:r>
              <a:rPr lang="uk-UA" dirty="0"/>
              <a:t>«Ноктюрн» - монологи голосіння дванадцяти людей, патріотизм, </a:t>
            </a:r>
            <a:r>
              <a:rPr lang="uk-UA" dirty="0" err="1"/>
              <a:t>екзистенційний</a:t>
            </a:r>
            <a:r>
              <a:rPr lang="uk-UA" dirty="0"/>
              <a:t> вираз божевілля існування зливається із біблійною містикою судного дня, апокаліптичним передчуттям гніву й помсти.</a:t>
            </a:r>
          </a:p>
          <a:p>
            <a:endParaRPr lang="uk-UA" dirty="0"/>
          </a:p>
          <a:p>
            <a:endParaRPr lang="cs-CZ" dirty="0"/>
          </a:p>
        </p:txBody>
      </p:sp>
    </p:spTree>
    <p:extLst>
      <p:ext uri="{BB962C8B-B14F-4D97-AF65-F5344CB8AC3E}">
        <p14:creationId xmlns:p14="http://schemas.microsoft.com/office/powerpoint/2010/main" val="2319291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A41C84C-D91A-584C-A9A3-84842648CED0}"/>
              </a:ext>
            </a:extLst>
          </p:cNvPr>
          <p:cNvSpPr>
            <a:spLocks noGrp="1"/>
          </p:cNvSpPr>
          <p:nvPr>
            <p:ph idx="1"/>
          </p:nvPr>
        </p:nvSpPr>
        <p:spPr>
          <a:xfrm>
            <a:off x="797962" y="1435100"/>
            <a:ext cx="10403438" cy="5080000"/>
          </a:xfrm>
        </p:spPr>
        <p:txBody>
          <a:bodyPr>
            <a:normAutofit lnSpcReduction="10000"/>
          </a:bodyPr>
          <a:lstStyle/>
          <a:p>
            <a:r>
              <a:rPr lang="uk-UA" dirty="0"/>
              <a:t>Збірка «Сльота» - поезія 20-40-х років - вірність мотивам, образам, ідеям.</a:t>
            </a:r>
          </a:p>
          <a:p>
            <a:r>
              <a:rPr lang="uk-UA" dirty="0"/>
              <a:t>Осмислює долю батьківщини після програного бою за волю, намагався зазирнути «завтрашню днину».</a:t>
            </a:r>
          </a:p>
          <a:p>
            <a:r>
              <a:rPr lang="uk-UA" dirty="0"/>
              <a:t>Боротьба надії з безнадією породжує сподівання на сили рідного народу, яких не скувати (вірш «Хоч </a:t>
            </a:r>
            <a:r>
              <a:rPr lang="uk-UA" dirty="0" err="1"/>
              <a:t>кряче</a:t>
            </a:r>
            <a:r>
              <a:rPr lang="uk-UA" dirty="0"/>
              <a:t> гайворон»), і заклики до краян не втрачати надії. Гостра критика політиків, кому партійні програми вищі за Україну (вірш «</a:t>
            </a:r>
            <a:r>
              <a:rPr lang="uk-UA" dirty="0" err="1"/>
              <a:t>Партійникам</a:t>
            </a:r>
            <a:r>
              <a:rPr lang="uk-UA" dirty="0"/>
              <a:t>»).</a:t>
            </a:r>
          </a:p>
          <a:p>
            <a:r>
              <a:rPr lang="uk-UA" dirty="0"/>
              <a:t>«Вона там є…» – про Україну, яку ліричний герой не може знайти на карті, тому він намагається її зберегти у своїй душі.</a:t>
            </a:r>
          </a:p>
          <a:p>
            <a:r>
              <a:rPr lang="uk-UA" b="1" dirty="0"/>
              <a:t>Художня проза </a:t>
            </a:r>
            <a:r>
              <a:rPr lang="uk-UA" dirty="0"/>
              <a:t>– соціальна та психологічна мала проза, повісті з історичного минулого та сучасності, нариси й поезії у прозі.</a:t>
            </a:r>
          </a:p>
          <a:p>
            <a:r>
              <a:rPr lang="uk-UA" dirty="0"/>
              <a:t>Збірки прози «З села», «Оповідання», «Щаслива година», «В глухім куті», «По дорозі життя», «Кара», «Кидаю слова».</a:t>
            </a:r>
          </a:p>
          <a:p>
            <a:r>
              <a:rPr lang="uk-UA" dirty="0"/>
              <a:t>Проза 20–30-х років – пошук джерел історичного тривання українського народу і його трагізм у нелегкому минулому. Цикл повістей «Мазепа»</a:t>
            </a:r>
          </a:p>
          <a:p>
            <a:endParaRPr lang="uk-UA" dirty="0"/>
          </a:p>
          <a:p>
            <a:endParaRPr lang="cs-CZ" dirty="0"/>
          </a:p>
        </p:txBody>
      </p:sp>
      <p:sp>
        <p:nvSpPr>
          <p:cNvPr id="4" name="Nadpis 1">
            <a:extLst>
              <a:ext uri="{FF2B5EF4-FFF2-40B4-BE49-F238E27FC236}">
                <a16:creationId xmlns:a16="http://schemas.microsoft.com/office/drawing/2014/main" id="{1EDEB764-F3C8-954B-A569-0C2F48B5DC5F}"/>
              </a:ext>
            </a:extLst>
          </p:cNvPr>
          <p:cNvSpPr>
            <a:spLocks noGrp="1"/>
          </p:cNvSpPr>
          <p:nvPr>
            <p:ph type="title"/>
          </p:nvPr>
        </p:nvSpPr>
        <p:spPr>
          <a:xfrm>
            <a:off x="1077362" y="720434"/>
            <a:ext cx="9950103" cy="562266"/>
          </a:xfrm>
        </p:spPr>
        <p:txBody>
          <a:bodyPr>
            <a:normAutofit fontScale="90000"/>
          </a:bodyPr>
          <a:lstStyle/>
          <a:p>
            <a:pPr algn="ctr"/>
            <a:r>
              <a:rPr lang="uk-UA" dirty="0"/>
              <a:t>Богдан Лепкий</a:t>
            </a:r>
            <a:endParaRPr lang="cs-CZ" dirty="0"/>
          </a:p>
        </p:txBody>
      </p:sp>
    </p:spTree>
    <p:extLst>
      <p:ext uri="{BB962C8B-B14F-4D97-AF65-F5344CB8AC3E}">
        <p14:creationId xmlns:p14="http://schemas.microsoft.com/office/powerpoint/2010/main" val="389459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901EA4-6CA0-4A64-939C-F76E88D155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07A6215-7BE5-D144-9F49-D3201F2E9AD9}"/>
              </a:ext>
            </a:extLst>
          </p:cNvPr>
          <p:cNvSpPr>
            <a:spLocks noGrp="1"/>
          </p:cNvSpPr>
          <p:nvPr>
            <p:ph type="title"/>
          </p:nvPr>
        </p:nvSpPr>
        <p:spPr>
          <a:xfrm>
            <a:off x="924962" y="408361"/>
            <a:ext cx="4855352" cy="536865"/>
          </a:xfrm>
        </p:spPr>
        <p:txBody>
          <a:bodyPr>
            <a:normAutofit fontScale="90000"/>
          </a:bodyPr>
          <a:lstStyle/>
          <a:p>
            <a:r>
              <a:rPr lang="uk-UA" dirty="0" err="1"/>
              <a:t>Гнат</a:t>
            </a:r>
            <a:r>
              <a:rPr lang="uk-UA" dirty="0"/>
              <a:t> </a:t>
            </a:r>
            <a:r>
              <a:rPr lang="uk-UA" dirty="0" err="1"/>
              <a:t>Хоткевич</a:t>
            </a:r>
            <a:endParaRPr lang="cs-CZ" dirty="0"/>
          </a:p>
        </p:txBody>
      </p:sp>
      <p:sp>
        <p:nvSpPr>
          <p:cNvPr id="3" name="Zástupný obsah 2">
            <a:extLst>
              <a:ext uri="{FF2B5EF4-FFF2-40B4-BE49-F238E27FC236}">
                <a16:creationId xmlns:a16="http://schemas.microsoft.com/office/drawing/2014/main" id="{EEBC8DAE-8002-7946-996F-7D2335E7B47F}"/>
              </a:ext>
            </a:extLst>
          </p:cNvPr>
          <p:cNvSpPr>
            <a:spLocks noGrp="1"/>
          </p:cNvSpPr>
          <p:nvPr>
            <p:ph idx="1"/>
          </p:nvPr>
        </p:nvSpPr>
        <p:spPr>
          <a:xfrm>
            <a:off x="225959" y="1057565"/>
            <a:ext cx="6515100" cy="5392074"/>
          </a:xfrm>
        </p:spPr>
        <p:txBody>
          <a:bodyPr>
            <a:noAutofit/>
          </a:bodyPr>
          <a:lstStyle/>
          <a:p>
            <a:pPr algn="just">
              <a:lnSpc>
                <a:spcPct val="110000"/>
              </a:lnSpc>
            </a:pPr>
            <a:r>
              <a:rPr lang="uk-UA" sz="1500" dirty="0"/>
              <a:t>Перше оповідання «Грузинка» у львівському журналі «Зоря». </a:t>
            </a:r>
          </a:p>
          <a:p>
            <a:pPr algn="just">
              <a:lnSpc>
                <a:spcPct val="110000"/>
              </a:lnSpc>
            </a:pPr>
            <a:r>
              <a:rPr lang="uk-UA" sz="1500" dirty="0"/>
              <a:t>Оповідання «Блудний син», «Різдвяний вечір», цикл «Життєві аналогії», збірка «Гірські акварелі»</a:t>
            </a:r>
          </a:p>
          <a:p>
            <a:pPr algn="just">
              <a:lnSpc>
                <a:spcPct val="110000"/>
              </a:lnSpc>
            </a:pPr>
            <a:r>
              <a:rPr lang="uk-UA" sz="1500" dirty="0"/>
              <a:t>Пік творчості – романтична повість з гуцульського життя «Камінна душа» (1911).</a:t>
            </a:r>
          </a:p>
          <a:p>
            <a:pPr algn="just">
              <a:lnSpc>
                <a:spcPct val="110000"/>
              </a:lnSpc>
            </a:pPr>
            <a:r>
              <a:rPr lang="uk-UA" sz="1500" dirty="0"/>
              <a:t>Події розгортаються у ХІХ ст. Легенда про </a:t>
            </a:r>
            <a:r>
              <a:rPr lang="uk-UA" sz="1500" dirty="0" err="1"/>
              <a:t>опришківськиз</a:t>
            </a:r>
            <a:r>
              <a:rPr lang="uk-UA" sz="1500" dirty="0"/>
              <a:t> ватажків, які боролися з австрійськими жандармами, польськими магнатами ті їхніми </a:t>
            </a:r>
            <a:r>
              <a:rPr lang="uk-UA" sz="1500" dirty="0" err="1"/>
              <a:t>мандаторами</a:t>
            </a:r>
            <a:r>
              <a:rPr lang="uk-UA" sz="1500" dirty="0"/>
              <a:t>. Романтична історія про всепоглинаючі фатальні почуття. Маруся виходить заміж за отця Василя, але їй швидко набридає попівське життя. Вона нудиться. Закохується у Дмитра, гуцульського бунтаря. </a:t>
            </a:r>
          </a:p>
          <a:p>
            <a:pPr algn="just">
              <a:lnSpc>
                <a:spcPct val="110000"/>
              </a:lnSpc>
            </a:pPr>
            <a:r>
              <a:rPr lang="uk-UA" sz="1500" dirty="0"/>
              <a:t>Природа у творі – це не лише фон, на якому розгортаються основні сюжетні ситуації але повноцінний </a:t>
            </a:r>
            <a:r>
              <a:rPr lang="uk-UA" sz="1500" dirty="0" err="1"/>
              <a:t>актер</a:t>
            </a:r>
            <a:r>
              <a:rPr lang="uk-UA" sz="1500" dirty="0"/>
              <a:t>, без якого неможливо обійтися. Природа не лише підкреслює ситуацію, але бере активну участь у процесі розгортання подій.</a:t>
            </a:r>
          </a:p>
          <a:p>
            <a:pPr algn="just">
              <a:lnSpc>
                <a:spcPct val="110000"/>
              </a:lnSpc>
            </a:pPr>
            <a:r>
              <a:rPr lang="uk-UA" sz="1500" dirty="0"/>
              <a:t>Заглибленість у природу. Спільні мотиви із М. Коцюбинським («Тіні забутих предків») На повість «Камінна душа» у 1989 р. був знятий фільм, режисер Станіслав Клименко.</a:t>
            </a:r>
          </a:p>
          <a:p>
            <a:pPr algn="just">
              <a:lnSpc>
                <a:spcPct val="110000"/>
              </a:lnSpc>
            </a:pPr>
            <a:r>
              <a:rPr lang="uk-UA" sz="1500" dirty="0" err="1"/>
              <a:t>Гнат</a:t>
            </a:r>
            <a:r>
              <a:rPr lang="uk-UA" sz="1500" dirty="0"/>
              <a:t> </a:t>
            </a:r>
            <a:r>
              <a:rPr lang="uk-UA" sz="1500" dirty="0" err="1"/>
              <a:t>Хоткевич</a:t>
            </a:r>
            <a:r>
              <a:rPr lang="uk-UA" sz="1500" dirty="0"/>
              <a:t> написав низку творів, у яких відобразив антифеодальну та національно-визвольну боротьбу українського народу.</a:t>
            </a:r>
            <a:endParaRPr lang="cs-CZ" sz="1500" dirty="0"/>
          </a:p>
        </p:txBody>
      </p:sp>
      <p:sp>
        <p:nvSpPr>
          <p:cNvPr id="12" name="Freeform: Shape 11">
            <a:extLst>
              <a:ext uri="{FF2B5EF4-FFF2-40B4-BE49-F238E27FC236}">
                <a16:creationId xmlns:a16="http://schemas.microsoft.com/office/drawing/2014/main" id="{7E3B2BA1-50FC-4574-838F-AB0B5B93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ázek 4" descr="Obsah obrázku text, osoba&#10;&#10;Popis byl vytvořen automaticky">
            <a:extLst>
              <a:ext uri="{FF2B5EF4-FFF2-40B4-BE49-F238E27FC236}">
                <a16:creationId xmlns:a16="http://schemas.microsoft.com/office/drawing/2014/main" id="{AF6F5A38-61F8-704C-A9BA-30B9FDE43F92}"/>
              </a:ext>
            </a:extLst>
          </p:cNvPr>
          <p:cNvPicPr>
            <a:picLocks noChangeAspect="1"/>
          </p:cNvPicPr>
          <p:nvPr/>
        </p:nvPicPr>
        <p:blipFill rotWithShape="1">
          <a:blip r:embed="rId2"/>
          <a:srcRect r="-1" b="11993"/>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Tree>
    <p:extLst>
      <p:ext uri="{BB962C8B-B14F-4D97-AF65-F5344CB8AC3E}">
        <p14:creationId xmlns:p14="http://schemas.microsoft.com/office/powerpoint/2010/main" val="1397492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9B8866-46D8-8F41-8449-21E118540A66}"/>
              </a:ext>
            </a:extLst>
          </p:cNvPr>
          <p:cNvSpPr>
            <a:spLocks noGrp="1"/>
          </p:cNvSpPr>
          <p:nvPr>
            <p:ph type="title"/>
          </p:nvPr>
        </p:nvSpPr>
        <p:spPr>
          <a:xfrm>
            <a:off x="1077362" y="720434"/>
            <a:ext cx="9950103" cy="196736"/>
          </a:xfrm>
        </p:spPr>
        <p:txBody>
          <a:bodyPr>
            <a:normAutofit fontScale="90000"/>
          </a:bodyPr>
          <a:lstStyle/>
          <a:p>
            <a:pPr algn="ctr"/>
            <a:r>
              <a:rPr lang="uk-UA" dirty="0" err="1"/>
              <a:t>Гнат</a:t>
            </a:r>
            <a:r>
              <a:rPr lang="uk-UA" dirty="0"/>
              <a:t> </a:t>
            </a:r>
            <a:r>
              <a:rPr lang="uk-UA" dirty="0" err="1"/>
              <a:t>Хоткевич</a:t>
            </a:r>
            <a:r>
              <a:rPr lang="uk-UA" dirty="0"/>
              <a:t> «Камінна душа» 1911</a:t>
            </a:r>
            <a:endParaRPr lang="cs-CZ" dirty="0"/>
          </a:p>
        </p:txBody>
      </p:sp>
      <p:sp>
        <p:nvSpPr>
          <p:cNvPr id="3" name="Zástupný obsah 2">
            <a:extLst>
              <a:ext uri="{FF2B5EF4-FFF2-40B4-BE49-F238E27FC236}">
                <a16:creationId xmlns:a16="http://schemas.microsoft.com/office/drawing/2014/main" id="{707BA3F4-825A-9946-B455-79F569B4CE5F}"/>
              </a:ext>
            </a:extLst>
          </p:cNvPr>
          <p:cNvSpPr>
            <a:spLocks noGrp="1"/>
          </p:cNvSpPr>
          <p:nvPr>
            <p:ph idx="1"/>
          </p:nvPr>
        </p:nvSpPr>
        <p:spPr>
          <a:xfrm>
            <a:off x="912262" y="1093816"/>
            <a:ext cx="10517738" cy="5624484"/>
          </a:xfrm>
        </p:spPr>
        <p:txBody>
          <a:bodyPr>
            <a:normAutofit fontScale="77500" lnSpcReduction="20000"/>
          </a:bodyPr>
          <a:lstStyle/>
          <a:p>
            <a:pPr algn="just"/>
            <a:r>
              <a:rPr lang="uk-UA" dirty="0"/>
              <a:t>Події твору розгортаються на Гуцульщині, улюбленому місці письменника. Цей безмежний край з його невимовно красивими горами, долинами, плаї, ріками письменник описує з особливою любов’ю. У повісті простежуються дві сюжетні лінії, котрі переплітаються між собою. Однією з них є тема юної бідної дівчини, котра вийшла заміж за попа, котрий дістав парафію у гірському гуцульському селі </a:t>
            </a:r>
            <a:r>
              <a:rPr lang="uk-UA" dirty="0" err="1"/>
              <a:t>Криворівня</a:t>
            </a:r>
            <a:r>
              <a:rPr lang="uk-UA" dirty="0"/>
              <a:t>. У душі молодої попаді Марусі, котра не була звиклою до </a:t>
            </a:r>
            <a:r>
              <a:rPr lang="uk-UA" dirty="0" err="1"/>
              <a:t>всеобклопуючих</a:t>
            </a:r>
            <a:r>
              <a:rPr lang="uk-UA" dirty="0"/>
              <a:t> гір, які наводили на неї страх, гуцульських звичаїв та нової ролі – дружини священника, поступово почали з’являтися ноти безвихідної нудьги та смутку, котрі вона намагається приглушити своїми прогулянками в природі, котра єдина була здатна повернути любов до життя: </a:t>
            </a:r>
            <a:r>
              <a:rPr lang="uk-UA" i="1" dirty="0"/>
              <a:t>«Маруся літала по проталих стежках, весело поплюскуючи гарними своїми чобітками. Зупиниться на хвильку, набере повні груди гірського чарівного повітря – і мов крила від того виростають! Летіла б до сонця, до вершків гір, до хмар.»</a:t>
            </a:r>
          </a:p>
          <a:p>
            <a:pPr algn="just"/>
            <a:r>
              <a:rPr lang="uk-UA" dirty="0"/>
              <a:t>Під час однієї з прогулянок Маруся зустрічається з ватажком опришків, який показує життя з тієї сторони, про яку дівчина лише чула з розповідей баби Гафійки про </a:t>
            </a:r>
            <a:r>
              <a:rPr lang="uk-UA" dirty="0" err="1"/>
              <a:t>Яношіка</a:t>
            </a:r>
            <a:r>
              <a:rPr lang="uk-UA" dirty="0"/>
              <a:t>. Крім того Дмитро </a:t>
            </a:r>
            <a:r>
              <a:rPr lang="uk-UA" dirty="0" err="1"/>
              <a:t>Марусяк</a:t>
            </a:r>
            <a:r>
              <a:rPr lang="uk-UA" dirty="0"/>
              <a:t> дає їй те, що найбільше бракує Марусиній юній душі, котрій хочеться пізнати усі радощі життя – всепоглинаючу і </a:t>
            </a:r>
            <a:r>
              <a:rPr lang="uk-UA" dirty="0" err="1"/>
              <a:t>пристрастну</a:t>
            </a:r>
            <a:r>
              <a:rPr lang="uk-UA" dirty="0"/>
              <a:t> любов. І ця всеохоплююча любов штовхає Марусю на відчайдушний вчинок – проміняти безтурботне, але нецікаве життя на скитання по лісі з коханим опришком, доля котрого є другою сюжетною лінією, котра з першою зливається в одне ціле. </a:t>
            </a:r>
          </a:p>
          <a:p>
            <a:pPr algn="just"/>
            <a:r>
              <a:rPr lang="uk-UA" dirty="0"/>
              <a:t>Особливістю повісті є </a:t>
            </a:r>
            <a:r>
              <a:rPr lang="uk-UA" dirty="0" err="1"/>
              <a:t>мовний</a:t>
            </a:r>
            <a:r>
              <a:rPr lang="uk-UA" dirty="0"/>
              <a:t> стиль, а саме </a:t>
            </a:r>
            <a:r>
              <a:rPr lang="uk-UA" dirty="0" err="1"/>
              <a:t>вводження</a:t>
            </a:r>
            <a:r>
              <a:rPr lang="uk-UA" dirty="0"/>
              <a:t> автором гуцульської говірки, котра надає автентичності ситуаціям, в яких </a:t>
            </a:r>
            <a:r>
              <a:rPr lang="uk-UA" dirty="0" err="1"/>
              <a:t>знаходятся</a:t>
            </a:r>
            <a:r>
              <a:rPr lang="uk-UA" dirty="0"/>
              <a:t> герої. Власне можемо сказати, що повість є двомовною, і хоча важко зрозуміти кожне слово з </a:t>
            </a:r>
            <a:r>
              <a:rPr lang="uk-UA" dirty="0" err="1"/>
              <a:t>діплогів</a:t>
            </a:r>
            <a:r>
              <a:rPr lang="uk-UA" dirty="0"/>
              <a:t>, та у повному контексті це надає твору екзотичного  гуцульського забарвлення. Іншою особливістю є поєднання жартівливого та серйозного розповідного стилів, що також допомагає підкреслити ту чи іншу ситуацію або когось з героїв повісті. Ще варто відзначити, що </a:t>
            </a:r>
            <a:r>
              <a:rPr lang="uk-UA" dirty="0" err="1"/>
              <a:t>Хоткевич</a:t>
            </a:r>
            <a:r>
              <a:rPr lang="uk-UA" dirty="0"/>
              <a:t> намагається виправдати певні вчинки своїх героїв, котрі читач би міг засудити, показує, що стало причиною. А причиною, як у більшості його творів, була соціально-політична проблематика. У </a:t>
            </a:r>
            <a:r>
              <a:rPr lang="uk-UA" dirty="0" err="1"/>
              <a:t>Хоткевича</a:t>
            </a:r>
            <a:r>
              <a:rPr lang="uk-UA" dirty="0"/>
              <a:t> є цінним його віра в перемогу добра над злом, тому повість має щасливий кінець.</a:t>
            </a:r>
          </a:p>
        </p:txBody>
      </p:sp>
    </p:spTree>
    <p:extLst>
      <p:ext uri="{BB962C8B-B14F-4D97-AF65-F5344CB8AC3E}">
        <p14:creationId xmlns:p14="http://schemas.microsoft.com/office/powerpoint/2010/main" val="3296944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E72E53-CD48-1346-B4A2-F0C926AA71F6}"/>
              </a:ext>
            </a:extLst>
          </p:cNvPr>
          <p:cNvSpPr>
            <a:spLocks noGrp="1"/>
          </p:cNvSpPr>
          <p:nvPr>
            <p:ph type="title"/>
          </p:nvPr>
        </p:nvSpPr>
        <p:spPr>
          <a:xfrm>
            <a:off x="1077362" y="339434"/>
            <a:ext cx="9950103" cy="613066"/>
          </a:xfrm>
        </p:spPr>
        <p:txBody>
          <a:bodyPr>
            <a:normAutofit fontScale="90000"/>
          </a:bodyPr>
          <a:lstStyle/>
          <a:p>
            <a:pPr algn="ctr"/>
            <a:r>
              <a:rPr lang="uk-UA" dirty="0"/>
              <a:t>Олександр Олесь</a:t>
            </a:r>
            <a:endParaRPr lang="cs-CZ" dirty="0"/>
          </a:p>
        </p:txBody>
      </p:sp>
      <p:sp>
        <p:nvSpPr>
          <p:cNvPr id="3" name="Zástupný obsah 2">
            <a:extLst>
              <a:ext uri="{FF2B5EF4-FFF2-40B4-BE49-F238E27FC236}">
                <a16:creationId xmlns:a16="http://schemas.microsoft.com/office/drawing/2014/main" id="{71301132-5711-DD43-B2EA-B6F4132BBD40}"/>
              </a:ext>
            </a:extLst>
          </p:cNvPr>
          <p:cNvSpPr>
            <a:spLocks noGrp="1"/>
          </p:cNvSpPr>
          <p:nvPr>
            <p:ph idx="1"/>
          </p:nvPr>
        </p:nvSpPr>
        <p:spPr>
          <a:xfrm>
            <a:off x="906981" y="1168400"/>
            <a:ext cx="10378038" cy="5689600"/>
          </a:xfrm>
        </p:spPr>
        <p:txBody>
          <a:bodyPr>
            <a:normAutofit fontScale="92500" lnSpcReduction="20000"/>
          </a:bodyPr>
          <a:lstStyle/>
          <a:p>
            <a:r>
              <a:rPr lang="uk-UA" dirty="0"/>
              <a:t>Його лірика відобразила визначальні риси </a:t>
            </a:r>
            <a:r>
              <a:rPr lang="uk-UA" dirty="0" err="1"/>
              <a:t>укр</a:t>
            </a:r>
            <a:r>
              <a:rPr lang="uk-UA" dirty="0"/>
              <a:t>. ментальності -  поєднання задушевності й палкості, м’якості та внутрішньої сили, темпераментності і глибокої людяності.</a:t>
            </a:r>
          </a:p>
          <a:p>
            <a:r>
              <a:rPr lang="uk-UA" dirty="0"/>
              <a:t>Два періоди творчості: 1907 – 1918 в Україні, 1919 – 1944 – еміграції (Італія, Відень, від 1923 р. у Чехословаччині, помер у Празі).</a:t>
            </a:r>
          </a:p>
          <a:p>
            <a:r>
              <a:rPr lang="uk-UA" dirty="0"/>
              <a:t>Перші  вірші представлені на читанні в Полтаві на урочистому відкритті пам’ятника І. Котляревському, диптих «З пісень молодості», пізніше допрацьовані вірші надруковані в одеському збірнику «Багаття» у 1905 р.</a:t>
            </a:r>
          </a:p>
          <a:p>
            <a:r>
              <a:rPr lang="uk-UA" dirty="0"/>
              <a:t>1907 р. збірка «З журбою радість обнялася» – поет контрастів, багато емоцій, репрезентує поета як ніжного лірика і поета громадянського голосу.</a:t>
            </a:r>
          </a:p>
          <a:p>
            <a:r>
              <a:rPr lang="uk-UA" dirty="0"/>
              <a:t>Фіксує мінливість сердечних реакцій ліричного героя на зовнішні і внутрішні чинники. </a:t>
            </a:r>
          </a:p>
          <a:p>
            <a:r>
              <a:rPr lang="uk-UA" dirty="0"/>
              <a:t>Контрасти – сміх / сльози, журба / радість, ранок / ніч</a:t>
            </a:r>
          </a:p>
          <a:p>
            <a:r>
              <a:rPr lang="uk-UA" dirty="0"/>
              <a:t>Народнопоетична стихія з образним паралелізмом «природа – людина» (поезія «Чари ночі»); Поетичні гімни: «Ми не кинемо зброї», «Жалібна пісня», «З військом за волю боролися ми».</a:t>
            </a:r>
          </a:p>
          <a:p>
            <a:r>
              <a:rPr lang="uk-UA" dirty="0"/>
              <a:t>Краса життя, краса кохання – над усе, «ловити летючу мить життя».</a:t>
            </a:r>
          </a:p>
          <a:p>
            <a:r>
              <a:rPr lang="uk-UA" dirty="0"/>
              <a:t>Мотив весни – невідворотне свято у людській радості, людській взаємності.</a:t>
            </a:r>
          </a:p>
          <a:p>
            <a:r>
              <a:rPr lang="uk-UA" dirty="0"/>
              <a:t>Вірш «Айстри» - контекст соціально-політичних подій. Квіти як символ людей, які чекають змін, конкретно чекають «рожевого ранку», мріють про «сонячні дні».</a:t>
            </a:r>
          </a:p>
          <a:p>
            <a:endParaRPr lang="uk-UA" dirty="0"/>
          </a:p>
          <a:p>
            <a:endParaRPr lang="cs-CZ" dirty="0"/>
          </a:p>
        </p:txBody>
      </p:sp>
    </p:spTree>
    <p:extLst>
      <p:ext uri="{BB962C8B-B14F-4D97-AF65-F5344CB8AC3E}">
        <p14:creationId xmlns:p14="http://schemas.microsoft.com/office/powerpoint/2010/main" val="362588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7ED505-13EF-6545-8679-2D7C80BAB392}"/>
              </a:ext>
            </a:extLst>
          </p:cNvPr>
          <p:cNvSpPr>
            <a:spLocks noGrp="1"/>
          </p:cNvSpPr>
          <p:nvPr>
            <p:ph type="title"/>
          </p:nvPr>
        </p:nvSpPr>
        <p:spPr>
          <a:xfrm>
            <a:off x="1077362" y="163482"/>
            <a:ext cx="9950103" cy="1507376"/>
          </a:xfrm>
        </p:spPr>
        <p:txBody>
          <a:bodyPr/>
          <a:lstStyle/>
          <a:p>
            <a:pPr algn="ctr"/>
            <a:r>
              <a:rPr lang="uk-UA" dirty="0"/>
              <a:t>Модернізм в Україні</a:t>
            </a:r>
            <a:endParaRPr lang="cs-CZ" dirty="0"/>
          </a:p>
        </p:txBody>
      </p:sp>
      <p:sp>
        <p:nvSpPr>
          <p:cNvPr id="3" name="Zástupný obsah 2">
            <a:extLst>
              <a:ext uri="{FF2B5EF4-FFF2-40B4-BE49-F238E27FC236}">
                <a16:creationId xmlns:a16="http://schemas.microsoft.com/office/drawing/2014/main" id="{7A1D6D3D-BD0A-4445-998A-D4F3DF562DB2}"/>
              </a:ext>
            </a:extLst>
          </p:cNvPr>
          <p:cNvSpPr>
            <a:spLocks noGrp="1"/>
          </p:cNvSpPr>
          <p:nvPr>
            <p:ph idx="1"/>
          </p:nvPr>
        </p:nvSpPr>
        <p:spPr>
          <a:xfrm>
            <a:off x="1077361" y="1944716"/>
            <a:ext cx="9950103" cy="4163984"/>
          </a:xfrm>
        </p:spPr>
        <p:txBody>
          <a:bodyPr>
            <a:normAutofit lnSpcReduction="10000"/>
          </a:bodyPr>
          <a:lstStyle/>
          <a:p>
            <a:pPr algn="just"/>
            <a:r>
              <a:rPr lang="uk-UA" dirty="0"/>
              <a:t>На початку ХХ століття поряд із мистецтвом, що </a:t>
            </a:r>
            <a:r>
              <a:rPr lang="uk-UA" dirty="0" err="1"/>
              <a:t>реалістично</a:t>
            </a:r>
            <a:r>
              <a:rPr lang="uk-UA" dirty="0"/>
              <a:t> відтворювало дійсність, постало мистецтво, яке вивчало та оспівувало винятково внутрішній світ художника, його </a:t>
            </a:r>
            <a:r>
              <a:rPr lang="uk-UA" dirty="0" err="1"/>
              <a:t>рефлексуюче</a:t>
            </a:r>
            <a:r>
              <a:rPr lang="uk-UA" dirty="0"/>
              <a:t> «Я» – центр художнього всесвіту. Криза народництва і позитивізму призвела до перегляду панівних «картезіанських» уявлень про світ, уставних нормативів у літературі. Тепер письменника цікаво не наслідування навколишньої дійсності, а платонівська ідея, яку він прагнув безпосередньо ідентифікувати в своїх текстах.</a:t>
            </a:r>
          </a:p>
          <a:p>
            <a:pPr algn="just"/>
            <a:r>
              <a:rPr lang="uk-UA" dirty="0"/>
              <a:t>В українській літературі наприкінці ХІХ – на початку ХХ століття, </a:t>
            </a:r>
            <a:r>
              <a:rPr lang="uk-UA" dirty="0" err="1"/>
              <a:t>дотоді</a:t>
            </a:r>
            <a:r>
              <a:rPr lang="uk-UA" dirty="0"/>
              <a:t> переважно побутового-етнографічна, зі стилізованою під народне життя описовістю, проявилися ознаки тієї переломної доби, що в літературознавстві отримав назву </a:t>
            </a:r>
            <a:r>
              <a:rPr lang="uk-UA" b="1" dirty="0"/>
              <a:t>модернізм</a:t>
            </a:r>
            <a:r>
              <a:rPr lang="uk-UA" dirty="0"/>
              <a:t>.</a:t>
            </a:r>
          </a:p>
          <a:p>
            <a:pPr algn="just"/>
            <a:r>
              <a:rPr lang="uk-UA" b="1" dirty="0"/>
              <a:t>Модернізм</a:t>
            </a:r>
            <a:r>
              <a:rPr lang="uk-UA" dirty="0"/>
              <a:t> – </a:t>
            </a:r>
            <a:r>
              <a:rPr lang="uk-UA" i="1" dirty="0"/>
              <a:t>сукупність мистецьких течій початку ХХ століття, які своїми естетичними програмами і творчою практикою заперечували реалізм, традиційні форми творчості, орієнтували на пошук нових естетичних принципів</a:t>
            </a:r>
            <a:r>
              <a:rPr lang="uk-UA" dirty="0"/>
              <a:t>.</a:t>
            </a:r>
          </a:p>
          <a:p>
            <a:endParaRPr lang="cs-CZ" dirty="0"/>
          </a:p>
        </p:txBody>
      </p:sp>
    </p:spTree>
    <p:extLst>
      <p:ext uri="{BB962C8B-B14F-4D97-AF65-F5344CB8AC3E}">
        <p14:creationId xmlns:p14="http://schemas.microsoft.com/office/powerpoint/2010/main" val="4261768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1766D0-745A-4921-A68E-56642A6508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A04142B-B8F3-D54F-B75A-A79E22B758ED}"/>
              </a:ext>
            </a:extLst>
          </p:cNvPr>
          <p:cNvSpPr>
            <a:spLocks noGrp="1"/>
          </p:cNvSpPr>
          <p:nvPr>
            <p:ph type="title"/>
          </p:nvPr>
        </p:nvSpPr>
        <p:spPr>
          <a:xfrm>
            <a:off x="0" y="5788495"/>
            <a:ext cx="4140096" cy="623059"/>
          </a:xfrm>
        </p:spPr>
        <p:txBody>
          <a:bodyPr>
            <a:normAutofit fontScale="90000"/>
          </a:bodyPr>
          <a:lstStyle/>
          <a:p>
            <a:r>
              <a:rPr lang="uk-UA" dirty="0"/>
              <a:t>Олександр Олесь</a:t>
            </a:r>
            <a:endParaRPr lang="cs-CZ" dirty="0"/>
          </a:p>
        </p:txBody>
      </p:sp>
      <p:sp>
        <p:nvSpPr>
          <p:cNvPr id="3" name="Zástupný obsah 2">
            <a:extLst>
              <a:ext uri="{FF2B5EF4-FFF2-40B4-BE49-F238E27FC236}">
                <a16:creationId xmlns:a16="http://schemas.microsoft.com/office/drawing/2014/main" id="{71D30EED-8578-A74E-9AFB-A6C37A4317A1}"/>
              </a:ext>
            </a:extLst>
          </p:cNvPr>
          <p:cNvSpPr>
            <a:spLocks noGrp="1"/>
          </p:cNvSpPr>
          <p:nvPr>
            <p:ph idx="1"/>
          </p:nvPr>
        </p:nvSpPr>
        <p:spPr>
          <a:xfrm>
            <a:off x="4140096" y="676991"/>
            <a:ext cx="6917819" cy="6233755"/>
          </a:xfrm>
        </p:spPr>
        <p:txBody>
          <a:bodyPr>
            <a:normAutofit/>
          </a:bodyPr>
          <a:lstStyle/>
          <a:p>
            <a:pPr>
              <a:lnSpc>
                <a:spcPct val="110000"/>
              </a:lnSpc>
            </a:pPr>
            <a:r>
              <a:rPr lang="uk-UA" dirty="0"/>
              <a:t>Збірка «Будь мечем моїм» 1909 р. (спочатку була опублікована під назвою «Поезії. Книга ІІ»)</a:t>
            </a:r>
          </a:p>
          <a:p>
            <a:pPr>
              <a:lnSpc>
                <a:spcPct val="110000"/>
              </a:lnSpc>
            </a:pPr>
            <a:r>
              <a:rPr lang="uk-UA" dirty="0"/>
              <a:t>Доля знесиленого народу, слово – зброя, доля України та її мови (вірш «О слово рідне! Орле скутий…», «Яка краса: відродження країни!»)</a:t>
            </a:r>
          </a:p>
          <a:p>
            <a:pPr>
              <a:lnSpc>
                <a:spcPct val="110000"/>
              </a:lnSpc>
            </a:pPr>
            <a:r>
              <a:rPr lang="uk-UA" dirty="0"/>
              <a:t>Громадянський пафос – вірш «Хай наші вчинки божевільні», рух до свободи нікому не спинити.</a:t>
            </a:r>
          </a:p>
          <a:p>
            <a:pPr>
              <a:lnSpc>
                <a:spcPct val="110000"/>
              </a:lnSpc>
            </a:pPr>
            <a:r>
              <a:rPr lang="uk-UA" dirty="0"/>
              <a:t>Любовні мотиви у </a:t>
            </a:r>
            <a:r>
              <a:rPr lang="uk-UA" dirty="0" err="1"/>
              <a:t>зб</a:t>
            </a:r>
            <a:r>
              <a:rPr lang="uk-UA" dirty="0"/>
              <a:t>. «Книжка третя», 1911 р.</a:t>
            </a:r>
          </a:p>
          <a:p>
            <a:pPr>
              <a:lnSpc>
                <a:spcPct val="110000"/>
              </a:lnSpc>
            </a:pPr>
            <a:r>
              <a:rPr lang="uk-UA" dirty="0"/>
              <a:t>1912 р. подорож Гуцульщиною – природа, спогади про красу побаченого відображені у поемі «На зелених горах» (1915 р.).</a:t>
            </a:r>
          </a:p>
          <a:p>
            <a:pPr>
              <a:lnSpc>
                <a:spcPct val="110000"/>
              </a:lnSpc>
            </a:pPr>
            <a:r>
              <a:rPr lang="uk-UA" dirty="0"/>
              <a:t>1913 р. подорож до Італії – вірші «Мов келих срібного вина», «Італійська ніч підкралась», «В долині тихий сон летить», з’являються мотиви моря.</a:t>
            </a:r>
          </a:p>
          <a:p>
            <a:pPr>
              <a:lnSpc>
                <a:spcPct val="110000"/>
              </a:lnSpc>
            </a:pPr>
            <a:r>
              <a:rPr lang="uk-UA" dirty="0"/>
              <a:t>Збірка «Поезії» 1917 р. - громадянські мотиви, радість-тривога, вірші передають переживання народу, який «</a:t>
            </a:r>
            <a:r>
              <a:rPr lang="uk-UA" i="1" dirty="0"/>
              <a:t>волю любить і журиться за нею</a:t>
            </a:r>
            <a:r>
              <a:rPr lang="uk-UA" dirty="0"/>
              <a:t>».</a:t>
            </a:r>
          </a:p>
          <a:p>
            <a:pPr marL="0" indent="0">
              <a:lnSpc>
                <a:spcPct val="110000"/>
              </a:lnSpc>
              <a:buNone/>
            </a:pPr>
            <a:endParaRPr lang="cs-CZ" sz="900" dirty="0"/>
          </a:p>
        </p:txBody>
      </p:sp>
      <p:sp>
        <p:nvSpPr>
          <p:cNvPr id="12" name="Freeform: Shape 11">
            <a:extLst>
              <a:ext uri="{FF2B5EF4-FFF2-40B4-BE49-F238E27FC236}">
                <a16:creationId xmlns:a16="http://schemas.microsoft.com/office/drawing/2014/main" id="{583F1E3F-D7BF-4DB5-8016-70B9E385E3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D0D3E7A-8DF6-4A78-A03C-86AD697468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ázek 4" descr="Obsah obrázku osoba, interiér, brýle, zírající&#10;&#10;Popis byl vytvořen automaticky">
            <a:extLst>
              <a:ext uri="{FF2B5EF4-FFF2-40B4-BE49-F238E27FC236}">
                <a16:creationId xmlns:a16="http://schemas.microsoft.com/office/drawing/2014/main" id="{71776345-9F15-1A42-903F-7FF19162AD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 y="0"/>
            <a:ext cx="3782895" cy="5220395"/>
          </a:xfrm>
          <a:prstGeom prst="rect">
            <a:avLst/>
          </a:prstGeom>
        </p:spPr>
      </p:pic>
    </p:spTree>
    <p:extLst>
      <p:ext uri="{BB962C8B-B14F-4D97-AF65-F5344CB8AC3E}">
        <p14:creationId xmlns:p14="http://schemas.microsoft.com/office/powerpoint/2010/main" val="1701512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635036-8DA9-6B4B-BFCC-1ED3D73B38D7}"/>
              </a:ext>
            </a:extLst>
          </p:cNvPr>
          <p:cNvSpPr>
            <a:spLocks noGrp="1"/>
          </p:cNvSpPr>
          <p:nvPr>
            <p:ph type="title"/>
          </p:nvPr>
        </p:nvSpPr>
        <p:spPr>
          <a:xfrm>
            <a:off x="1120948" y="98134"/>
            <a:ext cx="9950103" cy="663866"/>
          </a:xfrm>
        </p:spPr>
        <p:txBody>
          <a:bodyPr/>
          <a:lstStyle/>
          <a:p>
            <a:pPr algn="ctr"/>
            <a:r>
              <a:rPr lang="uk-UA" dirty="0"/>
              <a:t>Творчість Олександра Олеся в еміграції</a:t>
            </a:r>
            <a:endParaRPr lang="cs-CZ" dirty="0"/>
          </a:p>
        </p:txBody>
      </p:sp>
      <p:sp>
        <p:nvSpPr>
          <p:cNvPr id="3" name="Zástupný obsah 2">
            <a:extLst>
              <a:ext uri="{FF2B5EF4-FFF2-40B4-BE49-F238E27FC236}">
                <a16:creationId xmlns:a16="http://schemas.microsoft.com/office/drawing/2014/main" id="{F4C5EEA3-EFF8-F940-BF75-FD5B3F985BF9}"/>
              </a:ext>
            </a:extLst>
          </p:cNvPr>
          <p:cNvSpPr>
            <a:spLocks noGrp="1"/>
          </p:cNvSpPr>
          <p:nvPr>
            <p:ph idx="1"/>
          </p:nvPr>
        </p:nvSpPr>
        <p:spPr>
          <a:xfrm>
            <a:off x="874162" y="930566"/>
            <a:ext cx="10644738" cy="6029034"/>
          </a:xfrm>
        </p:spPr>
        <p:txBody>
          <a:bodyPr>
            <a:normAutofit fontScale="85000" lnSpcReduction="10000"/>
          </a:bodyPr>
          <a:lstStyle/>
          <a:p>
            <a:pPr algn="just"/>
            <a:r>
              <a:rPr lang="uk-UA" dirty="0"/>
              <a:t>1919 р. збірка «Чужиною» – присвята другові, який загинув, свіжі враження від тогочасних подій в Україні, «національна катастрофа» України. Вірш «Як жити хочеться!..».</a:t>
            </a:r>
          </a:p>
          <a:p>
            <a:pPr algn="just"/>
            <a:r>
              <a:rPr lang="uk-UA" dirty="0"/>
              <a:t>З 1919 р. живе закордоном, головна тема творчості - сум і журба за Україною</a:t>
            </a:r>
          </a:p>
          <a:p>
            <a:pPr algn="just"/>
            <a:r>
              <a:rPr lang="uk-UA" dirty="0"/>
              <a:t>У Відні видає збірку сатиричних поезій «Перезва», наступна збірка «Кому </a:t>
            </a:r>
            <a:r>
              <a:rPr lang="uk-UA" dirty="0" err="1"/>
              <a:t>повім</a:t>
            </a:r>
            <a:r>
              <a:rPr lang="uk-UA" dirty="0"/>
              <a:t> печаль мою» - самоаналіз і сум.</a:t>
            </a:r>
          </a:p>
          <a:p>
            <a:pPr algn="just"/>
            <a:r>
              <a:rPr lang="uk-UA" dirty="0"/>
              <a:t>Слідкує за літературним процесом в Україні – відгук на творчість </a:t>
            </a:r>
            <a:r>
              <a:rPr lang="uk-UA" dirty="0" err="1"/>
              <a:t>П</a:t>
            </a:r>
            <a:r>
              <a:rPr lang="uk-UA" dirty="0"/>
              <a:t>. Тичини, який «продався» комуністичний партії, почавши писати вірші на замовлення (вірш «І ти продався їм, Тичино…»).</a:t>
            </a:r>
          </a:p>
          <a:p>
            <a:pPr algn="just"/>
            <a:r>
              <a:rPr lang="uk-UA" dirty="0"/>
              <a:t>Цикл поезій «Голод» - присвячені Голодомору</a:t>
            </a:r>
          </a:p>
          <a:p>
            <a:pPr algn="just"/>
            <a:r>
              <a:rPr lang="uk-UA" dirty="0"/>
              <a:t>1930 р. </a:t>
            </a:r>
            <a:r>
              <a:rPr lang="uk-UA" dirty="0" err="1"/>
              <a:t>зб</a:t>
            </a:r>
            <a:r>
              <a:rPr lang="uk-UA" dirty="0"/>
              <a:t>. «Княжа України» (перевидана у Празі в 1940 р.) – відтворює у «піснях» історичне минуле України від початків Києва до кінця Галицько-Волинської держави.</a:t>
            </a:r>
          </a:p>
          <a:p>
            <a:pPr algn="just"/>
            <a:r>
              <a:rPr lang="uk-UA" dirty="0"/>
              <a:t>1935 р. – драма «Земля обітована» – відкриває правду про культ особи Сталіна та його політики</a:t>
            </a:r>
          </a:p>
          <a:p>
            <a:pPr algn="just"/>
            <a:r>
              <a:rPr lang="uk-UA" dirty="0"/>
              <a:t> 1944 р. помирає у Празі після сумної звістки про смерть свого сина Олега Ольжича, який загинув у концтаборі.</a:t>
            </a:r>
          </a:p>
          <a:p>
            <a:pPr algn="just"/>
            <a:r>
              <a:rPr lang="uk-UA" dirty="0"/>
              <a:t>Переклад на чеську мову </a:t>
            </a:r>
            <a:r>
              <a:rPr lang="uk-UA" dirty="0" err="1"/>
              <a:t>Мікулаш</a:t>
            </a:r>
            <a:r>
              <a:rPr lang="uk-UA" dirty="0"/>
              <a:t> </a:t>
            </a:r>
            <a:r>
              <a:rPr lang="uk-UA" dirty="0" err="1"/>
              <a:t>Неврлі</a:t>
            </a:r>
            <a:r>
              <a:rPr lang="uk-UA" dirty="0"/>
              <a:t>. Книгу про життя та творчість поета написала Алена </a:t>
            </a:r>
            <a:r>
              <a:rPr lang="uk-UA" dirty="0" err="1"/>
              <a:t>Моравкова</a:t>
            </a:r>
            <a:r>
              <a:rPr lang="uk-UA" dirty="0"/>
              <a:t>.</a:t>
            </a:r>
          </a:p>
          <a:p>
            <a:pPr algn="just"/>
            <a:r>
              <a:rPr lang="uk-UA" dirty="0"/>
              <a:t>Тематично поезія Олеся різноманітна: лірика природи, кохання, голодомор в Україні, громадянська війна. Він не був декларативним поетом, сприймав нещастя України як естет, ознакою його таланту був його унікальний власний стиль. У творчості О. Олеся правда і справедливість знаходяться у тісному зв’язку. Поезія Олеся неначе кришталевий замок, в якому неможливо жити. Був членом Української Хати згодом перейшов до Молодої Музи, пізніше взагалі відмовився від літературних організацій.</a:t>
            </a:r>
          </a:p>
        </p:txBody>
      </p:sp>
    </p:spTree>
    <p:extLst>
      <p:ext uri="{BB962C8B-B14F-4D97-AF65-F5344CB8AC3E}">
        <p14:creationId xmlns:p14="http://schemas.microsoft.com/office/powerpoint/2010/main" val="1094044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901EA4-6CA0-4A64-939C-F76E88D155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FDCF736-5C9D-2344-B026-A1AB2C94C837}"/>
              </a:ext>
            </a:extLst>
          </p:cNvPr>
          <p:cNvSpPr>
            <a:spLocks noGrp="1"/>
          </p:cNvSpPr>
          <p:nvPr>
            <p:ph type="title"/>
          </p:nvPr>
        </p:nvSpPr>
        <p:spPr>
          <a:xfrm>
            <a:off x="7821379" y="5740945"/>
            <a:ext cx="5105966" cy="723969"/>
          </a:xfrm>
        </p:spPr>
        <p:txBody>
          <a:bodyPr>
            <a:normAutofit/>
          </a:bodyPr>
          <a:lstStyle/>
          <a:p>
            <a:r>
              <a:rPr lang="uk-UA" dirty="0"/>
              <a:t>Павло Тичина</a:t>
            </a:r>
            <a:endParaRPr lang="cs-CZ" dirty="0"/>
          </a:p>
        </p:txBody>
      </p:sp>
      <p:sp>
        <p:nvSpPr>
          <p:cNvPr id="3" name="Zástupný obsah 2">
            <a:extLst>
              <a:ext uri="{FF2B5EF4-FFF2-40B4-BE49-F238E27FC236}">
                <a16:creationId xmlns:a16="http://schemas.microsoft.com/office/drawing/2014/main" id="{51433A33-5F7F-F947-97C5-1AD9F42C2960}"/>
              </a:ext>
            </a:extLst>
          </p:cNvPr>
          <p:cNvSpPr>
            <a:spLocks noGrp="1"/>
          </p:cNvSpPr>
          <p:nvPr>
            <p:ph idx="1"/>
          </p:nvPr>
        </p:nvSpPr>
        <p:spPr>
          <a:xfrm>
            <a:off x="435429" y="537029"/>
            <a:ext cx="6955971" cy="6435271"/>
          </a:xfrm>
        </p:spPr>
        <p:txBody>
          <a:bodyPr>
            <a:normAutofit fontScale="92500" lnSpcReduction="10000"/>
          </a:bodyPr>
          <a:lstStyle/>
          <a:p>
            <a:pPr algn="just">
              <a:lnSpc>
                <a:spcPct val="110000"/>
              </a:lnSpc>
            </a:pPr>
            <a:r>
              <a:rPr lang="uk-UA" sz="1600" dirty="0"/>
              <a:t>Вершина українського символізму.</a:t>
            </a:r>
          </a:p>
          <a:p>
            <a:pPr algn="just">
              <a:lnSpc>
                <a:spcPct val="110000"/>
              </a:lnSpc>
            </a:pPr>
            <a:r>
              <a:rPr lang="uk-UA" sz="1600" dirty="0"/>
              <a:t>Перший вірш 1906 р. «Синє небо розкрилося…», однак перший дебют у журналі «Українська хата» у 1912 р. – вірш «Ви знаєте, як липа шелестить».</a:t>
            </a:r>
          </a:p>
          <a:p>
            <a:pPr algn="just">
              <a:lnSpc>
                <a:spcPct val="110000"/>
              </a:lnSpc>
            </a:pPr>
            <a:r>
              <a:rPr lang="uk-UA" sz="1600" dirty="0"/>
              <a:t>Мав музичний слух і талант до малювання – це стало домінантним у його лірики.</a:t>
            </a:r>
          </a:p>
          <a:p>
            <a:pPr algn="just">
              <a:lnSpc>
                <a:spcPct val="110000"/>
              </a:lnSpc>
            </a:pPr>
            <a:r>
              <a:rPr lang="uk-UA" sz="1600" b="1" dirty="0"/>
              <a:t>Перша збірка «Сонячні кларнети» </a:t>
            </a:r>
            <a:r>
              <a:rPr lang="uk-UA" sz="1600" dirty="0"/>
              <a:t>1918 р. – унікальна «музикальна симфонія», символ музичного світосприйняття природи і життя, віра в життя, в людину, в рідний знедолений народ. Вводить поняття «</a:t>
            </a:r>
            <a:r>
              <a:rPr lang="uk-UA" sz="1600" dirty="0" err="1"/>
              <a:t>кларнетизм</a:t>
            </a:r>
            <a:r>
              <a:rPr lang="uk-UA" sz="1600" dirty="0"/>
              <a:t>» – свій особистий стиль, особливе бачення світу, космічна філософія поета.</a:t>
            </a:r>
          </a:p>
          <a:p>
            <a:pPr algn="just">
              <a:lnSpc>
                <a:spcPct val="110000"/>
              </a:lnSpc>
            </a:pPr>
            <a:r>
              <a:rPr lang="uk-UA" sz="1600" dirty="0"/>
              <a:t>Три сфери існування авторського Я: І – сфера почування або чекання самого себе та світу, вона існує на нульовому рівні самоусвідомлення; у ІІ сфері </a:t>
            </a:r>
            <a:r>
              <a:rPr lang="uk-UA" sz="1600" dirty="0" err="1"/>
              <a:t>схрещено</a:t>
            </a:r>
            <a:r>
              <a:rPr lang="uk-UA" sz="1600" dirty="0"/>
              <a:t> золоті мечі двох поетових прагнень – землі та неба; ІІІ - на рівні землі або ж над самою землею, сфера драматизму.</a:t>
            </a:r>
          </a:p>
          <a:p>
            <a:pPr algn="just">
              <a:lnSpc>
                <a:spcPct val="110000"/>
              </a:lnSpc>
            </a:pPr>
            <a:r>
              <a:rPr lang="uk-UA" sz="1600" dirty="0"/>
              <a:t>Символіка: Всесвіт – це музика, ритмічний рух; життя – це танець; любов – пісня.</a:t>
            </a:r>
          </a:p>
          <a:p>
            <a:pPr algn="just">
              <a:lnSpc>
                <a:spcPct val="110000"/>
              </a:lnSpc>
            </a:pPr>
            <a:r>
              <a:rPr lang="uk-UA" sz="1600" dirty="0" err="1"/>
              <a:t>Надмузика</a:t>
            </a:r>
            <a:r>
              <a:rPr lang="uk-UA" sz="1600" dirty="0"/>
              <a:t> поезії </a:t>
            </a:r>
            <a:r>
              <a:rPr lang="uk-UA" sz="1600" dirty="0" err="1"/>
              <a:t>П</a:t>
            </a:r>
            <a:r>
              <a:rPr lang="uk-UA" sz="1600" dirty="0"/>
              <a:t>. Тичини – це вираження діалогу </a:t>
            </a:r>
            <a:r>
              <a:rPr lang="uk-UA" sz="1600" dirty="0" err="1"/>
              <a:t>Люлини</a:t>
            </a:r>
            <a:r>
              <a:rPr lang="uk-UA" sz="1600" dirty="0"/>
              <a:t> з самою собою і людством про сенс буття, найвище призначення життя, про істину, дух і матерію, невмируще і хвилинне.</a:t>
            </a:r>
          </a:p>
          <a:p>
            <a:pPr algn="just">
              <a:lnSpc>
                <a:spcPct val="110000"/>
              </a:lnSpc>
            </a:pPr>
            <a:r>
              <a:rPr lang="uk-UA" sz="1600" dirty="0"/>
              <a:t>Його талант у створенні унікальної поезії, де переплітається музика і слово – «</a:t>
            </a:r>
            <a:r>
              <a:rPr lang="uk-UA" sz="1600" dirty="0" err="1"/>
              <a:t>кларнетизм</a:t>
            </a:r>
            <a:r>
              <a:rPr lang="uk-UA" sz="1600" dirty="0"/>
              <a:t>», художнє мистецтво і слово – «</a:t>
            </a:r>
            <a:r>
              <a:rPr lang="uk-UA" sz="1600" dirty="0" err="1"/>
              <a:t>барвозвук</a:t>
            </a:r>
            <a:r>
              <a:rPr lang="uk-UA" sz="1600" dirty="0"/>
              <a:t>».</a:t>
            </a:r>
          </a:p>
        </p:txBody>
      </p:sp>
      <p:sp>
        <p:nvSpPr>
          <p:cNvPr id="12" name="Freeform: Shape 11">
            <a:extLst>
              <a:ext uri="{FF2B5EF4-FFF2-40B4-BE49-F238E27FC236}">
                <a16:creationId xmlns:a16="http://schemas.microsoft.com/office/drawing/2014/main" id="{7E3B2BA1-50FC-4574-838F-AB0B5B93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ázek 4" descr="Obsah obrázku text, osoba, muž, pózování&#10;&#10;Popis byl vytvořen automaticky">
            <a:extLst>
              <a:ext uri="{FF2B5EF4-FFF2-40B4-BE49-F238E27FC236}">
                <a16:creationId xmlns:a16="http://schemas.microsoft.com/office/drawing/2014/main" id="{D5AFA199-AF98-F94E-B1AB-FA89ECC8DD5F}"/>
              </a:ext>
            </a:extLst>
          </p:cNvPr>
          <p:cNvPicPr>
            <a:picLocks noChangeAspect="1"/>
          </p:cNvPicPr>
          <p:nvPr/>
        </p:nvPicPr>
        <p:blipFill rotWithShape="1">
          <a:blip r:embed="rId2"/>
          <a:srcRect t="13284" b="2516"/>
          <a:stretch/>
        </p:blipFill>
        <p:spPr>
          <a:xfrm>
            <a:off x="7821379" y="0"/>
            <a:ext cx="4370622" cy="5740945"/>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Tree>
    <p:extLst>
      <p:ext uri="{BB962C8B-B14F-4D97-AF65-F5344CB8AC3E}">
        <p14:creationId xmlns:p14="http://schemas.microsoft.com/office/powerpoint/2010/main" val="996544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359E49-77FD-CA49-8CEE-121125A8E8F9}"/>
              </a:ext>
            </a:extLst>
          </p:cNvPr>
          <p:cNvSpPr>
            <a:spLocks noGrp="1"/>
          </p:cNvSpPr>
          <p:nvPr>
            <p:ph type="title"/>
          </p:nvPr>
        </p:nvSpPr>
        <p:spPr>
          <a:xfrm>
            <a:off x="1120948" y="265082"/>
            <a:ext cx="9950103" cy="753688"/>
          </a:xfrm>
        </p:spPr>
        <p:txBody>
          <a:bodyPr/>
          <a:lstStyle/>
          <a:p>
            <a:pPr algn="ctr"/>
            <a:r>
              <a:rPr lang="uk-UA" dirty="0"/>
              <a:t>Павло Тичина «Сонячні кларнети»</a:t>
            </a:r>
            <a:endParaRPr lang="cs-CZ" dirty="0"/>
          </a:p>
        </p:txBody>
      </p:sp>
      <p:sp>
        <p:nvSpPr>
          <p:cNvPr id="3" name="Zástupný obsah 2">
            <a:extLst>
              <a:ext uri="{FF2B5EF4-FFF2-40B4-BE49-F238E27FC236}">
                <a16:creationId xmlns:a16="http://schemas.microsoft.com/office/drawing/2014/main" id="{8D60B429-DB4B-624B-AB38-DF704E1327ED}"/>
              </a:ext>
            </a:extLst>
          </p:cNvPr>
          <p:cNvSpPr>
            <a:spLocks noGrp="1"/>
          </p:cNvSpPr>
          <p:nvPr>
            <p:ph idx="1"/>
          </p:nvPr>
        </p:nvSpPr>
        <p:spPr>
          <a:xfrm>
            <a:off x="975762" y="1079500"/>
            <a:ext cx="10441538" cy="5778500"/>
          </a:xfrm>
        </p:spPr>
        <p:txBody>
          <a:bodyPr>
            <a:normAutofit fontScale="92500" lnSpcReduction="10000"/>
          </a:bodyPr>
          <a:lstStyle/>
          <a:p>
            <a:r>
              <a:rPr lang="uk-UA" dirty="0"/>
              <a:t>Драматичні мотиви збірки «Сонячні кларнети» - національна трилогія «Дума про трьох вітрів», «Золотий гомін», трагічна поема «Скорбна мати»</a:t>
            </a:r>
          </a:p>
          <a:p>
            <a:r>
              <a:rPr lang="uk-UA" dirty="0"/>
              <a:t>«Дума про трьох вітрів» мовою фольклорних образів розкривала три основні соціально-політичні сили, які вбачав поет у розколотому українському суспільстві: Лукавий Сніговій, Безжурний Буровій, Ласкавий Легіт-</a:t>
            </a:r>
            <a:r>
              <a:rPr lang="uk-UA" dirty="0" err="1"/>
              <a:t>Теплокрил</a:t>
            </a:r>
            <a:r>
              <a:rPr lang="uk-UA" dirty="0"/>
              <a:t>.</a:t>
            </a:r>
          </a:p>
          <a:p>
            <a:r>
              <a:rPr lang="uk-UA" dirty="0"/>
              <a:t>Поема «Золотий гомін» – величний образ воскреслої України й увиразнено нерозривність новітніх змагань із давньою визвольною традицією. Тут змальовано святкову столицю визволеної Вітчизни. Образ лиховісного чорного птаха – символічне уособлення зловорожості і зневіри, які стоять на перепоні національному поступові. </a:t>
            </a:r>
          </a:p>
          <a:p>
            <a:r>
              <a:rPr lang="uk-UA" dirty="0"/>
              <a:t>Вірш «</a:t>
            </a:r>
            <a:r>
              <a:rPr lang="uk-UA" dirty="0" err="1"/>
              <a:t>Воронний</a:t>
            </a:r>
            <a:r>
              <a:rPr lang="uk-UA" dirty="0"/>
              <a:t> вітер» - символ неспокою, перші тривоги щодо соціалістичного потопу. Символ нареченої – символ революції, страх невинного кровопролиття й очікування кращих часів.</a:t>
            </a:r>
          </a:p>
          <a:p>
            <a:r>
              <a:rPr lang="uk-UA" dirty="0"/>
              <a:t>Трагічна поема «Скорбна мати» – символічний образ України та матері самого Тичини. Вираз болю. Трагічний момент, втрата цінностей цивілізації.</a:t>
            </a:r>
          </a:p>
          <a:p>
            <a:r>
              <a:rPr lang="uk-UA" dirty="0"/>
              <a:t>Ліричний герой «Сонячних кларнетів» переживає суспільні катаклізми своєї країни, всі її болі, поразки, а також злети і радощі.</a:t>
            </a:r>
          </a:p>
          <a:p>
            <a:r>
              <a:rPr lang="uk-UA" dirty="0"/>
              <a:t>В своїй збірці «Сонячні кларнети» Тичина відбив всю широту освіченого і тонкого розуму, який споглядає багатство української природи, бажаючи докопатися до її першопричин.</a:t>
            </a:r>
          </a:p>
        </p:txBody>
      </p:sp>
    </p:spTree>
    <p:extLst>
      <p:ext uri="{BB962C8B-B14F-4D97-AF65-F5344CB8AC3E}">
        <p14:creationId xmlns:p14="http://schemas.microsoft.com/office/powerpoint/2010/main" val="1628981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4F504B-FD29-0A46-9A79-28269DEF29BC}"/>
              </a:ext>
            </a:extLst>
          </p:cNvPr>
          <p:cNvSpPr>
            <a:spLocks noGrp="1"/>
          </p:cNvSpPr>
          <p:nvPr>
            <p:ph type="title"/>
          </p:nvPr>
        </p:nvSpPr>
        <p:spPr>
          <a:xfrm>
            <a:off x="926031" y="428334"/>
            <a:ext cx="10339938" cy="676566"/>
          </a:xfrm>
        </p:spPr>
        <p:txBody>
          <a:bodyPr/>
          <a:lstStyle/>
          <a:p>
            <a:pPr algn="ctr"/>
            <a:r>
              <a:rPr lang="uk-UA" dirty="0"/>
              <a:t>Павло Тичина “Замість сонетів і октав», «Плуг»</a:t>
            </a:r>
            <a:endParaRPr lang="cs-CZ" dirty="0"/>
          </a:p>
        </p:txBody>
      </p:sp>
      <p:sp>
        <p:nvSpPr>
          <p:cNvPr id="3" name="Zástupný obsah 2">
            <a:extLst>
              <a:ext uri="{FF2B5EF4-FFF2-40B4-BE49-F238E27FC236}">
                <a16:creationId xmlns:a16="http://schemas.microsoft.com/office/drawing/2014/main" id="{90F585A8-9C52-8E44-AA04-9254779FCB68}"/>
              </a:ext>
            </a:extLst>
          </p:cNvPr>
          <p:cNvSpPr>
            <a:spLocks noGrp="1"/>
          </p:cNvSpPr>
          <p:nvPr>
            <p:ph idx="1"/>
          </p:nvPr>
        </p:nvSpPr>
        <p:spPr>
          <a:xfrm>
            <a:off x="1120948" y="1384300"/>
            <a:ext cx="9950103" cy="5473700"/>
          </a:xfrm>
        </p:spPr>
        <p:txBody>
          <a:bodyPr>
            <a:normAutofit fontScale="85000" lnSpcReduction="10000"/>
          </a:bodyPr>
          <a:lstStyle/>
          <a:p>
            <a:r>
              <a:rPr lang="uk-UA" dirty="0"/>
              <a:t>1920 року – дві збірки «Замість сонетів і октав», «Плуг».</a:t>
            </a:r>
          </a:p>
          <a:p>
            <a:r>
              <a:rPr lang="uk-UA" dirty="0"/>
              <a:t>«Замість сонетів і октав» написана іншою формою – вірші у прозі. Основне питання збірки «Яким шляхом йде суспільство?», протест проти насильства, жорстокості та терору.</a:t>
            </a:r>
          </a:p>
          <a:p>
            <a:r>
              <a:rPr lang="uk-UA" dirty="0"/>
              <a:t>Деякі літературознавці вважають її соціально-філософською поемою.</a:t>
            </a:r>
          </a:p>
          <a:p>
            <a:r>
              <a:rPr lang="uk-UA" dirty="0"/>
              <a:t>Ідея збірки – палкий протест проти насильства, жорстокості та терору, проти морального спустошення й здичавіння, які неминуче породжують громадянський неспокій.</a:t>
            </a:r>
          </a:p>
          <a:p>
            <a:r>
              <a:rPr lang="uk-UA" dirty="0"/>
              <a:t>Збірка «Плуг» – болюче осмислення революційних подій в Україні, роздуми про істотні питання – про людську (фізичну і моральну) ціну, ціну історичних переворотів та перетворень. Центральний образ – рух у ритмі музики. Революція як музика, зображена поетом </a:t>
            </a:r>
            <a:r>
              <a:rPr lang="uk-UA" dirty="0" err="1"/>
              <a:t>романтично</a:t>
            </a:r>
            <a:r>
              <a:rPr lang="uk-UA" dirty="0"/>
              <a:t>.</a:t>
            </a:r>
          </a:p>
          <a:p>
            <a:r>
              <a:rPr lang="uk-UA" dirty="0"/>
              <a:t>Вірші зі збірки наповнені та поєднані думкою про національне, про соціальну революцію.</a:t>
            </a:r>
          </a:p>
          <a:p>
            <a:r>
              <a:rPr lang="uk-UA" dirty="0"/>
              <a:t>Образ вітру і бурю – відтепер уже не в природі, але в людському суспільстві. Образ заліза – залізним плугом революція переорює людське життя.</a:t>
            </a:r>
          </a:p>
          <a:p>
            <a:r>
              <a:rPr lang="uk-UA" dirty="0"/>
              <a:t>Питання поетичності, мистецтва. Пошуки себе і свого місця в революції.</a:t>
            </a:r>
          </a:p>
          <a:p>
            <a:r>
              <a:rPr lang="uk-UA" dirty="0"/>
              <a:t>Образ плуга – метафора наймиролюбнішого та </a:t>
            </a:r>
            <a:r>
              <a:rPr lang="uk-UA" dirty="0" err="1"/>
              <a:t>найжиттєдарнішого</a:t>
            </a:r>
            <a:r>
              <a:rPr lang="uk-UA" dirty="0"/>
              <a:t> знаряддя.</a:t>
            </a:r>
          </a:p>
          <a:p>
            <a:r>
              <a:rPr lang="uk-UA" dirty="0"/>
              <a:t>Два види поезій: «космічні вірші» - абстрактні вірші, метафора вітру, вірші у настрої камертону – «На майдані», «Як упав же він з </a:t>
            </a:r>
            <a:r>
              <a:rPr lang="uk-UA"/>
              <a:t>коня».</a:t>
            </a:r>
            <a:endParaRPr lang="uk-UA" dirty="0"/>
          </a:p>
          <a:p>
            <a:endParaRPr lang="cs-CZ" dirty="0"/>
          </a:p>
        </p:txBody>
      </p:sp>
    </p:spTree>
    <p:extLst>
      <p:ext uri="{BB962C8B-B14F-4D97-AF65-F5344CB8AC3E}">
        <p14:creationId xmlns:p14="http://schemas.microsoft.com/office/powerpoint/2010/main" val="3682577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16FB42-3E0E-9B45-AA05-94042A6BEDC0}"/>
              </a:ext>
            </a:extLst>
          </p:cNvPr>
          <p:cNvSpPr>
            <a:spLocks noGrp="1"/>
          </p:cNvSpPr>
          <p:nvPr>
            <p:ph type="title"/>
          </p:nvPr>
        </p:nvSpPr>
        <p:spPr>
          <a:xfrm>
            <a:off x="1077362" y="987134"/>
            <a:ext cx="9950103" cy="397166"/>
          </a:xfrm>
        </p:spPr>
        <p:txBody>
          <a:bodyPr>
            <a:normAutofit fontScale="90000"/>
          </a:bodyPr>
          <a:lstStyle/>
          <a:p>
            <a:pPr algn="ctr"/>
            <a:r>
              <a:rPr lang="uk-UA" dirty="0"/>
              <a:t>Збірка «Вітер з України» 1924</a:t>
            </a:r>
            <a:br>
              <a:rPr lang="uk-UA" dirty="0"/>
            </a:br>
            <a:endParaRPr lang="cs-CZ" dirty="0"/>
          </a:p>
        </p:txBody>
      </p:sp>
      <p:sp>
        <p:nvSpPr>
          <p:cNvPr id="3" name="Zástupný obsah 2">
            <a:extLst>
              <a:ext uri="{FF2B5EF4-FFF2-40B4-BE49-F238E27FC236}">
                <a16:creationId xmlns:a16="http://schemas.microsoft.com/office/drawing/2014/main" id="{CF52ECA0-1105-A24D-93C4-15D00AFA440F}"/>
              </a:ext>
            </a:extLst>
          </p:cNvPr>
          <p:cNvSpPr>
            <a:spLocks noGrp="1"/>
          </p:cNvSpPr>
          <p:nvPr>
            <p:ph idx="1"/>
          </p:nvPr>
        </p:nvSpPr>
        <p:spPr>
          <a:xfrm>
            <a:off x="1077362" y="1037934"/>
            <a:ext cx="9950103" cy="5820066"/>
          </a:xfrm>
        </p:spPr>
        <p:txBody>
          <a:bodyPr>
            <a:normAutofit lnSpcReduction="10000"/>
          </a:bodyPr>
          <a:lstStyle/>
          <a:p>
            <a:r>
              <a:rPr lang="uk-UA" dirty="0"/>
              <a:t>Повне прийняття соціалістичних переворотів</a:t>
            </a:r>
          </a:p>
          <a:p>
            <a:r>
              <a:rPr lang="uk-UA" dirty="0"/>
              <a:t>Вітер – символ соціалістичної революції, який мчить із закривавлених українських степів, із переможного слов’янського Сходу на</a:t>
            </a:r>
            <a:r>
              <a:rPr lang="cs-CZ" dirty="0"/>
              <a:t> </a:t>
            </a:r>
            <a:r>
              <a:rPr lang="uk-UA" dirty="0"/>
              <a:t>буржуазний Захід і несе трудящим світу соціальне й моральне визволення, а ворогам – помсту і смерть.</a:t>
            </a:r>
          </a:p>
          <a:p>
            <a:r>
              <a:rPr lang="uk-UA" dirty="0"/>
              <a:t>Провідні стильові домінанти – неоромантизм і </a:t>
            </a:r>
            <a:r>
              <a:rPr lang="uk-UA" dirty="0" err="1"/>
              <a:t>вітаїзм</a:t>
            </a:r>
            <a:r>
              <a:rPr lang="uk-UA" dirty="0"/>
              <a:t>, відчутний вплив М. Хвильового, якому збірка присвячена</a:t>
            </a:r>
          </a:p>
          <a:p>
            <a:r>
              <a:rPr lang="uk-UA" dirty="0"/>
              <a:t>Два типи віршів: поезії, в яких звучить радісний гімн новій добі, віра у всесвітню революцію</a:t>
            </a:r>
          </a:p>
          <a:p>
            <a:pPr marL="0" indent="0">
              <a:buNone/>
            </a:pPr>
            <a:r>
              <a:rPr lang="uk-UA" dirty="0"/>
              <a:t>		 інтимна лірика («Уривки з щоденника», «Харків», «Великдень»</a:t>
            </a:r>
          </a:p>
          <a:p>
            <a:r>
              <a:rPr lang="uk-UA" dirty="0"/>
              <a:t>Кримський цикл - домінує сенсуалістичне відтворення безпосередніх вражень життя, наснажених філософією, грою кольорів і тонів. Тонко передано психологічні стани на межі марень і реалій, думки і відчуття («Сниться й далі…», «Над хмарами обвали»), </a:t>
            </a:r>
            <a:r>
              <a:rPr lang="uk-UA" dirty="0" err="1"/>
              <a:t>тичинівську</a:t>
            </a:r>
            <a:r>
              <a:rPr lang="uk-UA" dirty="0"/>
              <a:t> життєлюбну цнотливо-еротичну уяву («Пляж», «На світанні»), філософський дифірамб Прометеєві та вічній ідеї свободи, людяності, творчої активності («Слався!»).</a:t>
            </a:r>
          </a:p>
          <a:p>
            <a:r>
              <a:rPr lang="uk-UA" dirty="0"/>
              <a:t>Твори про наслідки революції та громадянської війни – голод, що, як біблійний звір, точить людину зсередини, вбиваючи в ній людяність («Голод»).</a:t>
            </a:r>
          </a:p>
          <a:p>
            <a:endParaRPr lang="cs-CZ" dirty="0"/>
          </a:p>
        </p:txBody>
      </p:sp>
    </p:spTree>
    <p:extLst>
      <p:ext uri="{BB962C8B-B14F-4D97-AF65-F5344CB8AC3E}">
        <p14:creationId xmlns:p14="http://schemas.microsoft.com/office/powerpoint/2010/main" val="1579012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0EE3A5-AD65-DA4B-9F4F-E381B6DA9FF3}"/>
              </a:ext>
            </a:extLst>
          </p:cNvPr>
          <p:cNvSpPr>
            <a:spLocks noGrp="1"/>
          </p:cNvSpPr>
          <p:nvPr>
            <p:ph type="title"/>
          </p:nvPr>
        </p:nvSpPr>
        <p:spPr>
          <a:xfrm>
            <a:off x="1077362" y="720434"/>
            <a:ext cx="9950103" cy="727366"/>
          </a:xfrm>
        </p:spPr>
        <p:txBody>
          <a:bodyPr>
            <a:normAutofit fontScale="90000"/>
          </a:bodyPr>
          <a:lstStyle/>
          <a:p>
            <a:pPr algn="ctr"/>
            <a:r>
              <a:rPr lang="uk-UA" dirty="0"/>
              <a:t>Збірка «Чернігів» і поема-реквієм «Похорон друга»</a:t>
            </a:r>
            <a:endParaRPr lang="cs-CZ" dirty="0"/>
          </a:p>
        </p:txBody>
      </p:sp>
      <p:sp>
        <p:nvSpPr>
          <p:cNvPr id="3" name="Zástupný obsah 2">
            <a:extLst>
              <a:ext uri="{FF2B5EF4-FFF2-40B4-BE49-F238E27FC236}">
                <a16:creationId xmlns:a16="http://schemas.microsoft.com/office/drawing/2014/main" id="{647B3ED2-AE84-7A4B-B92A-0F6A1B704088}"/>
              </a:ext>
            </a:extLst>
          </p:cNvPr>
          <p:cNvSpPr>
            <a:spLocks noGrp="1"/>
          </p:cNvSpPr>
          <p:nvPr>
            <p:ph idx="1"/>
          </p:nvPr>
        </p:nvSpPr>
        <p:spPr>
          <a:xfrm>
            <a:off x="1077362" y="1816100"/>
            <a:ext cx="9950103" cy="4749800"/>
          </a:xfrm>
        </p:spPr>
        <p:txBody>
          <a:bodyPr>
            <a:normAutofit/>
          </a:bodyPr>
          <a:lstStyle/>
          <a:p>
            <a:r>
              <a:rPr lang="uk-UA" dirty="0" err="1"/>
              <a:t>Зб</a:t>
            </a:r>
            <a:r>
              <a:rPr lang="uk-UA" dirty="0"/>
              <a:t>. «Чернігів» (1931р.) – переродження з поета-філософа у співця партії.</a:t>
            </a:r>
          </a:p>
          <a:p>
            <a:r>
              <a:rPr lang="uk-UA" dirty="0"/>
              <a:t>«</a:t>
            </a:r>
            <a:r>
              <a:rPr lang="uk-UA" i="1" dirty="0"/>
              <a:t>Великий поет цілковито зник зі сцени – з’явився безоглядний одописець тирана</a:t>
            </a:r>
            <a:r>
              <a:rPr lang="uk-UA" dirty="0"/>
              <a:t>»</a:t>
            </a:r>
          </a:p>
          <a:p>
            <a:r>
              <a:rPr lang="uk-UA" dirty="0"/>
              <a:t>«</a:t>
            </a:r>
            <a:r>
              <a:rPr lang="uk-UA" i="1" dirty="0" err="1"/>
              <a:t>безпоетичний</a:t>
            </a:r>
            <a:r>
              <a:rPr lang="uk-UA" i="1" dirty="0"/>
              <a:t> сталінський лауреат і безвладний президент Верховної Ради УРСР</a:t>
            </a:r>
            <a:r>
              <a:rPr lang="uk-UA" dirty="0"/>
              <a:t>»</a:t>
            </a:r>
          </a:p>
          <a:p>
            <a:r>
              <a:rPr lang="uk-UA" dirty="0"/>
              <a:t>Поема-реквієм «Похорон друга» (1942р.) – знову звучить сонячний кларнет Тичини</a:t>
            </a:r>
          </a:p>
          <a:p>
            <a:r>
              <a:rPr lang="uk-UA" dirty="0"/>
              <a:t>Твір має прихований підтекст, у якому в символічній формі закодовано </a:t>
            </a:r>
            <a:r>
              <a:rPr lang="uk-UA" dirty="0" err="1"/>
              <a:t>філософсько</a:t>
            </a:r>
            <a:r>
              <a:rPr lang="uk-UA" dirty="0"/>
              <a:t>-поетичні та психологічні одкровення поета.</a:t>
            </a:r>
          </a:p>
          <a:p>
            <a:r>
              <a:rPr lang="uk-UA" dirty="0"/>
              <a:t>Поему написано у формі потоку свідомості ліричного героя, в якому накладаються різні реальності (похорон жертви фашизму героя Степана та уявний похорон друга – Ярослава). Герой ніби живе в двох площинках – минулому і сучасному.</a:t>
            </a:r>
          </a:p>
          <a:p>
            <a:r>
              <a:rPr lang="uk-UA" dirty="0"/>
              <a:t>Символіка – «синій плач України», ідея «вічного повернення»</a:t>
            </a:r>
          </a:p>
          <a:p>
            <a:r>
              <a:rPr lang="uk-UA" dirty="0"/>
              <a:t>У поемі органічно злилися особисте горе від втрати близької людини та трагедія тисяч</a:t>
            </a:r>
          </a:p>
          <a:p>
            <a:endParaRPr lang="uk-UA" dirty="0"/>
          </a:p>
          <a:p>
            <a:endParaRPr lang="uk-UA" dirty="0"/>
          </a:p>
        </p:txBody>
      </p:sp>
    </p:spTree>
    <p:extLst>
      <p:ext uri="{BB962C8B-B14F-4D97-AF65-F5344CB8AC3E}">
        <p14:creationId xmlns:p14="http://schemas.microsoft.com/office/powerpoint/2010/main" val="1152598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852C25-4464-4613-94DA-7412FF756E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1167AF79-955B-9545-ABDC-A28B642E8288}"/>
              </a:ext>
            </a:extLst>
          </p:cNvPr>
          <p:cNvSpPr>
            <a:spLocks noGrp="1"/>
          </p:cNvSpPr>
          <p:nvPr>
            <p:ph idx="1"/>
          </p:nvPr>
        </p:nvSpPr>
        <p:spPr>
          <a:xfrm>
            <a:off x="88585" y="155023"/>
            <a:ext cx="5185246" cy="6685124"/>
          </a:xfrm>
        </p:spPr>
        <p:txBody>
          <a:bodyPr>
            <a:noAutofit/>
          </a:bodyPr>
          <a:lstStyle/>
          <a:p>
            <a:r>
              <a:rPr lang="uk-UA" sz="1300" b="1" dirty="0"/>
              <a:t>Течію авангардизму</a:t>
            </a:r>
            <a:r>
              <a:rPr lang="uk-UA" sz="1300" dirty="0"/>
              <a:t> в українській літературі 20-х років найбільш яскраво репрезентували футуристи на чолі з </a:t>
            </a:r>
            <a:r>
              <a:rPr lang="uk-UA" sz="1300" dirty="0" err="1"/>
              <a:t>М.Семенком</a:t>
            </a:r>
            <a:r>
              <a:rPr lang="uk-UA" sz="1300" dirty="0"/>
              <a:t>. </a:t>
            </a:r>
          </a:p>
          <a:p>
            <a:pPr fontAlgn="base"/>
            <a:r>
              <a:rPr lang="uk-UA" sz="1300" dirty="0"/>
              <a:t>До її лав в різний час входили поети </a:t>
            </a:r>
            <a:r>
              <a:rPr lang="uk-UA" sz="1300" dirty="0" err="1"/>
              <a:t>О.Слісаренко</a:t>
            </a:r>
            <a:r>
              <a:rPr lang="uk-UA" sz="1300" dirty="0"/>
              <a:t>, </a:t>
            </a:r>
            <a:r>
              <a:rPr lang="uk-UA" sz="1300" dirty="0" err="1"/>
              <a:t>М.Терещенко</a:t>
            </a:r>
            <a:r>
              <a:rPr lang="uk-UA" sz="1300" dirty="0"/>
              <a:t>, </a:t>
            </a:r>
            <a:r>
              <a:rPr lang="uk-UA" sz="1300" dirty="0" err="1"/>
              <a:t>Гео</a:t>
            </a:r>
            <a:r>
              <a:rPr lang="uk-UA" sz="1300" dirty="0"/>
              <a:t> </a:t>
            </a:r>
            <a:r>
              <a:rPr lang="uk-UA" sz="1300" dirty="0" err="1"/>
              <a:t>Шкурупій</a:t>
            </a:r>
            <a:r>
              <a:rPr lang="uk-UA" sz="1300" dirty="0"/>
              <a:t>, </a:t>
            </a:r>
            <a:r>
              <a:rPr lang="uk-UA" sz="1300" dirty="0" err="1"/>
              <a:t>М.Бажан</a:t>
            </a:r>
            <a:r>
              <a:rPr lang="uk-UA" sz="1300" dirty="0"/>
              <a:t>, </a:t>
            </a:r>
            <a:r>
              <a:rPr lang="uk-UA" sz="1300" dirty="0" err="1"/>
              <a:t>В.Поліщук</a:t>
            </a:r>
            <a:r>
              <a:rPr lang="uk-UA" sz="1300" dirty="0"/>
              <a:t>, критик </a:t>
            </a:r>
            <a:r>
              <a:rPr lang="uk-UA" sz="1300" dirty="0" err="1"/>
              <a:t>В.Коряк</a:t>
            </a:r>
            <a:r>
              <a:rPr lang="uk-UA" sz="1300" dirty="0"/>
              <a:t>. </a:t>
            </a:r>
          </a:p>
          <a:p>
            <a:pPr fontAlgn="base"/>
            <a:r>
              <a:rPr lang="uk-UA" sz="1300" dirty="0"/>
              <a:t>Пропагуючи урбанізацію культури, захоплюючись технікою і виробництвом, бажаючи втілити ритм сучасної епохи у відповідні нові поетичні форми, футуристи нерідко вдавались до штукарства і </a:t>
            </a:r>
            <a:r>
              <a:rPr lang="uk-UA" sz="1300" dirty="0" err="1"/>
              <a:t>деструктивності</a:t>
            </a:r>
            <a:r>
              <a:rPr lang="uk-UA" sz="1300" dirty="0"/>
              <a:t>, інколи войовничо нападали на прихильників традиційних художніх течій. </a:t>
            </a:r>
          </a:p>
          <a:p>
            <a:pPr fontAlgn="base"/>
            <a:r>
              <a:rPr lang="uk-UA" sz="1300" dirty="0"/>
              <a:t>Творче і політичне кредо футуристів було винесене на першу сторінку редагованого </a:t>
            </a:r>
            <a:r>
              <a:rPr lang="uk-UA" sz="1300" dirty="0" err="1"/>
              <a:t>М.Семенком</a:t>
            </a:r>
            <a:r>
              <a:rPr lang="uk-UA" sz="1300" dirty="0"/>
              <a:t> у 1927-30 рр. журналу “лівої формації мистецтв” “Нова генерація”: </a:t>
            </a:r>
          </a:p>
          <a:p>
            <a:pPr fontAlgn="base"/>
            <a:r>
              <a:rPr lang="uk-UA" sz="1300" dirty="0"/>
              <a:t>“Ми за: комунізм, інтернаціоналізм, індустріалізм, раціоналізацію, універсальну комуністичну установку побуту, культури, </a:t>
            </a:r>
            <a:r>
              <a:rPr lang="uk-UA" sz="1300" dirty="0" err="1"/>
              <a:t>наукотехніки</a:t>
            </a:r>
            <a:r>
              <a:rPr lang="uk-UA" sz="1300" dirty="0"/>
              <a:t>. </a:t>
            </a:r>
          </a:p>
          <a:p>
            <a:pPr fontAlgn="base"/>
            <a:r>
              <a:rPr lang="uk-UA" sz="1300" dirty="0"/>
              <a:t>Ми проти: національної обмеженості, буржуазних мод, аморфних мистецьких організацій, провінціалізму, </a:t>
            </a:r>
            <a:r>
              <a:rPr lang="uk-UA" sz="1300" dirty="0" err="1"/>
              <a:t>трьохпільного</a:t>
            </a:r>
            <a:r>
              <a:rPr lang="uk-UA" sz="1300" dirty="0"/>
              <a:t> хуторянства (неуцтва, еклектизму).” За свідченнями сучасників Семенко був “фігурою доби”.</a:t>
            </a:r>
          </a:p>
          <a:p>
            <a:r>
              <a:rPr lang="uk-UA" sz="1300" dirty="0"/>
              <a:t>Його </a:t>
            </a:r>
            <a:r>
              <a:rPr lang="uk-UA" sz="1300" dirty="0" err="1"/>
              <a:t>епатуючі</a:t>
            </a:r>
            <a:r>
              <a:rPr lang="uk-UA" sz="1300" dirty="0"/>
              <a:t> виступи і вчинки (у 1924р. він видав збірник своїх поезій під назвою “Кобзар”, відповівши на закиди: “то був “Кобзар” однієї епохи: а це – іншої”), публікації на сторінках “Нової генерації” творів європейського і українського літературно-мистецького авангарду, були характерними ознаками творчої атмосфери того суперечливого часу.</a:t>
            </a:r>
          </a:p>
        </p:txBody>
      </p:sp>
      <p:sp>
        <p:nvSpPr>
          <p:cNvPr id="12" name="Rectangle 11">
            <a:extLst>
              <a:ext uri="{FF2B5EF4-FFF2-40B4-BE49-F238E27FC236}">
                <a16:creationId xmlns:a16="http://schemas.microsoft.com/office/drawing/2014/main" id="{424227C0-1C28-4574-96C0-36D90661A5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5965" y="17853"/>
            <a:ext cx="3484819" cy="343026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34">
            <a:extLst>
              <a:ext uri="{FF2B5EF4-FFF2-40B4-BE49-F238E27FC236}">
                <a16:creationId xmlns:a16="http://schemas.microsoft.com/office/drawing/2014/main" id="{7B2CA80B-A8CD-4C81-90DC-D43EFD3B3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5965" y="-1081"/>
            <a:ext cx="3484819" cy="3441610"/>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2F70C1E-70A9-4389-843B-5784E2A9E7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5965" y="3441793"/>
            <a:ext cx="348387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4B72EE-05D8-415A-BBB0-B6781D8659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9077" y="3440529"/>
            <a:ext cx="3482163" cy="3430264"/>
          </a:xfrm>
          <a:custGeom>
            <a:avLst/>
            <a:gdLst>
              <a:gd name="connsiteX0" fmla="*/ 3481704 w 3482163"/>
              <a:gd name="connsiteY0" fmla="*/ 0 h 3430264"/>
              <a:gd name="connsiteX1" fmla="*/ 3482163 w 3482163"/>
              <a:gd name="connsiteY1" fmla="*/ 0 h 3430264"/>
              <a:gd name="connsiteX2" fmla="*/ 3482163 w 3482163"/>
              <a:gd name="connsiteY2" fmla="*/ 3430264 h 3430264"/>
              <a:gd name="connsiteX3" fmla="*/ 0 w 3482163"/>
              <a:gd name="connsiteY3" fmla="*/ 3430264 h 3430264"/>
              <a:gd name="connsiteX4" fmla="*/ 0 w 3482163"/>
              <a:gd name="connsiteY4" fmla="*/ 3430219 h 3430264"/>
              <a:gd name="connsiteX5" fmla="*/ 344173 w 3482163"/>
              <a:gd name="connsiteY5" fmla="*/ 3413599 h 3430264"/>
              <a:gd name="connsiteX6" fmla="*/ 3477365 w 3482163"/>
              <a:gd name="connsiteY6" fmla="*/ 169358 h 343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2163" h="3430264">
                <a:moveTo>
                  <a:pt x="3481704" y="0"/>
                </a:moveTo>
                <a:lnTo>
                  <a:pt x="3482163" y="0"/>
                </a:lnTo>
                <a:lnTo>
                  <a:pt x="3482163" y="3430264"/>
                </a:lnTo>
                <a:lnTo>
                  <a:pt x="0" y="3430264"/>
                </a:lnTo>
                <a:lnTo>
                  <a:pt x="0" y="3430219"/>
                </a:lnTo>
                <a:lnTo>
                  <a:pt x="344173" y="3413599"/>
                </a:lnTo>
                <a:cubicBezTo>
                  <a:pt x="2047087" y="3248253"/>
                  <a:pt x="3389914" y="1872269"/>
                  <a:pt x="3477365" y="16935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ázek 4">
            <a:extLst>
              <a:ext uri="{FF2B5EF4-FFF2-40B4-BE49-F238E27FC236}">
                <a16:creationId xmlns:a16="http://schemas.microsoft.com/office/drawing/2014/main" id="{69BE5B38-F5D1-5E4B-AF3A-C940B4B886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603" r="16231" b="2"/>
          <a:stretch/>
        </p:blipFill>
        <p:spPr>
          <a:xfrm>
            <a:off x="8709077" y="-1081"/>
            <a:ext cx="3483870" cy="6871874"/>
          </a:xfrm>
          <a:custGeom>
            <a:avLst/>
            <a:gdLst/>
            <a:ahLst/>
            <a:cxnLst/>
            <a:rect l="l" t="t" r="r" b="b"/>
            <a:pathLst>
              <a:path w="3483870" h="6861752">
                <a:moveTo>
                  <a:pt x="0" y="0"/>
                </a:moveTo>
                <a:lnTo>
                  <a:pt x="3483870" y="0"/>
                </a:lnTo>
                <a:lnTo>
                  <a:pt x="3483870" y="3429000"/>
                </a:lnTo>
                <a:lnTo>
                  <a:pt x="3482844" y="3429000"/>
                </a:lnTo>
                <a:lnTo>
                  <a:pt x="3478312" y="3605649"/>
                </a:lnTo>
                <a:cubicBezTo>
                  <a:pt x="3385031" y="5419411"/>
                  <a:pt x="1863411" y="6861752"/>
                  <a:pt x="1" y="6861752"/>
                </a:cubicBezTo>
                <a:lnTo>
                  <a:pt x="1" y="3429000"/>
                </a:lnTo>
                <a:lnTo>
                  <a:pt x="0" y="3429000"/>
                </a:lnTo>
                <a:close/>
              </a:path>
            </a:pathLst>
          </a:custGeom>
        </p:spPr>
      </p:pic>
      <p:sp>
        <p:nvSpPr>
          <p:cNvPr id="6" name="TextovéPole 5">
            <a:extLst>
              <a:ext uri="{FF2B5EF4-FFF2-40B4-BE49-F238E27FC236}">
                <a16:creationId xmlns:a16="http://schemas.microsoft.com/office/drawing/2014/main" id="{022F2D3D-468F-8A41-897C-79B5D7E3560D}"/>
              </a:ext>
            </a:extLst>
          </p:cNvPr>
          <p:cNvSpPr txBox="1"/>
          <p:nvPr/>
        </p:nvSpPr>
        <p:spPr>
          <a:xfrm>
            <a:off x="5633385" y="5346701"/>
            <a:ext cx="3607385" cy="1692771"/>
          </a:xfrm>
          <a:prstGeom prst="rect">
            <a:avLst/>
          </a:prstGeom>
          <a:noFill/>
        </p:spPr>
        <p:txBody>
          <a:bodyPr wrap="square" rtlCol="0">
            <a:spAutoFit/>
          </a:bodyPr>
          <a:lstStyle/>
          <a:p>
            <a:endParaRPr lang="uk-UA" sz="2800" b="1" dirty="0"/>
          </a:p>
          <a:p>
            <a:r>
              <a:rPr lang="uk-UA" sz="2800" b="1" dirty="0" err="1"/>
              <a:t>Михайль</a:t>
            </a:r>
            <a:r>
              <a:rPr lang="uk-UA" sz="2800" b="1" dirty="0"/>
              <a:t> Семенко</a:t>
            </a:r>
          </a:p>
          <a:p>
            <a:pPr algn="ctr"/>
            <a:r>
              <a:rPr lang="uk-UA" sz="2800" b="1" dirty="0"/>
              <a:t>1892-1937</a:t>
            </a:r>
            <a:endParaRPr lang="cs-CZ" sz="2800" b="1" dirty="0"/>
          </a:p>
          <a:p>
            <a:endParaRPr lang="cs-CZ" dirty="0"/>
          </a:p>
        </p:txBody>
      </p:sp>
      <p:sp>
        <p:nvSpPr>
          <p:cNvPr id="2" name="Nadpis 1">
            <a:extLst>
              <a:ext uri="{FF2B5EF4-FFF2-40B4-BE49-F238E27FC236}">
                <a16:creationId xmlns:a16="http://schemas.microsoft.com/office/drawing/2014/main" id="{420A4681-4914-2244-AC90-E9C0E3858C8B}"/>
              </a:ext>
            </a:extLst>
          </p:cNvPr>
          <p:cNvSpPr>
            <a:spLocks noGrp="1"/>
          </p:cNvSpPr>
          <p:nvPr>
            <p:ph type="title"/>
          </p:nvPr>
        </p:nvSpPr>
        <p:spPr>
          <a:xfrm>
            <a:off x="6303327" y="2274697"/>
            <a:ext cx="3288161" cy="1507375"/>
          </a:xfrm>
        </p:spPr>
        <p:txBody>
          <a:bodyPr>
            <a:normAutofit/>
          </a:bodyPr>
          <a:lstStyle/>
          <a:p>
            <a:r>
              <a:rPr lang="uk-UA" sz="3000" dirty="0"/>
              <a:t>ФУТУРИЗМ</a:t>
            </a:r>
            <a:br>
              <a:rPr lang="uk-UA" sz="3000" dirty="0"/>
            </a:br>
            <a:endParaRPr lang="cs-CZ" sz="3000" dirty="0"/>
          </a:p>
        </p:txBody>
      </p:sp>
    </p:spTree>
    <p:extLst>
      <p:ext uri="{BB962C8B-B14F-4D97-AF65-F5344CB8AC3E}">
        <p14:creationId xmlns:p14="http://schemas.microsoft.com/office/powerpoint/2010/main" val="986765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4584725" y="795729"/>
            <a:ext cx="11235058" cy="5761382"/>
          </a:xfrm>
        </p:spPr>
        <p:txBody>
          <a:bodyPr>
            <a:normAutofit/>
          </a:bodyPr>
          <a:lstStyle/>
          <a:p>
            <a:r>
              <a:rPr lang="uk-UA" sz="6600" b="1" dirty="0">
                <a:solidFill>
                  <a:schemeClr val="tx1"/>
                </a:solidFill>
              </a:rPr>
              <a:t>Збірки</a:t>
            </a:r>
          </a:p>
          <a:p>
            <a:pPr algn="ctr"/>
            <a:endParaRPr lang="uk-UA" sz="4800" dirty="0">
              <a:solidFill>
                <a:schemeClr val="tx1"/>
              </a:solidFill>
            </a:endParaRPr>
          </a:p>
          <a:p>
            <a:r>
              <a:rPr lang="uk-UA" sz="3600" dirty="0">
                <a:solidFill>
                  <a:schemeClr val="tx1"/>
                </a:solidFill>
              </a:rPr>
              <a:t>Перша – </a:t>
            </a:r>
            <a:r>
              <a:rPr lang="cs-CZ" sz="3600" dirty="0">
                <a:solidFill>
                  <a:schemeClr val="tx1"/>
                </a:solidFill>
              </a:rPr>
              <a:t>Prelude (1913) </a:t>
            </a:r>
          </a:p>
          <a:p>
            <a:r>
              <a:rPr lang="uk-UA" sz="3600" dirty="0">
                <a:solidFill>
                  <a:schemeClr val="tx1"/>
                </a:solidFill>
              </a:rPr>
              <a:t>Друга – Дерзання (1914)</a:t>
            </a:r>
          </a:p>
          <a:p>
            <a:r>
              <a:rPr lang="uk-UA" sz="3600" dirty="0">
                <a:solidFill>
                  <a:schemeClr val="tx1"/>
                </a:solidFill>
              </a:rPr>
              <a:t>Третя – </a:t>
            </a:r>
            <a:r>
              <a:rPr lang="uk-UA" sz="3600" dirty="0" err="1">
                <a:solidFill>
                  <a:schemeClr val="tx1"/>
                </a:solidFill>
              </a:rPr>
              <a:t>Кверофутуризм</a:t>
            </a:r>
            <a:r>
              <a:rPr lang="uk-UA" sz="3600" dirty="0">
                <a:solidFill>
                  <a:schemeClr val="tx1"/>
                </a:solidFill>
              </a:rPr>
              <a:t> (1914)</a:t>
            </a:r>
          </a:p>
          <a:p>
            <a:endParaRPr lang="cs-CZ" sz="3600" dirty="0">
              <a:solidFill>
                <a:schemeClr val="tx1"/>
              </a:solidFill>
            </a:endParaRPr>
          </a:p>
          <a:p>
            <a:endParaRPr lang="uk-UA" dirty="0">
              <a:solidFill>
                <a:schemeClr val="tx1"/>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17" y="675262"/>
            <a:ext cx="3955920" cy="5424649"/>
          </a:xfrm>
          <a:prstGeom prst="rect">
            <a:avLst/>
          </a:prstGeom>
        </p:spPr>
      </p:pic>
    </p:spTree>
    <p:extLst>
      <p:ext uri="{BB962C8B-B14F-4D97-AF65-F5344CB8AC3E}">
        <p14:creationId xmlns:p14="http://schemas.microsoft.com/office/powerpoint/2010/main" val="3401857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791" y="0"/>
            <a:ext cx="11688417" cy="6121179"/>
          </a:xfrm>
        </p:spPr>
        <p:txBody>
          <a:bodyPr>
            <a:noAutofit/>
          </a:bodyPr>
          <a:lstStyle/>
          <a:p>
            <a:pPr algn="ctr"/>
            <a:r>
              <a:rPr lang="ru-RU" sz="4000" b="1" u="sng" dirty="0"/>
              <a:t>ЛАСТІВКА</a:t>
            </a:r>
          </a:p>
          <a:p>
            <a:r>
              <a:rPr lang="ru-RU" sz="3600" dirty="0"/>
              <a:t>Я  давно-давно  не  бачив  ластівки  </a:t>
            </a:r>
            <a:br>
              <a:rPr lang="ru-RU" sz="3600" dirty="0"/>
            </a:br>
            <a:r>
              <a:rPr lang="ru-RU" sz="3600" dirty="0"/>
              <a:t>Давно  не  бачив  цієї  простої  еластичної  пташки  </a:t>
            </a:r>
            <a:br>
              <a:rPr lang="ru-RU" sz="3600" dirty="0"/>
            </a:br>
            <a:r>
              <a:rPr lang="ru-RU" sz="3600" dirty="0"/>
              <a:t>Ви  подумайте  —  пройшли  роки  роки  </a:t>
            </a:r>
            <a:br>
              <a:rPr lang="ru-RU" sz="3600" dirty="0"/>
            </a:br>
            <a:r>
              <a:rPr lang="ru-RU" sz="3600" dirty="0"/>
              <a:t>Як  не  бачив  я  ластівки.  </a:t>
            </a:r>
          </a:p>
          <a:p>
            <a:endParaRPr lang="ru-RU" sz="3600" b="1" u="sng" dirty="0"/>
          </a:p>
          <a:p>
            <a:pPr algn="ctr"/>
            <a:r>
              <a:rPr lang="ru-RU" sz="3600" b="1" u="sng" dirty="0"/>
              <a:t>МИЛА ЙДЕ</a:t>
            </a:r>
          </a:p>
          <a:p>
            <a:r>
              <a:rPr lang="ru-RU" sz="3600" dirty="0"/>
              <a:t>Червоноплямиться  за  оградою  парку  —  </a:t>
            </a:r>
            <a:br>
              <a:rPr lang="ru-RU" sz="3600" dirty="0"/>
            </a:br>
            <a:r>
              <a:rPr lang="ru-RU" sz="3600" dirty="0"/>
              <a:t>То  мила  йде.  </a:t>
            </a:r>
            <a:br>
              <a:rPr lang="ru-RU" sz="3600" dirty="0"/>
            </a:br>
            <a:r>
              <a:rPr lang="ru-RU" sz="3600" dirty="0"/>
              <a:t/>
            </a:r>
            <a:br>
              <a:rPr lang="ru-RU" sz="3600" dirty="0"/>
            </a:br>
            <a:r>
              <a:rPr lang="ru-RU" sz="3600" dirty="0"/>
              <a:t> </a:t>
            </a:r>
            <a:endParaRPr lang="cs-CZ" sz="3600" dirty="0"/>
          </a:p>
        </p:txBody>
      </p:sp>
    </p:spTree>
    <p:extLst>
      <p:ext uri="{BB962C8B-B14F-4D97-AF65-F5344CB8AC3E}">
        <p14:creationId xmlns:p14="http://schemas.microsoft.com/office/powerpoint/2010/main" val="258406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A19816-6A94-7843-9186-C9BD647EA5DA}"/>
              </a:ext>
            </a:extLst>
          </p:cNvPr>
          <p:cNvSpPr>
            <a:spLocks noGrp="1"/>
          </p:cNvSpPr>
          <p:nvPr>
            <p:ph type="title"/>
          </p:nvPr>
        </p:nvSpPr>
        <p:spPr>
          <a:xfrm>
            <a:off x="1077361" y="-206666"/>
            <a:ext cx="9950103" cy="1507376"/>
          </a:xfrm>
        </p:spPr>
        <p:txBody>
          <a:bodyPr/>
          <a:lstStyle/>
          <a:p>
            <a:pPr algn="ctr"/>
            <a:r>
              <a:rPr lang="uk-UA" dirty="0"/>
              <a:t>Напрями українського модернізму</a:t>
            </a:r>
            <a:endParaRPr lang="cs-CZ" dirty="0"/>
          </a:p>
        </p:txBody>
      </p:sp>
      <p:sp>
        <p:nvSpPr>
          <p:cNvPr id="3" name="Zástupný obsah 2">
            <a:extLst>
              <a:ext uri="{FF2B5EF4-FFF2-40B4-BE49-F238E27FC236}">
                <a16:creationId xmlns:a16="http://schemas.microsoft.com/office/drawing/2014/main" id="{539BBD97-C0D3-764C-AAA7-BA9B6230D6CF}"/>
              </a:ext>
            </a:extLst>
          </p:cNvPr>
          <p:cNvSpPr>
            <a:spLocks noGrp="1"/>
          </p:cNvSpPr>
          <p:nvPr>
            <p:ph idx="1"/>
          </p:nvPr>
        </p:nvSpPr>
        <p:spPr>
          <a:xfrm>
            <a:off x="1077362" y="1536700"/>
            <a:ext cx="9950103" cy="4775200"/>
          </a:xfrm>
        </p:spPr>
        <p:txBody>
          <a:bodyPr>
            <a:normAutofit fontScale="92500" lnSpcReduction="20000"/>
          </a:bodyPr>
          <a:lstStyle/>
          <a:p>
            <a:r>
              <a:rPr lang="uk-UA" dirty="0"/>
              <a:t>Ліричний з його манірністю, сентиментальністю, зневірою, приреченістю</a:t>
            </a:r>
          </a:p>
          <a:p>
            <a:r>
              <a:rPr lang="uk-UA" dirty="0"/>
              <a:t>Натуралістичний, який шокував зображенням фізіологічних аспектів, нової моралі, цинічними деталями</a:t>
            </a:r>
          </a:p>
          <a:p>
            <a:r>
              <a:rPr lang="uk-UA" dirty="0"/>
              <a:t>Сюрреалістичний з інтересом до таємничого, філософського.</a:t>
            </a:r>
          </a:p>
          <a:p>
            <a:r>
              <a:rPr lang="uk-UA" b="1" dirty="0"/>
              <a:t>Три етапи українського модернізму:</a:t>
            </a:r>
          </a:p>
          <a:p>
            <a:r>
              <a:rPr lang="uk-UA" dirty="0"/>
              <a:t>Перший етап, що охопив 90-ті роки ХІХ ст. – 10-ті роки ХХ ст.</a:t>
            </a:r>
          </a:p>
          <a:p>
            <a:r>
              <a:rPr lang="uk-UA" dirty="0"/>
              <a:t>Другий етап (друга хвиля) – 10-ті роки – 40-ві роки ХХ ст. </a:t>
            </a:r>
          </a:p>
          <a:p>
            <a:r>
              <a:rPr lang="uk-UA" dirty="0"/>
              <a:t>Третій етап – період після Другої світової війни</a:t>
            </a:r>
          </a:p>
          <a:p>
            <a:r>
              <a:rPr lang="uk-UA" dirty="0"/>
              <a:t>Розвиток різних напрямів художньої творчості: імпресіонізм, неоромантизм, синкретизм, явище синестезії, </a:t>
            </a:r>
            <a:r>
              <a:rPr lang="uk-UA" b="1" dirty="0"/>
              <a:t>символізм</a:t>
            </a:r>
            <a:r>
              <a:rPr lang="uk-UA" dirty="0"/>
              <a:t>, </a:t>
            </a:r>
            <a:r>
              <a:rPr lang="uk-UA" b="1" dirty="0"/>
              <a:t>авангардизм, футуризм</a:t>
            </a:r>
            <a:r>
              <a:rPr lang="uk-UA" dirty="0"/>
              <a:t>, експресіонізм</a:t>
            </a:r>
          </a:p>
          <a:p>
            <a:r>
              <a:rPr lang="uk-UA" dirty="0"/>
              <a:t>Модернізм утверджувався у боротьбі з реалізмом. На початку ХХ ст. реалізм зазнавав модифікації, поступово відмовляючись від принципу зображення «життя у формах життя». У результаті постала його нова форма – </a:t>
            </a:r>
            <a:r>
              <a:rPr lang="uk-UA" i="1" dirty="0"/>
              <a:t>неореалізм</a:t>
            </a:r>
            <a:r>
              <a:rPr lang="uk-UA" dirty="0"/>
              <a:t>.</a:t>
            </a:r>
          </a:p>
          <a:p>
            <a:endParaRPr lang="cs-CZ" dirty="0"/>
          </a:p>
        </p:txBody>
      </p:sp>
    </p:spTree>
    <p:extLst>
      <p:ext uri="{BB962C8B-B14F-4D97-AF65-F5344CB8AC3E}">
        <p14:creationId xmlns:p14="http://schemas.microsoft.com/office/powerpoint/2010/main" val="3469512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261872" y="374754"/>
            <a:ext cx="9418320" cy="6394346"/>
          </a:xfrm>
        </p:spPr>
        <p:txBody>
          <a:bodyPr>
            <a:normAutofit/>
          </a:bodyPr>
          <a:lstStyle/>
          <a:p>
            <a:pPr algn="ctr"/>
            <a:r>
              <a:rPr lang="uk-UA" sz="3600" b="1" dirty="0">
                <a:solidFill>
                  <a:schemeClr val="tx1"/>
                </a:solidFill>
              </a:rPr>
              <a:t>Збірки </a:t>
            </a:r>
            <a:r>
              <a:rPr lang="cs-CZ" sz="3600" b="1" dirty="0">
                <a:solidFill>
                  <a:schemeClr val="tx1"/>
                </a:solidFill>
              </a:rPr>
              <a:t>1918</a:t>
            </a:r>
            <a:r>
              <a:rPr lang="uk-UA" sz="3600" b="1" dirty="0">
                <a:solidFill>
                  <a:schemeClr val="tx1"/>
                </a:solidFill>
              </a:rPr>
              <a:t> року</a:t>
            </a:r>
          </a:p>
          <a:p>
            <a:pPr>
              <a:lnSpc>
                <a:spcPct val="100000"/>
              </a:lnSpc>
              <a:spcBef>
                <a:spcPts val="0"/>
              </a:spcBef>
              <a:spcAft>
                <a:spcPts val="0"/>
              </a:spcAft>
            </a:pPr>
            <a:r>
              <a:rPr lang="cs-CZ" dirty="0">
                <a:solidFill>
                  <a:schemeClr val="tx1"/>
                </a:solidFill>
              </a:rPr>
              <a:t>«П'єро задається»</a:t>
            </a:r>
            <a:endParaRPr lang="uk-UA" dirty="0">
              <a:solidFill>
                <a:schemeClr val="tx1"/>
              </a:solidFill>
            </a:endParaRPr>
          </a:p>
          <a:p>
            <a:pPr>
              <a:lnSpc>
                <a:spcPct val="100000"/>
              </a:lnSpc>
              <a:spcBef>
                <a:spcPts val="0"/>
              </a:spcBef>
              <a:spcAft>
                <a:spcPts val="0"/>
              </a:spcAft>
            </a:pPr>
            <a:r>
              <a:rPr lang="cs-CZ" dirty="0">
                <a:solidFill>
                  <a:schemeClr val="tx1"/>
                </a:solidFill>
              </a:rPr>
              <a:t> «П'єро кохає» </a:t>
            </a:r>
            <a:endParaRPr lang="uk-UA" dirty="0">
              <a:solidFill>
                <a:schemeClr val="tx1"/>
              </a:solidFill>
            </a:endParaRPr>
          </a:p>
          <a:p>
            <a:pPr>
              <a:lnSpc>
                <a:spcPct val="100000"/>
              </a:lnSpc>
              <a:spcBef>
                <a:spcPts val="0"/>
              </a:spcBef>
              <a:spcAft>
                <a:spcPts val="0"/>
              </a:spcAft>
            </a:pPr>
            <a:r>
              <a:rPr lang="cs-CZ" dirty="0">
                <a:solidFill>
                  <a:schemeClr val="tx1"/>
                </a:solidFill>
              </a:rPr>
              <a:t>«Дев'ять поем»</a:t>
            </a:r>
            <a:endParaRPr lang="uk-UA" dirty="0">
              <a:solidFill>
                <a:schemeClr val="tx1"/>
              </a:solidFill>
            </a:endParaRPr>
          </a:p>
          <a:p>
            <a:pPr>
              <a:lnSpc>
                <a:spcPct val="100000"/>
              </a:lnSpc>
              <a:spcBef>
                <a:spcPts val="0"/>
              </a:spcBef>
              <a:spcAft>
                <a:spcPts val="0"/>
              </a:spcAft>
            </a:pPr>
            <a:endParaRPr lang="uk-UA" dirty="0">
              <a:solidFill>
                <a:schemeClr val="tx1"/>
              </a:solidFill>
            </a:endParaRPr>
          </a:p>
          <a:p>
            <a:pPr>
              <a:lnSpc>
                <a:spcPct val="100000"/>
              </a:lnSpc>
              <a:spcBef>
                <a:spcPts val="0"/>
              </a:spcBef>
              <a:spcAft>
                <a:spcPts val="0"/>
              </a:spcAft>
            </a:pPr>
            <a:r>
              <a:rPr lang="cs-CZ" dirty="0">
                <a:solidFill>
                  <a:schemeClr val="tx1"/>
                </a:solidFill>
              </a:rPr>
              <a:t>1919 —</a:t>
            </a:r>
            <a:r>
              <a:rPr lang="uk-UA" dirty="0">
                <a:solidFill>
                  <a:schemeClr val="tx1"/>
                </a:solidFill>
              </a:rPr>
              <a:t> організація та </a:t>
            </a:r>
            <a:r>
              <a:rPr lang="cs-CZ" dirty="0">
                <a:solidFill>
                  <a:schemeClr val="tx1"/>
                </a:solidFill>
              </a:rPr>
              <a:t>видавництв</a:t>
            </a:r>
            <a:r>
              <a:rPr lang="uk-UA" dirty="0">
                <a:solidFill>
                  <a:schemeClr val="tx1"/>
                </a:solidFill>
              </a:rPr>
              <a:t>о</a:t>
            </a:r>
            <a:r>
              <a:rPr lang="cs-CZ" dirty="0">
                <a:solidFill>
                  <a:schemeClr val="tx1"/>
                </a:solidFill>
              </a:rPr>
              <a:t> «Флямінґо» </a:t>
            </a:r>
            <a:endParaRPr lang="uk-UA" dirty="0">
              <a:solidFill>
                <a:schemeClr val="tx1"/>
              </a:solidFill>
            </a:endParaRPr>
          </a:p>
          <a:p>
            <a:pPr algn="ctr">
              <a:lnSpc>
                <a:spcPct val="100000"/>
              </a:lnSpc>
              <a:spcBef>
                <a:spcPts val="0"/>
              </a:spcBef>
              <a:spcAft>
                <a:spcPts val="0"/>
              </a:spcAft>
            </a:pPr>
            <a:endParaRPr lang="uk-UA" sz="3200" b="1" dirty="0">
              <a:solidFill>
                <a:schemeClr val="tx1"/>
              </a:solidFill>
            </a:endParaRPr>
          </a:p>
          <a:p>
            <a:pPr algn="ctr">
              <a:lnSpc>
                <a:spcPct val="100000"/>
              </a:lnSpc>
              <a:spcBef>
                <a:spcPts val="0"/>
              </a:spcBef>
              <a:spcAft>
                <a:spcPts val="0"/>
              </a:spcAft>
            </a:pPr>
            <a:r>
              <a:rPr lang="uk-UA" sz="3200" b="1" dirty="0">
                <a:solidFill>
                  <a:schemeClr val="tx1"/>
                </a:solidFill>
              </a:rPr>
              <a:t>З</a:t>
            </a:r>
            <a:r>
              <a:rPr lang="cs-CZ" sz="3200" b="1" dirty="0">
                <a:solidFill>
                  <a:schemeClr val="tx1"/>
                </a:solidFill>
              </a:rPr>
              <a:t>бірки </a:t>
            </a:r>
            <a:r>
              <a:rPr lang="uk-UA" sz="3200" b="1" dirty="0">
                <a:solidFill>
                  <a:schemeClr val="tx1"/>
                </a:solidFill>
              </a:rPr>
              <a:t>1919 </a:t>
            </a:r>
          </a:p>
          <a:p>
            <a:pPr>
              <a:lnSpc>
                <a:spcPct val="100000"/>
              </a:lnSpc>
              <a:spcBef>
                <a:spcPts val="0"/>
              </a:spcBef>
              <a:spcAft>
                <a:spcPts val="0"/>
              </a:spcAft>
            </a:pPr>
            <a:r>
              <a:rPr lang="cs-CZ" dirty="0">
                <a:solidFill>
                  <a:schemeClr val="tx1"/>
                </a:solidFill>
              </a:rPr>
              <a:t>«П'єро мертвопетлює»</a:t>
            </a:r>
            <a:endParaRPr lang="uk-UA" dirty="0">
              <a:solidFill>
                <a:schemeClr val="tx1"/>
              </a:solidFill>
            </a:endParaRPr>
          </a:p>
          <a:p>
            <a:pPr>
              <a:lnSpc>
                <a:spcPct val="100000"/>
              </a:lnSpc>
              <a:spcBef>
                <a:spcPts val="0"/>
              </a:spcBef>
              <a:spcAft>
                <a:spcPts val="0"/>
              </a:spcAft>
            </a:pPr>
            <a:r>
              <a:rPr lang="cs-CZ" dirty="0">
                <a:solidFill>
                  <a:schemeClr val="tx1"/>
                </a:solidFill>
              </a:rPr>
              <a:t>«Bloc-notes»</a:t>
            </a:r>
            <a:endParaRPr lang="uk-UA" dirty="0">
              <a:solidFill>
                <a:schemeClr val="tx1"/>
              </a:solidFill>
            </a:endParaRPr>
          </a:p>
          <a:p>
            <a:pPr>
              <a:lnSpc>
                <a:spcPct val="100000"/>
              </a:lnSpc>
              <a:spcBef>
                <a:spcPts val="0"/>
              </a:spcBef>
              <a:spcAft>
                <a:spcPts val="0"/>
              </a:spcAft>
            </a:pPr>
            <a:r>
              <a:rPr lang="cs-CZ" dirty="0">
                <a:solidFill>
                  <a:schemeClr val="tx1"/>
                </a:solidFill>
              </a:rPr>
              <a:t>«В садах безрозних» </a:t>
            </a:r>
            <a:endParaRPr lang="uk-UA" dirty="0">
              <a:solidFill>
                <a:schemeClr val="tx1"/>
              </a:solidFill>
            </a:endParaRPr>
          </a:p>
          <a:p>
            <a:pPr>
              <a:lnSpc>
                <a:spcPct val="100000"/>
              </a:lnSpc>
              <a:spcBef>
                <a:spcPts val="0"/>
              </a:spcBef>
              <a:spcAft>
                <a:spcPts val="0"/>
              </a:spcAft>
            </a:pPr>
            <a:r>
              <a:rPr lang="uk-UA" dirty="0">
                <a:solidFill>
                  <a:schemeClr val="tx1"/>
                </a:solidFill>
              </a:rPr>
              <a:t>П</a:t>
            </a:r>
            <a:r>
              <a:rPr lang="cs-CZ" dirty="0">
                <a:solidFill>
                  <a:schemeClr val="tx1"/>
                </a:solidFill>
              </a:rPr>
              <a:t>оем</a:t>
            </a:r>
            <a:r>
              <a:rPr lang="uk-UA" dirty="0">
                <a:solidFill>
                  <a:schemeClr val="tx1"/>
                </a:solidFill>
              </a:rPr>
              <a:t>а</a:t>
            </a:r>
            <a:r>
              <a:rPr lang="cs-CZ" dirty="0">
                <a:solidFill>
                  <a:schemeClr val="tx1"/>
                </a:solidFill>
              </a:rPr>
              <a:t> «Ліліт»</a:t>
            </a:r>
            <a:endParaRPr lang="uk-UA" dirty="0">
              <a:solidFill>
                <a:schemeClr val="tx1"/>
              </a:solidFill>
            </a:endParaRPr>
          </a:p>
          <a:p>
            <a:pPr>
              <a:lnSpc>
                <a:spcPct val="100000"/>
              </a:lnSpc>
              <a:spcBef>
                <a:spcPts val="0"/>
              </a:spcBef>
              <a:spcAft>
                <a:spcPts val="0"/>
              </a:spcAft>
            </a:pPr>
            <a:endParaRPr lang="uk-UA" dirty="0">
              <a:solidFill>
                <a:schemeClr val="tx1"/>
              </a:solidFill>
            </a:endParaRPr>
          </a:p>
          <a:p>
            <a:pPr>
              <a:lnSpc>
                <a:spcPct val="100000"/>
              </a:lnSpc>
              <a:spcBef>
                <a:spcPts val="0"/>
              </a:spcBef>
              <a:spcAft>
                <a:spcPts val="0"/>
              </a:spcAft>
            </a:pPr>
            <a:r>
              <a:rPr lang="cs-CZ" dirty="0">
                <a:solidFill>
                  <a:schemeClr val="tx1"/>
                </a:solidFill>
              </a:rPr>
              <a:t>«</a:t>
            </a:r>
            <a:r>
              <a:rPr lang="uk-UA" dirty="0">
                <a:solidFill>
                  <a:schemeClr val="tx1"/>
                </a:solidFill>
              </a:rPr>
              <a:t>Р</a:t>
            </a:r>
            <a:r>
              <a:rPr lang="cs-CZ" dirty="0">
                <a:solidFill>
                  <a:schemeClr val="tx1"/>
                </a:solidFill>
              </a:rPr>
              <a:t>евфутпоем</a:t>
            </a:r>
            <a:r>
              <a:rPr lang="uk-UA" dirty="0">
                <a:solidFill>
                  <a:schemeClr val="tx1"/>
                </a:solidFill>
              </a:rPr>
              <a:t>а</a:t>
            </a:r>
            <a:r>
              <a:rPr lang="cs-CZ" dirty="0">
                <a:solidFill>
                  <a:schemeClr val="tx1"/>
                </a:solidFill>
              </a:rPr>
              <a:t>» — «Тов. Сонце» та «Дві поезофільми</a:t>
            </a:r>
            <a:r>
              <a:rPr lang="uk-UA" dirty="0">
                <a:solidFill>
                  <a:schemeClr val="tx1"/>
                </a:solidFill>
              </a:rPr>
              <a:t>»</a:t>
            </a:r>
            <a:endParaRPr lang="cs-CZ" dirty="0">
              <a:solidFill>
                <a:schemeClr val="tx1"/>
              </a:solidFill>
            </a:endParaRPr>
          </a:p>
        </p:txBody>
      </p:sp>
    </p:spTree>
    <p:extLst>
      <p:ext uri="{BB962C8B-B14F-4D97-AF65-F5344CB8AC3E}">
        <p14:creationId xmlns:p14="http://schemas.microsoft.com/office/powerpoint/2010/main" val="155431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261872" y="241300"/>
            <a:ext cx="9418320" cy="6250940"/>
          </a:xfrm>
        </p:spPr>
        <p:txBody>
          <a:bodyPr>
            <a:normAutofit fontScale="62500" lnSpcReduction="20000"/>
          </a:bodyPr>
          <a:lstStyle/>
          <a:p>
            <a:pPr algn="ctr"/>
            <a:r>
              <a:rPr lang="uk-UA" sz="4600" dirty="0">
                <a:solidFill>
                  <a:schemeClr val="tx1"/>
                </a:solidFill>
              </a:rPr>
              <a:t>Кохання з погляду Семенка</a:t>
            </a:r>
          </a:p>
          <a:p>
            <a:r>
              <a:rPr lang="uk-UA" sz="3100" b="1" u="sng" dirty="0">
                <a:solidFill>
                  <a:schemeClr val="tx1"/>
                </a:solidFill>
              </a:rPr>
              <a:t>ІНТЕРФЕРЕНЦІЯ</a:t>
            </a:r>
          </a:p>
          <a:p>
            <a:r>
              <a:rPr lang="uk-UA" sz="3600" dirty="0">
                <a:solidFill>
                  <a:schemeClr val="tx1"/>
                </a:solidFill>
              </a:rPr>
              <a:t>Кохання,  кохання  —  </a:t>
            </a:r>
            <a:br>
              <a:rPr lang="uk-UA" sz="3600" dirty="0">
                <a:solidFill>
                  <a:schemeClr val="tx1"/>
                </a:solidFill>
              </a:rPr>
            </a:br>
            <a:r>
              <a:rPr lang="uk-UA" sz="3600" dirty="0">
                <a:solidFill>
                  <a:schemeClr val="tx1"/>
                </a:solidFill>
              </a:rPr>
              <a:t>Що  за  штукенція?  </a:t>
            </a:r>
            <a:br>
              <a:rPr lang="uk-UA" sz="3600" dirty="0">
                <a:solidFill>
                  <a:schemeClr val="tx1"/>
                </a:solidFill>
              </a:rPr>
            </a:br>
            <a:r>
              <a:rPr lang="uk-UA" sz="3600" dirty="0">
                <a:solidFill>
                  <a:schemeClr val="tx1"/>
                </a:solidFill>
              </a:rPr>
              <a:t>Молекул,  атомів  прочування,  </a:t>
            </a:r>
            <a:br>
              <a:rPr lang="uk-UA" sz="3600" dirty="0">
                <a:solidFill>
                  <a:schemeClr val="tx1"/>
                </a:solidFill>
              </a:rPr>
            </a:br>
            <a:r>
              <a:rPr lang="uk-UA" sz="3600" dirty="0">
                <a:solidFill>
                  <a:schemeClr val="tx1"/>
                </a:solidFill>
              </a:rPr>
              <a:t>Одухотворена  інтерференція.  </a:t>
            </a:r>
            <a:br>
              <a:rPr lang="uk-UA" sz="3600" dirty="0">
                <a:solidFill>
                  <a:schemeClr val="tx1"/>
                </a:solidFill>
              </a:rPr>
            </a:br>
            <a:r>
              <a:rPr lang="uk-UA" sz="3600" dirty="0">
                <a:solidFill>
                  <a:schemeClr val="tx1"/>
                </a:solidFill>
              </a:rPr>
              <a:t/>
            </a:r>
            <a:br>
              <a:rPr lang="uk-UA" sz="3600" dirty="0">
                <a:solidFill>
                  <a:schemeClr val="tx1"/>
                </a:solidFill>
              </a:rPr>
            </a:br>
            <a:r>
              <a:rPr lang="uk-UA" sz="3600" dirty="0">
                <a:solidFill>
                  <a:schemeClr val="tx1"/>
                </a:solidFill>
              </a:rPr>
              <a:t>Заздрість,  заздрість  —  </a:t>
            </a:r>
            <a:br>
              <a:rPr lang="uk-UA" sz="3600" dirty="0">
                <a:solidFill>
                  <a:schemeClr val="tx1"/>
                </a:solidFill>
              </a:rPr>
            </a:br>
            <a:r>
              <a:rPr lang="uk-UA" sz="3600" dirty="0">
                <a:solidFill>
                  <a:schemeClr val="tx1"/>
                </a:solidFill>
              </a:rPr>
              <a:t>Що  за  оказія?  </a:t>
            </a:r>
            <a:br>
              <a:rPr lang="uk-UA" sz="3600" dirty="0">
                <a:solidFill>
                  <a:schemeClr val="tx1"/>
                </a:solidFill>
              </a:rPr>
            </a:br>
            <a:r>
              <a:rPr lang="uk-UA" sz="3600" dirty="0">
                <a:solidFill>
                  <a:schemeClr val="tx1"/>
                </a:solidFill>
              </a:rPr>
              <a:t>Ніч,  убивча  безпорадність,  </a:t>
            </a:r>
            <a:br>
              <a:rPr lang="uk-UA" sz="3600" dirty="0">
                <a:solidFill>
                  <a:schemeClr val="tx1"/>
                </a:solidFill>
              </a:rPr>
            </a:br>
            <a:r>
              <a:rPr lang="uk-UA" sz="3600" dirty="0">
                <a:solidFill>
                  <a:schemeClr val="tx1"/>
                </a:solidFill>
              </a:rPr>
              <a:t>Глуха,  жорстока  Азія.  </a:t>
            </a:r>
            <a:br>
              <a:rPr lang="uk-UA" sz="3600" dirty="0">
                <a:solidFill>
                  <a:schemeClr val="tx1"/>
                </a:solidFill>
              </a:rPr>
            </a:br>
            <a:r>
              <a:rPr lang="uk-UA" sz="3600" dirty="0">
                <a:solidFill>
                  <a:schemeClr val="tx1"/>
                </a:solidFill>
              </a:rPr>
              <a:t/>
            </a:r>
            <a:br>
              <a:rPr lang="uk-UA" sz="3600" dirty="0">
                <a:solidFill>
                  <a:schemeClr val="tx1"/>
                </a:solidFill>
              </a:rPr>
            </a:br>
            <a:r>
              <a:rPr lang="uk-UA" sz="3600" dirty="0">
                <a:solidFill>
                  <a:schemeClr val="tx1"/>
                </a:solidFill>
              </a:rPr>
              <a:t>Обоє  —  вмісці.  Щасливі  —  вмісці!  </a:t>
            </a:r>
            <a:br>
              <a:rPr lang="uk-UA" sz="3600" dirty="0">
                <a:solidFill>
                  <a:schemeClr val="tx1"/>
                </a:solidFill>
              </a:rPr>
            </a:br>
            <a:r>
              <a:rPr lang="uk-UA" sz="3600" dirty="0">
                <a:solidFill>
                  <a:schemeClr val="tx1"/>
                </a:solidFill>
              </a:rPr>
              <a:t>Цілують  ноги!  </a:t>
            </a:r>
            <a:br>
              <a:rPr lang="uk-UA" sz="3600" dirty="0">
                <a:solidFill>
                  <a:schemeClr val="tx1"/>
                </a:solidFill>
              </a:rPr>
            </a:br>
            <a:r>
              <a:rPr lang="uk-UA" sz="3600" dirty="0">
                <a:solidFill>
                  <a:schemeClr val="tx1"/>
                </a:solidFill>
              </a:rPr>
              <a:t>Що  за  вакханалія  при  розкладаючім  місяці?  </a:t>
            </a:r>
            <a:br>
              <a:rPr lang="uk-UA" sz="3600" dirty="0">
                <a:solidFill>
                  <a:schemeClr val="tx1"/>
                </a:solidFill>
              </a:rPr>
            </a:br>
            <a:r>
              <a:rPr lang="uk-UA" sz="3600" dirty="0">
                <a:solidFill>
                  <a:schemeClr val="tx1"/>
                </a:solidFill>
              </a:rPr>
              <a:t>Психопатолоґія!  </a:t>
            </a:r>
            <a:endParaRPr lang="cs-CZ" sz="3600" dirty="0">
              <a:solidFill>
                <a:schemeClr val="tx1"/>
              </a:solidFill>
            </a:endParaRPr>
          </a:p>
        </p:txBody>
      </p:sp>
    </p:spTree>
    <p:extLst>
      <p:ext uri="{BB962C8B-B14F-4D97-AF65-F5344CB8AC3E}">
        <p14:creationId xmlns:p14="http://schemas.microsoft.com/office/powerpoint/2010/main" val="1773996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text, staré, staré ale dobré&#10;&#10;Popis byl vytvořen automaticky">
            <a:extLst>
              <a:ext uri="{FF2B5EF4-FFF2-40B4-BE49-F238E27FC236}">
                <a16:creationId xmlns:a16="http://schemas.microsoft.com/office/drawing/2014/main" id="{E2DF5465-6207-1E4A-885B-A8047A5ABAFB}"/>
              </a:ext>
            </a:extLst>
          </p:cNvPr>
          <p:cNvPicPr>
            <a:picLocks noChangeAspect="1"/>
          </p:cNvPicPr>
          <p:nvPr/>
        </p:nvPicPr>
        <p:blipFill rotWithShape="1">
          <a:blip r:embed="rId2"/>
          <a:srcRect b="5218"/>
          <a:stretch/>
        </p:blipFill>
        <p:spPr>
          <a:xfrm>
            <a:off x="2441985" y="0"/>
            <a:ext cx="9750015" cy="6858000"/>
          </a:xfrm>
          <a:prstGeom prst="rect">
            <a:avLst/>
          </a:prstGeom>
        </p:spPr>
      </p:pic>
      <p:sp>
        <p:nvSpPr>
          <p:cNvPr id="3" name="Podnadpis 2"/>
          <p:cNvSpPr>
            <a:spLocks noGrp="1"/>
          </p:cNvSpPr>
          <p:nvPr>
            <p:ph type="subTitle" idx="1"/>
          </p:nvPr>
        </p:nvSpPr>
        <p:spPr>
          <a:xfrm>
            <a:off x="431800" y="203200"/>
            <a:ext cx="4038600" cy="6654800"/>
          </a:xfrm>
        </p:spPr>
        <p:txBody>
          <a:bodyPr>
            <a:normAutofit fontScale="55000" lnSpcReduction="20000"/>
          </a:bodyPr>
          <a:lstStyle/>
          <a:p>
            <a:r>
              <a:rPr lang="uk-UA" sz="2300" b="1" dirty="0"/>
              <a:t>МІСТО</a:t>
            </a:r>
            <a:endParaRPr lang="cs-CZ" sz="2300" b="1" dirty="0"/>
          </a:p>
          <a:p>
            <a:r>
              <a:rPr lang="uk-UA" sz="2300" dirty="0"/>
              <a:t>Осте сте </a:t>
            </a:r>
            <a:br>
              <a:rPr lang="uk-UA" sz="2300" dirty="0"/>
            </a:br>
            <a:r>
              <a:rPr lang="uk-UA" sz="2300" dirty="0"/>
              <a:t>бі бо </a:t>
            </a:r>
            <a:br>
              <a:rPr lang="uk-UA" sz="2300" dirty="0"/>
            </a:br>
            <a:r>
              <a:rPr lang="uk-UA" sz="2300" dirty="0"/>
              <a:t>бу </a:t>
            </a:r>
            <a:br>
              <a:rPr lang="uk-UA" sz="2300" dirty="0"/>
            </a:br>
            <a:r>
              <a:rPr lang="uk-UA" sz="2300" dirty="0"/>
              <a:t>візники — люди </a:t>
            </a:r>
            <a:br>
              <a:rPr lang="uk-UA" sz="2300" dirty="0"/>
            </a:br>
            <a:r>
              <a:rPr lang="uk-UA" sz="2300" dirty="0"/>
              <a:t>трамваї — люди </a:t>
            </a:r>
            <a:br>
              <a:rPr lang="uk-UA" sz="2300" dirty="0"/>
            </a:br>
            <a:r>
              <a:rPr lang="uk-UA" sz="2300" dirty="0"/>
              <a:t>автомобілібілі </a:t>
            </a:r>
            <a:br>
              <a:rPr lang="uk-UA" sz="2300" dirty="0"/>
            </a:br>
            <a:r>
              <a:rPr lang="uk-UA" sz="2300" dirty="0"/>
              <a:t>бігорух рухобіги </a:t>
            </a:r>
            <a:br>
              <a:rPr lang="uk-UA" sz="2300" dirty="0"/>
            </a:br>
            <a:r>
              <a:rPr lang="uk-UA" sz="2300" dirty="0"/>
              <a:t>рухливобіги </a:t>
            </a:r>
            <a:br>
              <a:rPr lang="uk-UA" sz="2300" dirty="0"/>
            </a:br>
            <a:r>
              <a:rPr lang="uk-UA" sz="2300" dirty="0"/>
              <a:t>berceus</a:t>
            </a:r>
            <a:r>
              <a:rPr lang="uk-UA" sz="2300" baseline="30000" dirty="0"/>
              <a:t>*</a:t>
            </a:r>
            <a:r>
              <a:rPr lang="uk-UA" sz="2300" dirty="0"/>
              <a:t> кару </a:t>
            </a:r>
            <a:br>
              <a:rPr lang="uk-UA" sz="2300" dirty="0"/>
            </a:br>
            <a:r>
              <a:rPr lang="uk-UA" sz="2300" dirty="0"/>
              <a:t>селі </a:t>
            </a:r>
            <a:br>
              <a:rPr lang="uk-UA" sz="2300" dirty="0"/>
            </a:br>
            <a:r>
              <a:rPr lang="uk-UA" sz="2300" dirty="0"/>
              <a:t>елі </a:t>
            </a:r>
            <a:br>
              <a:rPr lang="uk-UA" sz="2300" dirty="0"/>
            </a:br>
            <a:r>
              <a:rPr lang="uk-UA" sz="2300" dirty="0"/>
              <a:t>лілі </a:t>
            </a:r>
            <a:br>
              <a:rPr lang="uk-UA" sz="2300" dirty="0"/>
            </a:br>
            <a:r>
              <a:rPr lang="uk-UA" sz="2300" dirty="0"/>
              <a:t>пути велетні </a:t>
            </a:r>
            <a:br>
              <a:rPr lang="uk-UA" sz="2300" dirty="0"/>
            </a:br>
            <a:r>
              <a:rPr lang="uk-UA" sz="2300" dirty="0"/>
              <a:t>диму сталь </a:t>
            </a:r>
            <a:br>
              <a:rPr lang="uk-UA" sz="2300" dirty="0"/>
            </a:br>
            <a:r>
              <a:rPr lang="uk-UA" sz="2300" dirty="0"/>
              <a:t>палять </a:t>
            </a:r>
            <a:br>
              <a:rPr lang="uk-UA" sz="2300" dirty="0"/>
            </a:br>
            <a:r>
              <a:rPr lang="uk-UA" sz="2300" dirty="0"/>
              <a:t>пах </a:t>
            </a:r>
            <a:br>
              <a:rPr lang="uk-UA" sz="2300" dirty="0"/>
            </a:br>
            <a:r>
              <a:rPr lang="uk-UA" sz="2300" dirty="0"/>
              <a:t>пахка </a:t>
            </a:r>
            <a:br>
              <a:rPr lang="uk-UA" sz="2300" dirty="0"/>
            </a:br>
            <a:r>
              <a:rPr lang="uk-UA" sz="2300" dirty="0"/>
              <a:t>пахітоска </a:t>
            </a:r>
            <a:br>
              <a:rPr lang="uk-UA" sz="2300" dirty="0"/>
            </a:br>
            <a:r>
              <a:rPr lang="uk-UA" sz="2300" dirty="0"/>
              <a:t>дим синій </a:t>
            </a:r>
            <a:br>
              <a:rPr lang="uk-UA" sz="2300" dirty="0"/>
            </a:br>
            <a:r>
              <a:rPr lang="uk-UA" sz="2300" dirty="0"/>
              <a:t>чорний ди </a:t>
            </a:r>
            <a:br>
              <a:rPr lang="uk-UA" sz="2300" dirty="0"/>
            </a:br>
            <a:r>
              <a:rPr lang="uk-UA" sz="2300" dirty="0"/>
              <a:t>м </a:t>
            </a:r>
            <a:br>
              <a:rPr lang="uk-UA" sz="2300" dirty="0"/>
            </a:br>
            <a:r>
              <a:rPr lang="uk-UA" sz="2300" dirty="0"/>
              <a:t>пускають </a:t>
            </a:r>
            <a:br>
              <a:rPr lang="uk-UA" sz="2300" dirty="0"/>
            </a:br>
            <a:r>
              <a:rPr lang="uk-UA" sz="2300" i="1" dirty="0"/>
              <a:t>бензин</a:t>
            </a:r>
            <a:r>
              <a:rPr lang="uk-UA" sz="2300" dirty="0"/>
              <a:t> </a:t>
            </a:r>
            <a:br>
              <a:rPr lang="uk-UA" sz="2300" dirty="0"/>
            </a:br>
            <a:r>
              <a:rPr lang="uk-UA" sz="2300" dirty="0"/>
              <a:t>чаду благать </a:t>
            </a:r>
            <a:br>
              <a:rPr lang="uk-UA" sz="2300" dirty="0"/>
            </a:br>
            <a:r>
              <a:rPr lang="uk-UA" sz="2300" dirty="0"/>
              <a:t>кохать кахикать </a:t>
            </a:r>
            <a:br>
              <a:rPr lang="uk-UA" sz="2300" dirty="0"/>
            </a:br>
            <a:r>
              <a:rPr lang="uk-UA" sz="2300" dirty="0"/>
              <a:t>життєдать </a:t>
            </a:r>
            <a:br>
              <a:rPr lang="uk-UA" sz="2300" dirty="0"/>
            </a:br>
            <a:r>
              <a:rPr lang="uk-UA" sz="2300" dirty="0"/>
              <a:t>життєрух </a:t>
            </a:r>
            <a:br>
              <a:rPr lang="uk-UA" sz="2300" dirty="0"/>
            </a:br>
            <a:r>
              <a:rPr lang="uk-UA" sz="2300" dirty="0"/>
              <a:t>життєбе- </a:t>
            </a:r>
            <a:br>
              <a:rPr lang="uk-UA" sz="2300" dirty="0"/>
            </a:br>
            <a:r>
              <a:rPr lang="uk-UA" sz="2300" dirty="0"/>
              <a:t>нзин </a:t>
            </a:r>
            <a:br>
              <a:rPr lang="uk-UA" sz="2300" dirty="0"/>
            </a:br>
            <a:r>
              <a:rPr lang="uk-UA" sz="2300" dirty="0"/>
              <a:t>авто </a:t>
            </a:r>
            <a:br>
              <a:rPr lang="uk-UA" sz="2300" dirty="0"/>
            </a:br>
            <a:r>
              <a:rPr lang="uk-UA" sz="2300" dirty="0"/>
              <a:t>трам.</a:t>
            </a:r>
          </a:p>
          <a:p>
            <a:endParaRPr lang="uk-UA" sz="2300" dirty="0"/>
          </a:p>
          <a:p>
            <a:endParaRPr lang="cs-CZ" sz="2300" dirty="0"/>
          </a:p>
          <a:p>
            <a:endParaRPr lang="cs-CZ" dirty="0"/>
          </a:p>
        </p:txBody>
      </p:sp>
    </p:spTree>
    <p:extLst>
      <p:ext uri="{BB962C8B-B14F-4D97-AF65-F5344CB8AC3E}">
        <p14:creationId xmlns:p14="http://schemas.microsoft.com/office/powerpoint/2010/main" val="1079869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261872" y="374754"/>
            <a:ext cx="9418320" cy="6117486"/>
          </a:xfrm>
        </p:spPr>
        <p:txBody>
          <a:bodyPr>
            <a:normAutofit fontScale="92500" lnSpcReduction="10000"/>
          </a:bodyPr>
          <a:lstStyle/>
          <a:p>
            <a:r>
              <a:rPr lang="ru-RU" sz="3600" dirty="0">
                <a:solidFill>
                  <a:schemeClr val="tx1"/>
                </a:solidFill>
              </a:rPr>
              <a:t>АВТОПОРТРЕТ</a:t>
            </a:r>
            <a:br>
              <a:rPr lang="ru-RU" sz="3600" dirty="0">
                <a:solidFill>
                  <a:schemeClr val="tx1"/>
                </a:solidFill>
              </a:rPr>
            </a:br>
            <a:r>
              <a:rPr lang="ru-RU" sz="3600" dirty="0">
                <a:solidFill>
                  <a:schemeClr val="tx1"/>
                </a:solidFill>
              </a:rPr>
              <a:t/>
            </a:r>
            <a:br>
              <a:rPr lang="ru-RU" sz="3600" dirty="0">
                <a:solidFill>
                  <a:schemeClr val="tx1"/>
                </a:solidFill>
              </a:rPr>
            </a:br>
            <a:r>
              <a:rPr lang="ru-RU" sz="3600" dirty="0">
                <a:solidFill>
                  <a:schemeClr val="tx1"/>
                </a:solidFill>
              </a:rPr>
              <a:t>ХАЙЛЬ СЕМЕ НКОМИ</a:t>
            </a:r>
            <a:br>
              <a:rPr lang="ru-RU" sz="3600" dirty="0">
                <a:solidFill>
                  <a:schemeClr val="tx1"/>
                </a:solidFill>
              </a:rPr>
            </a:br>
            <a:r>
              <a:rPr lang="ru-RU" sz="3600" dirty="0">
                <a:solidFill>
                  <a:schemeClr val="tx1"/>
                </a:solidFill>
              </a:rPr>
              <a:t>ИХАЙЛЬ КОХАЙЛЬ АЛЬСЕ КОМИХ</a:t>
            </a:r>
            <a:br>
              <a:rPr lang="ru-RU" sz="3600" dirty="0">
                <a:solidFill>
                  <a:schemeClr val="tx1"/>
                </a:solidFill>
              </a:rPr>
            </a:br>
            <a:r>
              <a:rPr lang="ru-RU" sz="3600" dirty="0">
                <a:solidFill>
                  <a:schemeClr val="tx1"/>
                </a:solidFill>
              </a:rPr>
              <a:t>ИХАЙ МЕСЕН МИХСЕ ОХАЙ</a:t>
            </a:r>
            <a:br>
              <a:rPr lang="ru-RU" sz="3600" dirty="0">
                <a:solidFill>
                  <a:schemeClr val="tx1"/>
                </a:solidFill>
              </a:rPr>
            </a:br>
            <a:r>
              <a:rPr lang="ru-RU" sz="3600" dirty="0">
                <a:solidFill>
                  <a:schemeClr val="tx1"/>
                </a:solidFill>
              </a:rPr>
              <a:t>MX ЙЛЬ КМС МНК МИХ м и х</a:t>
            </a:r>
            <a:br>
              <a:rPr lang="ru-RU" sz="3600" dirty="0">
                <a:solidFill>
                  <a:schemeClr val="tx1"/>
                </a:solidFill>
              </a:rPr>
            </a:br>
            <a:r>
              <a:rPr lang="ru-RU" sz="3600" dirty="0">
                <a:solidFill>
                  <a:schemeClr val="tx1"/>
                </a:solidFill>
              </a:rPr>
              <a:t>СЕМЕНКО ЕНКО НКО МИХАЙЛЬ</a:t>
            </a:r>
            <a:br>
              <a:rPr lang="ru-RU" sz="3600" dirty="0">
                <a:solidFill>
                  <a:schemeClr val="tx1"/>
                </a:solidFill>
              </a:rPr>
            </a:br>
            <a:r>
              <a:rPr lang="ru-RU" sz="3600" dirty="0">
                <a:solidFill>
                  <a:schemeClr val="tx1"/>
                </a:solidFill>
              </a:rPr>
              <a:t>СЕМЕНКО МИХ МИХАЙЛЬСЕ МЕНКО</a:t>
            </a:r>
            <a:br>
              <a:rPr lang="ru-RU" sz="3600" dirty="0">
                <a:solidFill>
                  <a:schemeClr val="tx1"/>
                </a:solidFill>
              </a:rPr>
            </a:br>
            <a:r>
              <a:rPr lang="ru-RU" sz="3600" dirty="0">
                <a:solidFill>
                  <a:schemeClr val="tx1"/>
                </a:solidFill>
              </a:rPr>
              <a:t>О СЕМЕНКО МИХАЙЛЬ!</a:t>
            </a:r>
            <a:br>
              <a:rPr lang="ru-RU" sz="3600" dirty="0">
                <a:solidFill>
                  <a:schemeClr val="tx1"/>
                </a:solidFill>
              </a:rPr>
            </a:br>
            <a:r>
              <a:rPr lang="ru-RU" sz="3600" dirty="0">
                <a:solidFill>
                  <a:schemeClr val="tx1"/>
                </a:solidFill>
              </a:rPr>
              <a:t>О, МИХАЙЛЬ СЕМЕНКО!</a:t>
            </a:r>
            <a:endParaRPr lang="cs-CZ" sz="3600" dirty="0">
              <a:solidFill>
                <a:schemeClr val="tx1"/>
              </a:solidFill>
            </a:endParaRPr>
          </a:p>
        </p:txBody>
      </p:sp>
    </p:spTree>
    <p:extLst>
      <p:ext uri="{BB962C8B-B14F-4D97-AF65-F5344CB8AC3E}">
        <p14:creationId xmlns:p14="http://schemas.microsoft.com/office/powerpoint/2010/main" val="3592113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901EA4-6CA0-4A64-939C-F76E88D155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26F9447-C8E7-0044-9C18-6E5CF544B9BB}"/>
              </a:ext>
            </a:extLst>
          </p:cNvPr>
          <p:cNvSpPr>
            <a:spLocks noGrp="1"/>
          </p:cNvSpPr>
          <p:nvPr>
            <p:ph type="title"/>
          </p:nvPr>
        </p:nvSpPr>
        <p:spPr>
          <a:xfrm>
            <a:off x="1077362" y="720435"/>
            <a:ext cx="4855352" cy="1507375"/>
          </a:xfrm>
        </p:spPr>
        <p:txBody>
          <a:bodyPr>
            <a:normAutofit/>
          </a:bodyPr>
          <a:lstStyle/>
          <a:p>
            <a:r>
              <a:rPr lang="uk-UA" dirty="0" err="1"/>
              <a:t>Гео</a:t>
            </a:r>
            <a:r>
              <a:rPr lang="uk-UA" dirty="0"/>
              <a:t> </a:t>
            </a:r>
            <a:r>
              <a:rPr lang="uk-UA" dirty="0" err="1"/>
              <a:t>Шкурупій</a:t>
            </a:r>
            <a:endParaRPr lang="cs-CZ"/>
          </a:p>
        </p:txBody>
      </p:sp>
      <p:sp>
        <p:nvSpPr>
          <p:cNvPr id="3" name="Zástupný obsah 2">
            <a:extLst>
              <a:ext uri="{FF2B5EF4-FFF2-40B4-BE49-F238E27FC236}">
                <a16:creationId xmlns:a16="http://schemas.microsoft.com/office/drawing/2014/main" id="{A4949838-16AF-EA43-BBB3-321309DB9EC7}"/>
              </a:ext>
            </a:extLst>
          </p:cNvPr>
          <p:cNvSpPr>
            <a:spLocks noGrp="1"/>
          </p:cNvSpPr>
          <p:nvPr>
            <p:ph idx="1"/>
          </p:nvPr>
        </p:nvSpPr>
        <p:spPr>
          <a:xfrm>
            <a:off x="1077362" y="2427316"/>
            <a:ext cx="4855352" cy="3513514"/>
          </a:xfrm>
        </p:spPr>
        <p:txBody>
          <a:bodyPr>
            <a:normAutofit fontScale="92500" lnSpcReduction="20000"/>
          </a:bodyPr>
          <a:lstStyle/>
          <a:p>
            <a:pPr>
              <a:lnSpc>
                <a:spcPct val="110000"/>
              </a:lnSpc>
            </a:pPr>
            <a:r>
              <a:rPr lang="ru-RU" dirty="0"/>
              <a:t>Психетози. </a:t>
            </a:r>
            <a:r>
              <a:rPr lang="ru-RU" dirty="0" err="1"/>
              <a:t>Вітрина</a:t>
            </a:r>
            <a:r>
              <a:rPr lang="ru-RU" dirty="0"/>
              <a:t> </a:t>
            </a:r>
            <a:r>
              <a:rPr lang="ru-RU" dirty="0" err="1"/>
              <a:t>третя</a:t>
            </a:r>
            <a:r>
              <a:rPr lang="ru-RU" dirty="0"/>
              <a:t>. — </a:t>
            </a:r>
            <a:r>
              <a:rPr lang="ru-RU" dirty="0" err="1"/>
              <a:t>Київ</a:t>
            </a:r>
            <a:r>
              <a:rPr lang="ru-RU" dirty="0"/>
              <a:t>, 1922.</a:t>
            </a:r>
          </a:p>
          <a:p>
            <a:pPr>
              <a:lnSpc>
                <a:spcPct val="110000"/>
              </a:lnSpc>
            </a:pPr>
            <a:r>
              <a:rPr lang="ru-RU" dirty="0"/>
              <a:t>Барабан. </a:t>
            </a:r>
            <a:r>
              <a:rPr lang="ru-RU" dirty="0" err="1"/>
              <a:t>Вітрина</a:t>
            </a:r>
            <a:r>
              <a:rPr lang="ru-RU" dirty="0"/>
              <a:t> друга. — </a:t>
            </a:r>
            <a:r>
              <a:rPr lang="ru-RU" dirty="0" err="1"/>
              <a:t>Київ</a:t>
            </a:r>
            <a:r>
              <a:rPr lang="ru-RU" dirty="0"/>
              <a:t>, 1923.</a:t>
            </a:r>
          </a:p>
          <a:p>
            <a:pPr>
              <a:lnSpc>
                <a:spcPct val="110000"/>
              </a:lnSpc>
            </a:pPr>
            <a:r>
              <a:rPr lang="ru-RU" dirty="0" err="1"/>
              <a:t>Жарини</a:t>
            </a:r>
            <a:r>
              <a:rPr lang="ru-RU" dirty="0"/>
              <a:t> </a:t>
            </a:r>
            <a:r>
              <a:rPr lang="ru-RU" dirty="0" err="1"/>
              <a:t>слів</a:t>
            </a:r>
            <a:r>
              <a:rPr lang="ru-RU" dirty="0"/>
              <a:t> (</a:t>
            </a:r>
            <a:r>
              <a:rPr lang="ru-RU" dirty="0" err="1"/>
              <a:t>Вибрані</a:t>
            </a:r>
            <a:r>
              <a:rPr lang="ru-RU" dirty="0"/>
              <a:t> </a:t>
            </a:r>
            <a:r>
              <a:rPr lang="ru-RU" dirty="0" err="1"/>
              <a:t>поезії</a:t>
            </a:r>
            <a:r>
              <a:rPr lang="ru-RU" dirty="0"/>
              <a:t>). — </a:t>
            </a:r>
            <a:r>
              <a:rPr lang="ru-RU" dirty="0" err="1"/>
              <a:t>Харків</a:t>
            </a:r>
            <a:r>
              <a:rPr lang="ru-RU" dirty="0"/>
              <a:t>, 1925.</a:t>
            </a:r>
          </a:p>
          <a:p>
            <a:pPr>
              <a:lnSpc>
                <a:spcPct val="110000"/>
              </a:lnSpc>
            </a:pPr>
            <a:r>
              <a:rPr lang="ru-RU" dirty="0"/>
              <a:t>Переможець дракона. — </a:t>
            </a:r>
            <a:r>
              <a:rPr lang="ru-RU" dirty="0" err="1"/>
              <a:t>Харків</a:t>
            </a:r>
            <a:r>
              <a:rPr lang="ru-RU" dirty="0"/>
              <a:t>, 1925.</a:t>
            </a:r>
          </a:p>
          <a:p>
            <a:pPr>
              <a:lnSpc>
                <a:spcPct val="110000"/>
              </a:lnSpc>
            </a:pPr>
            <a:r>
              <a:rPr lang="ru-RU" dirty="0" err="1"/>
              <a:t>Пригоди</a:t>
            </a:r>
            <a:r>
              <a:rPr lang="ru-RU" dirty="0"/>
              <a:t> </a:t>
            </a:r>
            <a:r>
              <a:rPr lang="ru-RU" dirty="0" err="1"/>
              <a:t>машиніста</a:t>
            </a:r>
            <a:r>
              <a:rPr lang="ru-RU" dirty="0"/>
              <a:t> </a:t>
            </a:r>
            <a:r>
              <a:rPr lang="ru-RU" dirty="0" err="1"/>
              <a:t>Хорна</a:t>
            </a:r>
            <a:r>
              <a:rPr lang="ru-RU" dirty="0"/>
              <a:t>. — </a:t>
            </a:r>
            <a:r>
              <a:rPr lang="ru-RU" dirty="0" err="1"/>
              <a:t>Харків</a:t>
            </a:r>
            <a:r>
              <a:rPr lang="ru-RU" dirty="0"/>
              <a:t>, 1925.</a:t>
            </a:r>
          </a:p>
          <a:p>
            <a:pPr>
              <a:lnSpc>
                <a:spcPct val="110000"/>
              </a:lnSpc>
            </a:pPr>
            <a:r>
              <a:rPr lang="ru-RU" dirty="0"/>
              <a:t>Штаб смерти. — </a:t>
            </a:r>
            <a:r>
              <a:rPr lang="ru-RU" dirty="0" err="1"/>
              <a:t>Київ</a:t>
            </a:r>
            <a:r>
              <a:rPr lang="ru-RU" dirty="0"/>
              <a:t>, 1926.</a:t>
            </a:r>
          </a:p>
          <a:p>
            <a:pPr>
              <a:lnSpc>
                <a:spcPct val="110000"/>
              </a:lnSpc>
            </a:pPr>
            <a:endParaRPr lang="uk-UA" dirty="0"/>
          </a:p>
          <a:p>
            <a:pPr>
              <a:lnSpc>
                <a:spcPct val="110000"/>
              </a:lnSpc>
            </a:pPr>
            <a:r>
              <a:rPr lang="ru-RU" dirty="0"/>
              <a:t>Жанна-батальйонерка. — </a:t>
            </a:r>
            <a:r>
              <a:rPr lang="ru-RU" dirty="0" err="1"/>
              <a:t>Харків-Київ</a:t>
            </a:r>
            <a:r>
              <a:rPr lang="ru-RU" dirty="0"/>
              <a:t>, 1930.</a:t>
            </a:r>
          </a:p>
          <a:p>
            <a:pPr>
              <a:lnSpc>
                <a:spcPct val="110000"/>
              </a:lnSpc>
            </a:pPr>
            <a:endParaRPr lang="cs-CZ" dirty="0"/>
          </a:p>
        </p:txBody>
      </p:sp>
      <p:sp>
        <p:nvSpPr>
          <p:cNvPr id="12" name="Freeform: Shape 11">
            <a:extLst>
              <a:ext uri="{FF2B5EF4-FFF2-40B4-BE49-F238E27FC236}">
                <a16:creationId xmlns:a16="http://schemas.microsoft.com/office/drawing/2014/main" id="{7E3B2BA1-50FC-4574-838F-AB0B5B93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ázek 4" descr="Obsah obrázku text, muž, nošení, černá&#10;&#10;Popis byl vytvořen automaticky">
            <a:extLst>
              <a:ext uri="{FF2B5EF4-FFF2-40B4-BE49-F238E27FC236}">
                <a16:creationId xmlns:a16="http://schemas.microsoft.com/office/drawing/2014/main" id="{D003FFC0-4C2E-2C44-B17D-446C5138B8AA}"/>
              </a:ext>
            </a:extLst>
          </p:cNvPr>
          <p:cNvPicPr>
            <a:picLocks noChangeAspect="1"/>
          </p:cNvPicPr>
          <p:nvPr/>
        </p:nvPicPr>
        <p:blipFill rotWithShape="1">
          <a:blip r:embed="rId2"/>
          <a:srcRect l="3452" r="-1" b="-1"/>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Tree>
    <p:extLst>
      <p:ext uri="{BB962C8B-B14F-4D97-AF65-F5344CB8AC3E}">
        <p14:creationId xmlns:p14="http://schemas.microsoft.com/office/powerpoint/2010/main" val="690112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7362" y="254090"/>
            <a:ext cx="9950103" cy="706030"/>
          </a:xfrm>
        </p:spPr>
        <p:txBody>
          <a:bodyPr/>
          <a:lstStyle/>
          <a:p>
            <a:pPr algn="ctr"/>
            <a:r>
              <a:rPr lang="uk-UA" dirty="0"/>
              <a:t>Григорій Косинка</a:t>
            </a:r>
          </a:p>
        </p:txBody>
      </p:sp>
      <p:sp>
        <p:nvSpPr>
          <p:cNvPr id="3" name="Zástupný symbol pro obsah 2"/>
          <p:cNvSpPr>
            <a:spLocks noGrp="1"/>
          </p:cNvSpPr>
          <p:nvPr>
            <p:ph idx="1"/>
          </p:nvPr>
        </p:nvSpPr>
        <p:spPr>
          <a:xfrm>
            <a:off x="4050792" y="1076261"/>
            <a:ext cx="6876288" cy="5843016"/>
          </a:xfrm>
        </p:spPr>
        <p:txBody>
          <a:bodyPr>
            <a:normAutofit fontScale="77500" lnSpcReduction="20000"/>
          </a:bodyPr>
          <a:lstStyle/>
          <a:p>
            <a:r>
              <a:rPr lang="uk-UA" dirty="0"/>
              <a:t>Псевдонім – квіти косинці, справжнє ім'я Стрілець</a:t>
            </a:r>
          </a:p>
          <a:p>
            <a:r>
              <a:rPr lang="uk-UA" dirty="0"/>
              <a:t>Перші твори привернули увагу читача, бо вирізнялися реалістичністю малюнка, свіжими образами, добірною мовою.</a:t>
            </a:r>
          </a:p>
          <a:p>
            <a:r>
              <a:rPr lang="uk-UA" dirty="0"/>
              <a:t>Новелістика цього автора – це яскравий приклад художніх шукань і знахідок, якими українська проза першої третини ХХ ст. розвивалася від «старого» реалізму до модерних форм естетичного мислення.</a:t>
            </a:r>
          </a:p>
          <a:p>
            <a:r>
              <a:rPr lang="uk-UA" dirty="0"/>
              <a:t>Збірка «На золотих богів» – 12 етюдів, </a:t>
            </a:r>
            <a:r>
              <a:rPr lang="uk-UA" dirty="0" err="1"/>
              <a:t>скіців</a:t>
            </a:r>
            <a:r>
              <a:rPr lang="uk-UA" dirty="0"/>
              <a:t> та новел молодого прозаїка: «На золотих богів», «</a:t>
            </a:r>
            <a:r>
              <a:rPr lang="uk-UA" dirty="0" err="1"/>
              <a:t>Троєкутний</a:t>
            </a:r>
            <a:r>
              <a:rPr lang="uk-UA" dirty="0"/>
              <a:t> бій», «На буряки», «Під брамою», «За земельку», «Темна ніч», «Вечірні тіні», «Перед світом», «Сходка», «Десять», «Місячний сміх», «В хаті Штурми».</a:t>
            </a:r>
          </a:p>
          <a:p>
            <a:r>
              <a:rPr lang="uk-UA" dirty="0"/>
              <a:t>Жанрова своєрідність «дрібні оповідання».</a:t>
            </a:r>
          </a:p>
          <a:p>
            <a:r>
              <a:rPr lang="uk-UA" dirty="0"/>
              <a:t>Змальовує проблеми всього тогочасного суспільства в Україні:</a:t>
            </a:r>
          </a:p>
          <a:p>
            <a:r>
              <a:rPr lang="uk-UA" dirty="0"/>
              <a:t>бідність найбільш окраденого селянства («На буряки»);</a:t>
            </a:r>
          </a:p>
          <a:p>
            <a:r>
              <a:rPr lang="uk-UA" dirty="0" err="1"/>
              <a:t>месництво</a:t>
            </a:r>
            <a:r>
              <a:rPr lang="uk-UA" dirty="0"/>
              <a:t> дії заблукалого «бандита» та кров переконаного партійця («Десять», «Темна ніч»);</a:t>
            </a:r>
          </a:p>
          <a:p>
            <a:r>
              <a:rPr lang="uk-UA" dirty="0"/>
              <a:t>Безпросвітність спекулянтів і міщан («Місячний сміх», «</a:t>
            </a:r>
            <a:r>
              <a:rPr lang="uk-UA" dirty="0" err="1"/>
              <a:t>Троєкутний</a:t>
            </a:r>
            <a:r>
              <a:rPr lang="uk-UA" dirty="0"/>
              <a:t> бій»).</a:t>
            </a:r>
          </a:p>
          <a:p>
            <a:r>
              <a:rPr lang="uk-UA" dirty="0"/>
              <a:t>Новели з цієї збірки – це переважно невеличкі епізоди, вихоплені з життя села. Автор змальовує події так, що читач стає безпосереднім свідком того, що відбувається довкола.</a:t>
            </a:r>
          </a:p>
          <a:p>
            <a:r>
              <a:rPr lang="uk-UA" dirty="0"/>
              <a:t>Вважав В. Стефаника своїм вчителем.</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47" y="1030541"/>
            <a:ext cx="3811717" cy="5638165"/>
          </a:xfrm>
          <a:prstGeom prst="rect">
            <a:avLst/>
          </a:prstGeom>
        </p:spPr>
      </p:pic>
    </p:spTree>
    <p:extLst>
      <p:ext uri="{BB962C8B-B14F-4D97-AF65-F5344CB8AC3E}">
        <p14:creationId xmlns:p14="http://schemas.microsoft.com/office/powerpoint/2010/main" val="842414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7362" y="417711"/>
            <a:ext cx="9950103" cy="605446"/>
          </a:xfrm>
        </p:spPr>
        <p:txBody>
          <a:bodyPr>
            <a:normAutofit fontScale="90000"/>
          </a:bodyPr>
          <a:lstStyle/>
          <a:p>
            <a:pPr algn="ctr"/>
            <a:r>
              <a:rPr lang="uk-UA" dirty="0"/>
              <a:t>Григорій Косинка – наступні збірки</a:t>
            </a:r>
            <a:endParaRPr lang="cs-CZ" dirty="0"/>
          </a:p>
        </p:txBody>
      </p:sp>
      <p:sp>
        <p:nvSpPr>
          <p:cNvPr id="3" name="Zástupný symbol pro obsah 2"/>
          <p:cNvSpPr>
            <a:spLocks noGrp="1"/>
          </p:cNvSpPr>
          <p:nvPr>
            <p:ph idx="1"/>
          </p:nvPr>
        </p:nvSpPr>
        <p:spPr>
          <a:xfrm>
            <a:off x="1077362" y="1271016"/>
            <a:ext cx="9950103" cy="5276088"/>
          </a:xfrm>
        </p:spPr>
        <p:txBody>
          <a:bodyPr>
            <a:normAutofit fontScale="92500" lnSpcReduction="10000"/>
          </a:bodyPr>
          <a:lstStyle/>
          <a:p>
            <a:pPr algn="just"/>
            <a:r>
              <a:rPr lang="uk-UA" dirty="0"/>
              <a:t>Збірка «В житах» (1926)</a:t>
            </a:r>
          </a:p>
          <a:p>
            <a:pPr algn="just"/>
            <a:r>
              <a:rPr lang="uk-UA" dirty="0"/>
              <a:t>Основні мотиви ранньої прози в цій книзі поглиблювалися, засвідчуючи, що пореволюційній долі українського народу прозаїк виокремлював три драми: </a:t>
            </a:r>
          </a:p>
          <a:p>
            <a:pPr algn="just"/>
            <a:r>
              <a:rPr lang="uk-UA" dirty="0"/>
              <a:t>драма найбіднішого селянства (особливо новели присвяченій страдницькій долі матерів): «На буряки», «В хаті Штурми», «На золотих богів», «Мати», «За ворітьми», «Змовини»);</a:t>
            </a:r>
          </a:p>
          <a:p>
            <a:pPr algn="just"/>
            <a:r>
              <a:rPr lang="uk-UA" dirty="0"/>
              <a:t>драматичний конфлікт героя із дійсністю (заблукані герої): «Десять», «Темна ніч», «Постріл», «В житах», «Анархісти»;</a:t>
            </a:r>
          </a:p>
          <a:p>
            <a:pPr algn="just"/>
            <a:r>
              <a:rPr lang="uk-UA" dirty="0"/>
              <a:t>драма тих, хто повірив у комуністичну ідею, віддавши їй все: «Політика», «Товариш Гавриш».</a:t>
            </a:r>
          </a:p>
          <a:p>
            <a:pPr algn="just"/>
            <a:r>
              <a:rPr lang="uk-UA" dirty="0"/>
              <a:t>Гостра проблематика творів – земля, яка для селянина значила все, і він жертвував заради неї теж усім, не задумуючись чи ці жертви в майбутньому окупляться і чи окупляться взагалі.</a:t>
            </a:r>
          </a:p>
          <a:p>
            <a:pPr algn="just"/>
            <a:r>
              <a:rPr lang="uk-UA" dirty="0"/>
              <a:t>Сільська тема – майстерно відображає сільські типажі, які йому були відомі ще з дитинства, однак, ці образи зовсім не однакові – він відобразив у своїх персонажах весь український народ.</a:t>
            </a:r>
          </a:p>
          <a:p>
            <a:pPr algn="just"/>
            <a:r>
              <a:rPr lang="uk-UA" dirty="0"/>
              <a:t>Критика прози за невміння бачити в житті основних прикмет радянської доби.</a:t>
            </a:r>
            <a:endParaRPr lang="cs-CZ" dirty="0"/>
          </a:p>
        </p:txBody>
      </p:sp>
    </p:spTree>
    <p:extLst>
      <p:ext uri="{BB962C8B-B14F-4D97-AF65-F5344CB8AC3E}">
        <p14:creationId xmlns:p14="http://schemas.microsoft.com/office/powerpoint/2010/main" val="2929250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26464" y="865822"/>
            <a:ext cx="4517137" cy="923544"/>
          </a:xfrm>
        </p:spPr>
        <p:txBody>
          <a:bodyPr>
            <a:normAutofit fontScale="90000"/>
          </a:bodyPr>
          <a:lstStyle/>
          <a:p>
            <a:pPr algn="ctr"/>
            <a:r>
              <a:rPr lang="uk-UA" dirty="0"/>
              <a:t>Володимир </a:t>
            </a:r>
            <a:br>
              <a:rPr lang="uk-UA" dirty="0"/>
            </a:br>
            <a:r>
              <a:rPr lang="uk-UA" dirty="0"/>
              <a:t>Сосюра</a:t>
            </a:r>
            <a:endParaRPr lang="cs-CZ" dirty="0"/>
          </a:p>
        </p:txBody>
      </p:sp>
      <p:sp>
        <p:nvSpPr>
          <p:cNvPr id="3" name="Zástupný symbol pro obsah 2"/>
          <p:cNvSpPr>
            <a:spLocks noGrp="1"/>
          </p:cNvSpPr>
          <p:nvPr>
            <p:ph idx="1"/>
          </p:nvPr>
        </p:nvSpPr>
        <p:spPr>
          <a:xfrm>
            <a:off x="292608" y="3191256"/>
            <a:ext cx="11567160" cy="3648456"/>
          </a:xfrm>
        </p:spPr>
        <p:txBody>
          <a:bodyPr>
            <a:normAutofit fontScale="70000" lnSpcReduction="20000"/>
          </a:bodyPr>
          <a:lstStyle/>
          <a:p>
            <a:r>
              <a:rPr lang="cs-CZ" dirty="0"/>
              <a:t>První poetické pokusy byly v ruštině a můžeme je zařadit do roku 1914 (všechny rukopisy byly ztracené během světové války). 1914 roku se dostal na zemědělské učiliště, ale smrt otce 1915 roku ho donutila nechat školu a vrátit se do práce. Na jaře roku 1916 se vrátil na učiliště a zůstává tam do roku 1918. V tomto období vznikají básně v ruštině a ukrajinštině.</a:t>
            </a:r>
          </a:p>
          <a:p>
            <a:r>
              <a:rPr lang="cs-CZ" dirty="0"/>
              <a:t>Jako básník </a:t>
            </a:r>
            <a:r>
              <a:rPr lang="cs-CZ" dirty="0" err="1"/>
              <a:t>Sosjura</a:t>
            </a:r>
            <a:r>
              <a:rPr lang="cs-CZ" dirty="0"/>
              <a:t> vychází z tradice romance s charakteristickým pro ni obrazem a intonací. Ale události sociální reality ovlivňovaly ho stejně jak i události osobního života. Národní tematika je přírodně použitá v jeho básních s sentimentálními meditacemi. Toto nám potvrdí už jeho ranní lyrika, kterou můžeme podmíněně omezit rokem 1921.</a:t>
            </a:r>
          </a:p>
          <a:p>
            <a:r>
              <a:rPr lang="cs-CZ" dirty="0"/>
              <a:t>1917 </a:t>
            </a:r>
            <a:r>
              <a:rPr lang="uk-UA" dirty="0"/>
              <a:t>року – в </a:t>
            </a:r>
            <a:r>
              <a:rPr lang="uk-UA" dirty="0" smtClean="0"/>
              <a:t>газеті </a:t>
            </a:r>
            <a:r>
              <a:rPr lang="cs-CZ" dirty="0" smtClean="0"/>
              <a:t>«</a:t>
            </a:r>
            <a:r>
              <a:rPr lang="cs-CZ" dirty="0" err="1"/>
              <a:t>Голос</a:t>
            </a:r>
            <a:r>
              <a:rPr lang="cs-CZ" dirty="0"/>
              <a:t> </a:t>
            </a:r>
            <a:r>
              <a:rPr lang="cs-CZ" dirty="0" err="1"/>
              <a:t>рабочего</a:t>
            </a:r>
            <a:r>
              <a:rPr lang="cs-CZ" dirty="0"/>
              <a:t>» </a:t>
            </a:r>
            <a:r>
              <a:rPr lang="uk-UA" dirty="0"/>
              <a:t>публікує вірш </a:t>
            </a:r>
            <a:r>
              <a:rPr lang="cs-CZ" dirty="0"/>
              <a:t>«</a:t>
            </a:r>
            <a:r>
              <a:rPr lang="cs-CZ" dirty="0" err="1"/>
              <a:t>Плач</a:t>
            </a:r>
            <a:r>
              <a:rPr lang="cs-CZ" dirty="0"/>
              <a:t> </a:t>
            </a:r>
            <a:r>
              <a:rPr lang="cs-CZ" dirty="0" err="1"/>
              <a:t>волн</a:t>
            </a:r>
            <a:r>
              <a:rPr lang="cs-CZ" dirty="0"/>
              <a:t>», </a:t>
            </a:r>
            <a:r>
              <a:rPr lang="uk-UA" dirty="0" smtClean="0"/>
              <a:t>потім українською</a:t>
            </a:r>
            <a:r>
              <a:rPr lang="cs-CZ" dirty="0" smtClean="0"/>
              <a:t> </a:t>
            </a:r>
            <a:r>
              <a:rPr lang="uk-UA" dirty="0" smtClean="0"/>
              <a:t>«</a:t>
            </a:r>
            <a:r>
              <a:rPr lang="uk-UA" dirty="0"/>
              <a:t>Чи вже не пора» і</a:t>
            </a:r>
            <a:r>
              <a:rPr lang="cs-CZ" dirty="0"/>
              <a:t> </a:t>
            </a:r>
            <a:r>
              <a:rPr lang="uk-UA" dirty="0"/>
              <a:t>«Товаришу» - у стилі революційного маршу</a:t>
            </a:r>
          </a:p>
          <a:p>
            <a:r>
              <a:rPr lang="cs-CZ" dirty="0"/>
              <a:t>Básník věří v revoluční obnovení života, ale spolu s tím ostře reaguje na dramatické události občanské války, což se odráží v poezii </a:t>
            </a:r>
            <a:r>
              <a:rPr lang="uk-UA" dirty="0"/>
              <a:t>«Брат на брата»</a:t>
            </a:r>
            <a:r>
              <a:rPr lang="cs-CZ" dirty="0"/>
              <a:t>. </a:t>
            </a:r>
            <a:endParaRPr lang="uk-UA" dirty="0"/>
          </a:p>
          <a:p>
            <a:r>
              <a:rPr lang="cs-CZ" dirty="0"/>
              <a:t>V lyrice </a:t>
            </a:r>
            <a:r>
              <a:rPr lang="cs-CZ" dirty="0" err="1"/>
              <a:t>Sosjury</a:t>
            </a:r>
            <a:r>
              <a:rPr lang="cs-CZ" dirty="0"/>
              <a:t> se</a:t>
            </a:r>
            <a:r>
              <a:rPr lang="uk-UA" dirty="0"/>
              <a:t> </a:t>
            </a:r>
            <a:r>
              <a:rPr lang="cs-CZ" dirty="0"/>
              <a:t>zároveň zvýrazňuje krásný smutek rafinovaného samotáře, zní cinkaní křišťálu bohémy, i když s bohémou neměl nic společného (</a:t>
            </a:r>
            <a:r>
              <a:rPr lang="uk-UA" dirty="0"/>
              <a:t>«Гроза», «Бокал», «</a:t>
            </a:r>
            <a:r>
              <a:rPr lang="uk-UA" dirty="0" err="1"/>
              <a:t>Вновь</a:t>
            </a:r>
            <a:r>
              <a:rPr lang="uk-UA" dirty="0"/>
              <a:t> один»)</a:t>
            </a:r>
            <a:r>
              <a:rPr lang="cs-CZ" dirty="0"/>
              <a:t>.</a:t>
            </a:r>
            <a:endParaRPr lang="uk-UA" dirty="0"/>
          </a:p>
          <a:p>
            <a:r>
              <a:rPr lang="cs-CZ" dirty="0"/>
              <a:t>Přesně zachycená psychologie okamžiku </a:t>
            </a:r>
            <a:r>
              <a:rPr lang="uk-UA" dirty="0"/>
              <a:t>(«цілувала мене, милувала мене і не знала, куди посадити»)</a:t>
            </a:r>
            <a:r>
              <a:rPr lang="cs-CZ" dirty="0"/>
              <a:t>.</a:t>
            </a:r>
          </a:p>
          <a:p>
            <a:r>
              <a:rPr lang="cs-CZ" dirty="0"/>
              <a:t>V roce 1920 se v novinách</a:t>
            </a:r>
            <a:r>
              <a:rPr lang="uk-UA" dirty="0"/>
              <a:t> «Одеський комуніст»</a:t>
            </a:r>
            <a:r>
              <a:rPr lang="cs-CZ" dirty="0"/>
              <a:t> publikuje báseň </a:t>
            </a:r>
            <a:r>
              <a:rPr lang="cs-CZ" dirty="0" err="1"/>
              <a:t>Sosjury</a:t>
            </a:r>
            <a:r>
              <a:rPr lang="cs-CZ" dirty="0"/>
              <a:t> </a:t>
            </a:r>
            <a:r>
              <a:rPr lang="uk-UA" dirty="0"/>
              <a:t>«Відплата» </a:t>
            </a:r>
            <a:r>
              <a:rPr lang="cs-CZ" dirty="0"/>
              <a:t>pod pseudonymem </a:t>
            </a:r>
            <a:r>
              <a:rPr lang="uk-UA" dirty="0"/>
              <a:t>Сумний</a:t>
            </a:r>
            <a:r>
              <a:rPr lang="cs-CZ" dirty="0"/>
              <a:t>. Od roku 1921 ve tvorbě básníka dominuje ukrajinský jazyk.</a:t>
            </a:r>
          </a:p>
          <a:p>
            <a:endParaRPr lang="cs-CZ" dirty="0"/>
          </a:p>
          <a:p>
            <a:endParaRPr lang="cs-CZ" dirty="0"/>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8544" y="396621"/>
            <a:ext cx="4626864" cy="2602611"/>
          </a:xfrm>
          <a:prstGeom prst="rect">
            <a:avLst/>
          </a:prstGeom>
        </p:spPr>
      </p:pic>
    </p:spTree>
    <p:extLst>
      <p:ext uri="{BB962C8B-B14F-4D97-AF65-F5344CB8AC3E}">
        <p14:creationId xmlns:p14="http://schemas.microsoft.com/office/powerpoint/2010/main" val="1283566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7362" y="720434"/>
            <a:ext cx="9950103" cy="587158"/>
          </a:xfrm>
        </p:spPr>
        <p:txBody>
          <a:bodyPr>
            <a:normAutofit fontScale="90000"/>
          </a:bodyPr>
          <a:lstStyle/>
          <a:p>
            <a:pPr algn="ctr"/>
            <a:r>
              <a:rPr lang="uk-UA" dirty="0"/>
              <a:t>Володимир Сосюра</a:t>
            </a:r>
            <a:endParaRPr lang="cs-CZ" dirty="0"/>
          </a:p>
        </p:txBody>
      </p:sp>
      <p:sp>
        <p:nvSpPr>
          <p:cNvPr id="3" name="Zástupný symbol pro obsah 2"/>
          <p:cNvSpPr>
            <a:spLocks noGrp="1"/>
          </p:cNvSpPr>
          <p:nvPr>
            <p:ph idx="1"/>
          </p:nvPr>
        </p:nvSpPr>
        <p:spPr>
          <a:xfrm>
            <a:off x="1077362" y="1380744"/>
            <a:ext cx="9950103" cy="5276088"/>
          </a:xfrm>
        </p:spPr>
        <p:txBody>
          <a:bodyPr>
            <a:normAutofit fontScale="92500" lnSpcReduction="20000"/>
          </a:bodyPr>
          <a:lstStyle/>
          <a:p>
            <a:pPr algn="just"/>
            <a:r>
              <a:rPr lang="uk-UA" dirty="0"/>
              <a:t>1918 року – перша збірка поезій «Пісні крові», яка була видана на кошти </a:t>
            </a:r>
            <a:r>
              <a:rPr lang="uk-UA" dirty="0" smtClean="0"/>
              <a:t>військового </a:t>
            </a:r>
            <a:r>
              <a:rPr lang="uk-UA" dirty="0"/>
              <a:t>отамана, однак не </a:t>
            </a:r>
            <a:r>
              <a:rPr lang="uk-UA" dirty="0" err="1"/>
              <a:t>збереглася</a:t>
            </a:r>
            <a:r>
              <a:rPr lang="uk-UA" dirty="0"/>
              <a:t>.</a:t>
            </a:r>
          </a:p>
          <a:p>
            <a:pPr algn="just"/>
            <a:r>
              <a:rPr lang="uk-UA" dirty="0"/>
              <a:t>1921 р. – збірка «Поезії» та поема «Червона зима»</a:t>
            </a:r>
          </a:p>
          <a:p>
            <a:pPr algn="just"/>
            <a:r>
              <a:rPr lang="cs-CZ" dirty="0"/>
              <a:t>Poema </a:t>
            </a:r>
            <a:r>
              <a:rPr lang="uk-UA" dirty="0"/>
              <a:t>«Червона зима»</a:t>
            </a:r>
            <a:r>
              <a:rPr lang="cs-CZ" dirty="0"/>
              <a:t> vrátila do sovětské poezie osobnost v její celkových složitostech charakteristických pro její poryvy. V malých devíti kapitolách poema pojmula celý duchovní svět představitele „dělnického mládí“: příjemné vzpomínky na dětství a domov, chlapecké zábavy a první lásku, závan povstaleckých oddílů, návrat domů a smutek ztrát, pocit jednoty s národem a víra v ideály demokracie. Filozofická a psychologická podstata poemy spočívá v dosažení svého břehu v bouřlivém společenském moři, nehledě na přísnost zobrazené reality (hlad, chudoba, zpustošení, válka a smrt), poema je naskrz proniklá optimistickým zněním. Nehledě na každou pohromu slyšíme v autorově tvorbě hlas naděje.</a:t>
            </a:r>
          </a:p>
          <a:p>
            <a:pPr algn="just"/>
            <a:r>
              <a:rPr lang="cs-CZ" dirty="0"/>
              <a:t> Lyrika 20. let nese v sobě zrozenou v „Červené zimě“ estetiku, uznává a přibližuje hodnotu každého osudu odděleně, který ale splývá s národním, ale neztrácí se, nerozpouští se v ní beze stopy. Lyrické „já“, splývá s tím národním „my“, ale zůstává obrazem konkrétního chlapce, který píše básně mezi válečnými boji, vzpomíná na chudinské dětství, je smutný nad hrobem bratra apod. Tyto nálady jsou ve sbírkách 20. let, a hlavně </a:t>
            </a:r>
            <a:r>
              <a:rPr lang="uk-UA" dirty="0"/>
              <a:t>«Червона зима» (1922), «Осінні зорі» (1924), «Сьогодні» (1925), «Золоті шуліки» (1927), «Коли зацвітуть акації» (1928).</a:t>
            </a:r>
            <a:endParaRPr lang="cs-CZ" dirty="0"/>
          </a:p>
          <a:p>
            <a:pPr algn="just"/>
            <a:endParaRPr lang="cs-CZ" dirty="0"/>
          </a:p>
          <a:p>
            <a:endParaRPr lang="uk-UA" dirty="0"/>
          </a:p>
          <a:p>
            <a:endParaRPr lang="cs-CZ" dirty="0"/>
          </a:p>
        </p:txBody>
      </p:sp>
    </p:spTree>
    <p:extLst>
      <p:ext uri="{BB962C8B-B14F-4D97-AF65-F5344CB8AC3E}">
        <p14:creationId xmlns:p14="http://schemas.microsoft.com/office/powerpoint/2010/main" val="3653978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7362" y="720434"/>
            <a:ext cx="9950103" cy="587158"/>
          </a:xfrm>
        </p:spPr>
        <p:txBody>
          <a:bodyPr>
            <a:normAutofit fontScale="90000"/>
          </a:bodyPr>
          <a:lstStyle/>
          <a:p>
            <a:pPr algn="ctr"/>
            <a:r>
              <a:rPr lang="uk-UA" dirty="0"/>
              <a:t>«Червона зима»</a:t>
            </a:r>
            <a:r>
              <a:rPr lang="cs-CZ" dirty="0"/>
              <a:t> </a:t>
            </a:r>
            <a:r>
              <a:rPr lang="uk-UA" dirty="0"/>
              <a:t>та інтимна лірика</a:t>
            </a:r>
            <a:endParaRPr lang="cs-CZ" dirty="0"/>
          </a:p>
        </p:txBody>
      </p:sp>
      <p:sp>
        <p:nvSpPr>
          <p:cNvPr id="3" name="Zástupný symbol pro obsah 2"/>
          <p:cNvSpPr>
            <a:spLocks noGrp="1"/>
          </p:cNvSpPr>
          <p:nvPr>
            <p:ph idx="1"/>
          </p:nvPr>
        </p:nvSpPr>
        <p:spPr>
          <a:xfrm>
            <a:off x="1077362" y="1645920"/>
            <a:ext cx="9950103" cy="5212080"/>
          </a:xfrm>
        </p:spPr>
        <p:txBody>
          <a:bodyPr>
            <a:normAutofit lnSpcReduction="10000"/>
          </a:bodyPr>
          <a:lstStyle/>
          <a:p>
            <a:r>
              <a:rPr lang="uk-UA" dirty="0"/>
              <a:t>В. Сосюра відтворив у поемі своє перебування 1918-1920 рр. у петлюрівському війську. На початку другої частини передано ліричний епізод прощання із сестрою перед від'їздом на фронт проти білих «банд </a:t>
            </a:r>
            <a:r>
              <a:rPr lang="uk-UA" dirty="0" err="1"/>
              <a:t>золотопогонних</a:t>
            </a:r>
            <a:r>
              <a:rPr lang="uk-UA" dirty="0"/>
              <a:t>». Юнаки співали тоді якусь із чумацьких пісень. Ці спогади перетворилися в поезії.</a:t>
            </a:r>
            <a:endParaRPr lang="cs-CZ" dirty="0"/>
          </a:p>
          <a:p>
            <a:r>
              <a:rPr lang="uk-UA" dirty="0"/>
              <a:t>Поема «Червона зима» увійшла до другої збірки «Поезії».</a:t>
            </a:r>
          </a:p>
          <a:p>
            <a:r>
              <a:rPr lang="uk-UA" dirty="0"/>
              <a:t>З романтизованою ліричністю художньо </a:t>
            </a:r>
            <a:r>
              <a:rPr lang="uk-UA" dirty="0" err="1"/>
              <a:t>осмислено</a:t>
            </a:r>
            <a:r>
              <a:rPr lang="uk-UA" dirty="0"/>
              <a:t> біографію цілого покоління. Перша частина твору багата на ліричні спогади про рідний край, життя шахтарської молоді. Формується образ колективного МИ, який у наступних частинах поеми міцніє. Злиття індивідуального Я з народом.</a:t>
            </a:r>
          </a:p>
          <a:p>
            <a:r>
              <a:rPr lang="uk-UA" dirty="0"/>
              <a:t>Інтимна лірика – пластичні вірші про кохання, природу. Збірка «Осінні зорі» 1922 – присвячена першій дружині Вірі </a:t>
            </a:r>
            <a:r>
              <a:rPr lang="uk-UA" dirty="0" err="1"/>
              <a:t>Берзіній</a:t>
            </a:r>
            <a:r>
              <a:rPr lang="uk-UA" dirty="0"/>
              <a:t>.</a:t>
            </a:r>
          </a:p>
          <a:p>
            <a:r>
              <a:rPr lang="uk-UA" dirty="0"/>
              <a:t>Подає піднесено буденні речі – збірка «Коли зацвітуть акації» 1928.</a:t>
            </a:r>
            <a:endParaRPr lang="cs-CZ" dirty="0"/>
          </a:p>
          <a:p>
            <a:r>
              <a:rPr lang="cs-CZ" dirty="0"/>
              <a:t>1940 roku dopsal svoje největší lyricko-epické dílo – román v básních «</a:t>
            </a:r>
            <a:r>
              <a:rPr lang="uk-UA" dirty="0"/>
              <a:t>Червоногвардієць», </a:t>
            </a:r>
            <a:r>
              <a:rPr lang="cs-CZ" dirty="0"/>
              <a:t>poetická autobiografie 20.-30. let. </a:t>
            </a:r>
          </a:p>
          <a:p>
            <a:endParaRPr lang="cs-CZ" dirty="0"/>
          </a:p>
        </p:txBody>
      </p:sp>
    </p:spTree>
    <p:extLst>
      <p:ext uri="{BB962C8B-B14F-4D97-AF65-F5344CB8AC3E}">
        <p14:creationId xmlns:p14="http://schemas.microsoft.com/office/powerpoint/2010/main" val="317544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6638F3-7D8A-B04A-B633-07EAB938A4CF}"/>
              </a:ext>
            </a:extLst>
          </p:cNvPr>
          <p:cNvSpPr>
            <a:spLocks noGrp="1"/>
          </p:cNvSpPr>
          <p:nvPr>
            <p:ph type="title"/>
          </p:nvPr>
        </p:nvSpPr>
        <p:spPr>
          <a:xfrm>
            <a:off x="1077361" y="0"/>
            <a:ext cx="9950103" cy="1308100"/>
          </a:xfrm>
        </p:spPr>
        <p:txBody>
          <a:bodyPr/>
          <a:lstStyle/>
          <a:p>
            <a:pPr algn="ctr"/>
            <a:r>
              <a:rPr lang="uk-UA" dirty="0"/>
              <a:t>Символізм</a:t>
            </a:r>
            <a:endParaRPr lang="cs-CZ" dirty="0"/>
          </a:p>
        </p:txBody>
      </p:sp>
      <p:sp>
        <p:nvSpPr>
          <p:cNvPr id="3" name="Zástupný obsah 2">
            <a:extLst>
              <a:ext uri="{FF2B5EF4-FFF2-40B4-BE49-F238E27FC236}">
                <a16:creationId xmlns:a16="http://schemas.microsoft.com/office/drawing/2014/main" id="{05317C69-5DDB-0942-A1BB-E08272F8F23E}"/>
              </a:ext>
            </a:extLst>
          </p:cNvPr>
          <p:cNvSpPr>
            <a:spLocks noGrp="1"/>
          </p:cNvSpPr>
          <p:nvPr>
            <p:ph idx="1"/>
          </p:nvPr>
        </p:nvSpPr>
        <p:spPr>
          <a:xfrm>
            <a:off x="1077361" y="1672242"/>
            <a:ext cx="9950103" cy="4372957"/>
          </a:xfrm>
        </p:spPr>
        <p:txBody>
          <a:bodyPr>
            <a:normAutofit fontScale="92500"/>
          </a:bodyPr>
          <a:lstStyle/>
          <a:p>
            <a:r>
              <a:rPr lang="uk-UA" b="1" dirty="0"/>
              <a:t>Символізм</a:t>
            </a:r>
            <a:r>
              <a:rPr lang="uk-UA" dirty="0"/>
              <a:t> (від </a:t>
            </a:r>
            <a:r>
              <a:rPr lang="uk-UA" dirty="0" err="1"/>
              <a:t>грец</a:t>
            </a:r>
            <a:r>
              <a:rPr lang="uk-UA" dirty="0"/>
              <a:t>. знак, прикмета, ознака) - стильова течія модернізму, основною ознакою якої є перетворення конкретного  художнього образу на багатозначний художній символ.</a:t>
            </a:r>
          </a:p>
          <a:p>
            <a:r>
              <a:rPr lang="uk-UA" dirty="0"/>
              <a:t>Український символізм відрізнявся від європейського та російського – у ньому менше було містицизму, таємничості, більше відгуків на життя</a:t>
            </a:r>
            <a:r>
              <a:rPr lang="cs-CZ" dirty="0"/>
              <a:t>, </a:t>
            </a:r>
            <a:r>
              <a:rPr lang="uk-UA" dirty="0"/>
              <a:t>«містики національної ідеї».</a:t>
            </a:r>
          </a:p>
          <a:p>
            <a:r>
              <a:rPr lang="uk-UA" dirty="0"/>
              <a:t>Краса не містить аморального, огидного, </a:t>
            </a:r>
            <a:r>
              <a:rPr lang="uk-UA" dirty="0" err="1"/>
              <a:t>епатуючого</a:t>
            </a:r>
            <a:r>
              <a:rPr lang="uk-UA" dirty="0"/>
              <a:t>, а тільки </a:t>
            </a:r>
            <a:r>
              <a:rPr lang="uk-UA" dirty="0" err="1"/>
              <a:t>інтернальний</a:t>
            </a:r>
            <a:r>
              <a:rPr lang="uk-UA" dirty="0"/>
              <a:t> підтекст.</a:t>
            </a:r>
          </a:p>
          <a:p>
            <a:r>
              <a:rPr lang="uk-UA" dirty="0"/>
              <a:t>Краса стає мірилом патріотичних почуттів (наприклад, у Миколи Вороного)</a:t>
            </a:r>
          </a:p>
          <a:p>
            <a:r>
              <a:rPr lang="uk-UA" dirty="0"/>
              <a:t>Поділ: </a:t>
            </a:r>
            <a:r>
              <a:rPr lang="uk-UA" dirty="0" err="1"/>
              <a:t>пресимволізм</a:t>
            </a:r>
            <a:r>
              <a:rPr lang="uk-UA" dirty="0"/>
              <a:t>– своєрідна </a:t>
            </a:r>
            <a:r>
              <a:rPr lang="uk-UA" dirty="0" err="1"/>
              <a:t>передтечія</a:t>
            </a:r>
            <a:r>
              <a:rPr lang="uk-UA" dirty="0"/>
              <a:t> українського символізму (М. Вороний, О. Олесь, Г. Чупринка, М. </a:t>
            </a:r>
            <a:r>
              <a:rPr lang="uk-UA" dirty="0" err="1"/>
              <a:t>Філянський</a:t>
            </a:r>
            <a:r>
              <a:rPr lang="uk-UA" dirty="0"/>
              <a:t>), власне символізм - поезія тих, у кого цей естетичний феномен набув довершеного втілення (В. Кобилянський, </a:t>
            </a:r>
            <a:r>
              <a:rPr lang="uk-UA" dirty="0" err="1"/>
              <a:t>П</a:t>
            </a:r>
            <a:r>
              <a:rPr lang="uk-UA" dirty="0"/>
              <a:t>. Тичина, </a:t>
            </a:r>
            <a:r>
              <a:rPr lang="uk-UA" dirty="0" err="1"/>
              <a:t>Д</a:t>
            </a:r>
            <a:r>
              <a:rPr lang="uk-UA" dirty="0"/>
              <a:t>. Загул, Я. Савченко)</a:t>
            </a:r>
          </a:p>
          <a:p>
            <a:r>
              <a:rPr lang="uk-UA" dirty="0"/>
              <a:t>Відсутність </a:t>
            </a:r>
            <a:r>
              <a:rPr lang="uk-UA" dirty="0" err="1"/>
              <a:t>філософсько</a:t>
            </a:r>
            <a:r>
              <a:rPr lang="uk-UA" dirty="0"/>
              <a:t>-естетичного осмислення цього явища у вітчизняній культурі.</a:t>
            </a:r>
          </a:p>
          <a:p>
            <a:r>
              <a:rPr lang="uk-UA" i="1" dirty="0"/>
              <a:t>Володимир Кобилянський</a:t>
            </a:r>
            <a:endParaRPr lang="cs-CZ" i="1" dirty="0"/>
          </a:p>
        </p:txBody>
      </p:sp>
    </p:spTree>
    <p:extLst>
      <p:ext uri="{BB962C8B-B14F-4D97-AF65-F5344CB8AC3E}">
        <p14:creationId xmlns:p14="http://schemas.microsoft.com/office/powerpoint/2010/main" val="4219356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901EA4-6CA0-4A64-939C-F76E88D155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077362" y="113479"/>
            <a:ext cx="4855352" cy="803691"/>
          </a:xfrm>
        </p:spPr>
        <p:txBody>
          <a:bodyPr>
            <a:normAutofit/>
          </a:bodyPr>
          <a:lstStyle/>
          <a:p>
            <a:r>
              <a:rPr lang="uk-UA" dirty="0"/>
              <a:t>Микола Хвильовий</a:t>
            </a:r>
            <a:endParaRPr lang="cs-CZ" dirty="0"/>
          </a:p>
        </p:txBody>
      </p:sp>
      <p:sp>
        <p:nvSpPr>
          <p:cNvPr id="3" name="Zástupný symbol pro obsah 2"/>
          <p:cNvSpPr>
            <a:spLocks noGrp="1"/>
          </p:cNvSpPr>
          <p:nvPr>
            <p:ph idx="1"/>
          </p:nvPr>
        </p:nvSpPr>
        <p:spPr>
          <a:xfrm>
            <a:off x="707732" y="1193800"/>
            <a:ext cx="5870868" cy="5295900"/>
          </a:xfrm>
        </p:spPr>
        <p:txBody>
          <a:bodyPr>
            <a:normAutofit fontScale="92500"/>
          </a:bodyPr>
          <a:lstStyle/>
          <a:p>
            <a:pPr algn="just">
              <a:lnSpc>
                <a:spcPct val="110000"/>
              </a:lnSpc>
            </a:pPr>
            <a:r>
              <a:rPr lang="uk-UA" sz="1600" dirty="0"/>
              <a:t>Майстер малої прозаїчної форми, мав свій особистий стиль. Писав імпресіоністичні та лірико-романтичні новели.</a:t>
            </a:r>
          </a:p>
          <a:p>
            <a:pPr algn="just">
              <a:lnSpc>
                <a:spcPct val="110000"/>
              </a:lnSpc>
            </a:pPr>
            <a:r>
              <a:rPr lang="uk-UA" sz="1600" dirty="0"/>
              <a:t>Належав до спілки ВАПЛІТЕ (Вільна академія пролетарської літератури). Був лідером. Видавали журнал ВАПЛІТЕ (1925 – 1928). Гостра критика і заборона журналу через твір Хвильового «Вальдшнепи». Члени були жертвами сталінських репресій.</a:t>
            </a:r>
          </a:p>
          <a:p>
            <a:pPr algn="just">
              <a:lnSpc>
                <a:spcPct val="110000"/>
              </a:lnSpc>
            </a:pPr>
            <a:r>
              <a:rPr lang="uk-UA" sz="1600" dirty="0"/>
              <a:t>Спочатку пише вірші – збірки «Молодість», «Досвітні симфонії»</a:t>
            </a:r>
          </a:p>
          <a:p>
            <a:pPr algn="just">
              <a:lnSpc>
                <a:spcPct val="110000"/>
              </a:lnSpc>
            </a:pPr>
            <a:r>
              <a:rPr lang="uk-UA" sz="1600" dirty="0"/>
              <a:t>Перші прозові збірки - «Сині етюди» – засновник нової української прози. Відходить від описового реалізму. У його творчості поєднується експресіонізм, імпресіонізм, романтизм, сюрреалізм.</a:t>
            </a:r>
          </a:p>
          <a:p>
            <a:pPr algn="just">
              <a:lnSpc>
                <a:spcPct val="110000"/>
              </a:lnSpc>
            </a:pPr>
            <a:r>
              <a:rPr lang="uk-UA" sz="1600" b="1" dirty="0"/>
              <a:t>«Повість про </a:t>
            </a:r>
            <a:r>
              <a:rPr lang="uk-UA" sz="1600" b="1" dirty="0" err="1"/>
              <a:t>санаторійну</a:t>
            </a:r>
            <a:r>
              <a:rPr lang="uk-UA" sz="1600" b="1" dirty="0"/>
              <a:t> зону»</a:t>
            </a:r>
          </a:p>
          <a:p>
            <a:pPr algn="just">
              <a:lnSpc>
                <a:spcPct val="110000"/>
              </a:lnSpc>
            </a:pPr>
            <a:r>
              <a:rPr lang="uk-UA" sz="1600" dirty="0"/>
              <a:t>Повість </a:t>
            </a:r>
            <a:r>
              <a:rPr lang="uk-UA" sz="1600" b="1" dirty="0"/>
              <a:t>«Іван Іванович»</a:t>
            </a:r>
          </a:p>
          <a:p>
            <a:pPr algn="just">
              <a:lnSpc>
                <a:spcPct val="110000"/>
              </a:lnSpc>
            </a:pPr>
            <a:r>
              <a:rPr lang="uk-UA" sz="1600" b="1" dirty="0"/>
              <a:t>«Я – романтика»</a:t>
            </a:r>
          </a:p>
          <a:p>
            <a:pPr algn="just">
              <a:lnSpc>
                <a:spcPct val="110000"/>
              </a:lnSpc>
            </a:pPr>
            <a:r>
              <a:rPr lang="uk-UA" sz="1600" b="1" dirty="0"/>
              <a:t>«Вальдшнепи»</a:t>
            </a:r>
            <a:endParaRPr lang="cs-CZ" sz="1600" b="1" dirty="0"/>
          </a:p>
        </p:txBody>
      </p:sp>
      <p:sp>
        <p:nvSpPr>
          <p:cNvPr id="12" name="Freeform: Shape 11">
            <a:extLst>
              <a:ext uri="{FF2B5EF4-FFF2-40B4-BE49-F238E27FC236}">
                <a16:creationId xmlns:a16="http://schemas.microsoft.com/office/drawing/2014/main" id="{7E3B2BA1-50FC-4574-838F-AB0B5B93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ázek 4" descr="Obsah obrázku text&#10;&#10;Popis byl vytvořen automaticky">
            <a:extLst>
              <a:ext uri="{FF2B5EF4-FFF2-40B4-BE49-F238E27FC236}">
                <a16:creationId xmlns:a16="http://schemas.microsoft.com/office/drawing/2014/main" id="{6BF786AE-AADA-7040-A8D0-8B93BBF029B0}"/>
              </a:ext>
            </a:extLst>
          </p:cNvPr>
          <p:cNvPicPr>
            <a:picLocks noChangeAspect="1"/>
          </p:cNvPicPr>
          <p:nvPr/>
        </p:nvPicPr>
        <p:blipFill rotWithShape="1">
          <a:blip r:embed="rId2"/>
          <a:srcRect t="1365" b="14218"/>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Tree>
    <p:extLst>
      <p:ext uri="{BB962C8B-B14F-4D97-AF65-F5344CB8AC3E}">
        <p14:creationId xmlns:p14="http://schemas.microsoft.com/office/powerpoint/2010/main" val="577127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03B313-1CFD-A446-BAF9-FD14D9F688B2}"/>
              </a:ext>
            </a:extLst>
          </p:cNvPr>
          <p:cNvSpPr>
            <a:spLocks noGrp="1"/>
          </p:cNvSpPr>
          <p:nvPr>
            <p:ph type="title"/>
          </p:nvPr>
        </p:nvSpPr>
        <p:spPr>
          <a:xfrm>
            <a:off x="1120948" y="176067"/>
            <a:ext cx="9950103" cy="536866"/>
          </a:xfrm>
        </p:spPr>
        <p:txBody>
          <a:bodyPr>
            <a:normAutofit fontScale="90000"/>
          </a:bodyPr>
          <a:lstStyle/>
          <a:p>
            <a:pPr algn="ctr"/>
            <a:r>
              <a:rPr lang="uk-UA" dirty="0"/>
              <a:t>Микола Хвильовий</a:t>
            </a:r>
            <a:endParaRPr lang="cs-CZ" dirty="0"/>
          </a:p>
        </p:txBody>
      </p:sp>
      <p:sp>
        <p:nvSpPr>
          <p:cNvPr id="3" name="Zástupný obsah 2">
            <a:extLst>
              <a:ext uri="{FF2B5EF4-FFF2-40B4-BE49-F238E27FC236}">
                <a16:creationId xmlns:a16="http://schemas.microsoft.com/office/drawing/2014/main" id="{1B97FA7D-F961-0F48-952D-75D15607CDD2}"/>
              </a:ext>
            </a:extLst>
          </p:cNvPr>
          <p:cNvSpPr>
            <a:spLocks noGrp="1"/>
          </p:cNvSpPr>
          <p:nvPr>
            <p:ph idx="1"/>
          </p:nvPr>
        </p:nvSpPr>
        <p:spPr>
          <a:xfrm>
            <a:off x="937662" y="714666"/>
            <a:ext cx="10771738" cy="5969000"/>
          </a:xfrm>
        </p:spPr>
        <p:txBody>
          <a:bodyPr>
            <a:noAutofit/>
          </a:bodyPr>
          <a:lstStyle/>
          <a:p>
            <a:pPr fontAlgn="base"/>
            <a:r>
              <a:rPr lang="uk-UA" sz="1600" dirty="0">
                <a:cs typeface="Times New Roman" panose="02020603050405020304" pitchFamily="18" charset="0"/>
              </a:rPr>
              <a:t>Письменник комуніст, учасник революції і громадянської війни, він був одним із не багатьох хто не побоювався в своїй творчості чесно відображати історичну правду,</a:t>
            </a:r>
          </a:p>
          <a:p>
            <a:pPr fontAlgn="base"/>
            <a:r>
              <a:rPr lang="uk-UA" sz="1600" dirty="0">
                <a:cs typeface="Times New Roman" panose="02020603050405020304" pitchFamily="18" charset="0"/>
              </a:rPr>
              <a:t>з сумнівом і тривогою спостерігав процес переродження омріяного ним комунізму в тоталітаризм, з в’їдливою іронією і сарказмом викривав вади нового суспільства.</a:t>
            </a:r>
          </a:p>
          <a:p>
            <a:pPr fontAlgn="base"/>
            <a:r>
              <a:rPr lang="uk-UA" sz="1600" dirty="0">
                <a:cs typeface="Times New Roman" panose="02020603050405020304" pitchFamily="18" charset="0"/>
              </a:rPr>
              <a:t>Турбота письменника за підвищення рівня художньої майстерності радянської літератури, проти так званої “червоної халтури”; особливо його полемічний заклик: “Геть від Москви” з орієнтацією на “психологічну Європу”, який по суті зачіпав лише проблему підвищення української культурності, позбавлення провінційності, були всіляко перекручені та інкриміновані Хвильовому як буржуазний націоналізм.</a:t>
            </a:r>
          </a:p>
          <a:p>
            <a:pPr fontAlgn="base"/>
            <a:r>
              <a:rPr lang="uk-UA" sz="1600" dirty="0">
                <a:cs typeface="Times New Roman" panose="02020603050405020304" pitchFamily="18" charset="0"/>
              </a:rPr>
              <a:t>Незважаючи на цькування з боку </a:t>
            </a:r>
            <a:r>
              <a:rPr lang="uk-UA" sz="1600" dirty="0" err="1">
                <a:cs typeface="Times New Roman" panose="02020603050405020304" pitchFamily="18" charset="0"/>
              </a:rPr>
              <a:t>парткритики</a:t>
            </a:r>
            <a:r>
              <a:rPr lang="uk-UA" sz="1600" dirty="0">
                <a:cs typeface="Times New Roman" panose="02020603050405020304" pitchFamily="18" charset="0"/>
              </a:rPr>
              <a:t> письменник не склав зброї, свої думки він відстоює в блискучих полемічних статтях “Думки проти течії”, “Камо </a:t>
            </a:r>
            <a:r>
              <a:rPr lang="uk-UA" sz="1600" dirty="0" err="1">
                <a:cs typeface="Times New Roman" panose="02020603050405020304" pitchFamily="18" charset="0"/>
              </a:rPr>
              <a:t>грядеші</a:t>
            </a:r>
            <a:r>
              <a:rPr lang="uk-UA" sz="1600" dirty="0">
                <a:cs typeface="Times New Roman" panose="02020603050405020304" pitchFamily="18" charset="0"/>
              </a:rPr>
              <a:t>” (Куди йдеш?), публікує гостро-критичний роман “Вальдшнепи” у 1926р.</a:t>
            </a:r>
            <a:br>
              <a:rPr lang="uk-UA" sz="1600" dirty="0">
                <a:cs typeface="Times New Roman" panose="02020603050405020304" pitchFamily="18" charset="0"/>
              </a:rPr>
            </a:br>
            <a:r>
              <a:rPr lang="uk-UA" sz="1600" dirty="0">
                <a:cs typeface="Times New Roman" panose="02020603050405020304" pitchFamily="18" charset="0"/>
              </a:rPr>
              <a:t>Була конфіскована цензурою друга частина “Вальдшнепів” надрукована в шостому номері журналу “</a:t>
            </a:r>
            <a:r>
              <a:rPr lang="uk-UA" sz="1600" dirty="0" err="1">
                <a:cs typeface="Times New Roman" panose="02020603050405020304" pitchFamily="18" charset="0"/>
              </a:rPr>
              <a:t>Вапліте</a:t>
            </a:r>
            <a:r>
              <a:rPr lang="uk-UA" sz="1600" dirty="0">
                <a:cs typeface="Times New Roman" panose="02020603050405020304" pitchFamily="18" charset="0"/>
              </a:rPr>
              <a:t>” у 1927р., заборонений був і памфлет “Україна чи Малоросія?” який став відомим лише у 1990р. </a:t>
            </a:r>
          </a:p>
          <a:p>
            <a:pPr fontAlgn="base"/>
            <a:r>
              <a:rPr lang="uk-UA" sz="1600" dirty="0">
                <a:cs typeface="Times New Roman" panose="02020603050405020304" pitchFamily="18" charset="0"/>
              </a:rPr>
              <a:t>Задушлива атмосфера, що була створена навколо </a:t>
            </a:r>
            <a:r>
              <a:rPr lang="uk-UA" sz="1600" dirty="0" err="1">
                <a:cs typeface="Times New Roman" panose="02020603050405020304" pitchFamily="18" charset="0"/>
              </a:rPr>
              <a:t>М.Хвильового</a:t>
            </a:r>
            <a:r>
              <a:rPr lang="uk-UA" sz="1600" dirty="0">
                <a:cs typeface="Times New Roman" panose="02020603050405020304" pitchFamily="18" charset="0"/>
              </a:rPr>
              <a:t>, врешті призвела до його зламу – він пробує йти на компроміси, думати і діяти як всі, але сила таланту і особистості робили неможливими пристосуванство як спосіб існування.</a:t>
            </a:r>
          </a:p>
          <a:p>
            <a:pPr fontAlgn="base"/>
            <a:r>
              <a:rPr lang="uk-UA" sz="1600" dirty="0">
                <a:cs typeface="Times New Roman" panose="02020603050405020304" pitchFamily="18" charset="0"/>
              </a:rPr>
              <a:t>Постріл 13 травня 1933р. обірвав життя </a:t>
            </a:r>
            <a:r>
              <a:rPr lang="uk-UA" sz="1600" dirty="0" err="1">
                <a:cs typeface="Times New Roman" panose="02020603050405020304" pitchFamily="18" charset="0"/>
              </a:rPr>
              <a:t>М.Хвильового</a:t>
            </a:r>
            <a:r>
              <a:rPr lang="uk-UA" sz="1600" dirty="0">
                <a:cs typeface="Times New Roman" panose="02020603050405020304" pitchFamily="18" charset="0"/>
              </a:rPr>
              <a:t>, ставши трагічною крапкою в історії українського культурного відродження 20 століття.</a:t>
            </a:r>
            <a:br>
              <a:rPr lang="uk-UA" sz="1600" dirty="0">
                <a:cs typeface="Times New Roman" panose="02020603050405020304" pitchFamily="18" charset="0"/>
              </a:rPr>
            </a:br>
            <a:r>
              <a:rPr lang="uk-UA" sz="1600" dirty="0">
                <a:cs typeface="Times New Roman" panose="02020603050405020304" pitchFamily="18" charset="0"/>
              </a:rPr>
              <a:t/>
            </a:r>
            <a:br>
              <a:rPr lang="uk-UA" sz="1600" dirty="0">
                <a:cs typeface="Times New Roman" panose="02020603050405020304" pitchFamily="18" charset="0"/>
              </a:rPr>
            </a:br>
            <a:endParaRPr lang="uk-UA" sz="1600" dirty="0">
              <a:cs typeface="Times New Roman" panose="02020603050405020304" pitchFamily="18" charset="0"/>
            </a:endParaRPr>
          </a:p>
        </p:txBody>
      </p:sp>
    </p:spTree>
    <p:extLst>
      <p:ext uri="{BB962C8B-B14F-4D97-AF65-F5344CB8AC3E}">
        <p14:creationId xmlns:p14="http://schemas.microsoft.com/office/powerpoint/2010/main" val="1573935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0901EA4-6CA0-4A64-939C-F76E88D155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37029" y="385683"/>
            <a:ext cx="4855352" cy="614879"/>
          </a:xfrm>
        </p:spPr>
        <p:txBody>
          <a:bodyPr>
            <a:normAutofit fontScale="90000"/>
          </a:bodyPr>
          <a:lstStyle/>
          <a:p>
            <a:r>
              <a:rPr lang="uk-UA" dirty="0"/>
              <a:t>Михайло Яцків</a:t>
            </a:r>
            <a:endParaRPr lang="cs-CZ" dirty="0"/>
          </a:p>
        </p:txBody>
      </p:sp>
      <p:sp>
        <p:nvSpPr>
          <p:cNvPr id="9" name="Content Placeholder 8">
            <a:extLst>
              <a:ext uri="{FF2B5EF4-FFF2-40B4-BE49-F238E27FC236}">
                <a16:creationId xmlns:a16="http://schemas.microsoft.com/office/drawing/2014/main" id="{35BBE139-9A2F-49C0-BB80-6389025E3A8A}"/>
              </a:ext>
            </a:extLst>
          </p:cNvPr>
          <p:cNvSpPr>
            <a:spLocks noGrp="1"/>
          </p:cNvSpPr>
          <p:nvPr>
            <p:ph idx="1"/>
          </p:nvPr>
        </p:nvSpPr>
        <p:spPr>
          <a:xfrm>
            <a:off x="165100" y="1168400"/>
            <a:ext cx="6801919" cy="5689600"/>
          </a:xfrm>
        </p:spPr>
        <p:txBody>
          <a:bodyPr>
            <a:normAutofit fontScale="92500" lnSpcReduction="10000"/>
          </a:bodyPr>
          <a:lstStyle/>
          <a:p>
            <a:pPr algn="just"/>
            <a:r>
              <a:rPr lang="en-US" dirty="0"/>
              <a:t>1899 </a:t>
            </a:r>
            <a:r>
              <a:rPr lang="uk-UA" dirty="0"/>
              <a:t>р. публікує в «Літературно-науковому віснику» 6 оповідань</a:t>
            </a:r>
          </a:p>
          <a:p>
            <a:pPr algn="just"/>
            <a:r>
              <a:rPr lang="uk-UA" dirty="0"/>
              <a:t>1900 р. збірка «В царстві Сатани»</a:t>
            </a:r>
          </a:p>
          <a:p>
            <a:pPr algn="just"/>
            <a:r>
              <a:rPr lang="uk-UA" dirty="0"/>
              <a:t>1902 р. – новела «</a:t>
            </a:r>
            <a:r>
              <a:rPr lang="uk-UA" dirty="0" err="1"/>
              <a:t>Огні</a:t>
            </a:r>
            <a:r>
              <a:rPr lang="uk-UA" dirty="0"/>
              <a:t> горять»</a:t>
            </a:r>
          </a:p>
          <a:p>
            <a:pPr algn="just"/>
            <a:r>
              <a:rPr lang="uk-UA" dirty="0"/>
              <a:t>1905 р. – збірка новел «Душі кланяються»</a:t>
            </a:r>
          </a:p>
          <a:p>
            <a:pPr algn="just"/>
            <a:r>
              <a:rPr lang="uk-UA" dirty="0"/>
              <a:t>В перших книгах – строга правда про життя, заглиблення в соціальні процеси, оригінальне мистецьке розділення реальності. Намагається описати різні соціальні прошарки: військових, церковнослужителів, богемні кола – всюди панує фальш, лукавість, фашизм, на кожному кроці – трагедія нещасних і скривджених.</a:t>
            </a:r>
          </a:p>
          <a:p>
            <a:pPr algn="just"/>
            <a:r>
              <a:rPr lang="uk-UA" dirty="0"/>
              <a:t>Визначним для його творчості є трагізм, яким спроможний розтоптати мрії своїх героїв. Здається, що зблиск надії на здійснення мрій ще жевріє, але раптово в останній момент персонажі залишаються без єдиного вогника сподівань. Символізує марність намагань знайти своє щастя в умовах життя, яке тоді було.</a:t>
            </a:r>
          </a:p>
        </p:txBody>
      </p:sp>
      <p:sp>
        <p:nvSpPr>
          <p:cNvPr id="14" name="Freeform: Shape 13">
            <a:extLst>
              <a:ext uri="{FF2B5EF4-FFF2-40B4-BE49-F238E27FC236}">
                <a16:creationId xmlns:a16="http://schemas.microsoft.com/office/drawing/2014/main" id="{7E3B2BA1-50FC-4574-838F-AB0B5B93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Zástupný obsah 4" descr="Obsah obrázku text, muž, osoba, nošení&#10;&#10;Popis byl vytvořen automaticky">
            <a:extLst>
              <a:ext uri="{FF2B5EF4-FFF2-40B4-BE49-F238E27FC236}">
                <a16:creationId xmlns:a16="http://schemas.microsoft.com/office/drawing/2014/main" id="{AF2B48B9-2087-A847-9302-0C14DE1FCDB2}"/>
              </a:ext>
            </a:extLst>
          </p:cNvPr>
          <p:cNvPicPr>
            <a:picLocks noChangeAspect="1"/>
          </p:cNvPicPr>
          <p:nvPr/>
        </p:nvPicPr>
        <p:blipFill rotWithShape="1">
          <a:blip r:embed="rId2"/>
          <a:srcRect t="914" r="-2" b="11901"/>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Tree>
    <p:extLst>
      <p:ext uri="{BB962C8B-B14F-4D97-AF65-F5344CB8AC3E}">
        <p14:creationId xmlns:p14="http://schemas.microsoft.com/office/powerpoint/2010/main" val="932749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920872-4500-4044-9193-B159B9C79A22}"/>
              </a:ext>
            </a:extLst>
          </p:cNvPr>
          <p:cNvSpPr>
            <a:spLocks noGrp="1"/>
          </p:cNvSpPr>
          <p:nvPr>
            <p:ph type="title"/>
          </p:nvPr>
        </p:nvSpPr>
        <p:spPr>
          <a:xfrm>
            <a:off x="1120948" y="104370"/>
            <a:ext cx="9950103" cy="1310640"/>
          </a:xfrm>
        </p:spPr>
        <p:txBody>
          <a:bodyPr/>
          <a:lstStyle/>
          <a:p>
            <a:pPr algn="ctr"/>
            <a:r>
              <a:rPr lang="uk-UA" dirty="0"/>
              <a:t>Михайло Яцків </a:t>
            </a:r>
            <a:br>
              <a:rPr lang="uk-UA" dirty="0"/>
            </a:br>
            <a:r>
              <a:rPr lang="uk-UA" dirty="0"/>
              <a:t>новели та персонажі</a:t>
            </a:r>
            <a:endParaRPr lang="cs-CZ" dirty="0"/>
          </a:p>
        </p:txBody>
      </p:sp>
      <p:sp>
        <p:nvSpPr>
          <p:cNvPr id="3" name="Zástupný obsah 2">
            <a:extLst>
              <a:ext uri="{FF2B5EF4-FFF2-40B4-BE49-F238E27FC236}">
                <a16:creationId xmlns:a16="http://schemas.microsoft.com/office/drawing/2014/main" id="{22C3BB13-D723-D148-BC2D-1431F34F2C82}"/>
              </a:ext>
            </a:extLst>
          </p:cNvPr>
          <p:cNvSpPr>
            <a:spLocks noGrp="1"/>
          </p:cNvSpPr>
          <p:nvPr>
            <p:ph idx="1"/>
          </p:nvPr>
        </p:nvSpPr>
        <p:spPr>
          <a:xfrm>
            <a:off x="1077362" y="1739900"/>
            <a:ext cx="10606638" cy="5118100"/>
          </a:xfrm>
        </p:spPr>
        <p:txBody>
          <a:bodyPr>
            <a:normAutofit fontScale="85000" lnSpcReduction="20000"/>
          </a:bodyPr>
          <a:lstStyle/>
          <a:p>
            <a:r>
              <a:rPr lang="uk-UA" dirty="0"/>
              <a:t>Проза автора принесла нових персонажів, нові теми, нові конфлікти до літератури. Питання життя та смерті, людських цінностей.</a:t>
            </a:r>
          </a:p>
          <a:p>
            <a:r>
              <a:rPr lang="uk-UA" dirty="0"/>
              <a:t>Тема «маленької» людини, окреслена ще в ранніх творах, трактується в його символістських творах в контексті метафізичного зла, розлитого в житті («Боротьба з головою»), а відтак саме людське життя стає тінню єдиної, сутнісної духовно-містичної </a:t>
            </a:r>
            <a:r>
              <a:rPr lang="uk-UA" dirty="0" err="1"/>
              <a:t>праоснови</a:t>
            </a:r>
            <a:r>
              <a:rPr lang="uk-UA" dirty="0"/>
              <a:t> всесвіту. Гра матеріальних, фізичних сил, людських бажань, роздвоєння між людиною-актором і людиною-творцем, </a:t>
            </a:r>
            <a:r>
              <a:rPr lang="uk-UA" dirty="0" err="1"/>
              <a:t>неспівпадання</a:t>
            </a:r>
            <a:r>
              <a:rPr lang="uk-UA" dirty="0"/>
              <a:t> слова і значення, момент творчості як </a:t>
            </a:r>
            <a:r>
              <a:rPr lang="uk-UA" dirty="0" err="1"/>
              <a:t>межева</a:t>
            </a:r>
            <a:r>
              <a:rPr lang="uk-UA" dirty="0"/>
              <a:t> ситуація між реальним та ідеальним, матеріальним і фантастичним — все це утверджувало особливу сферу символістської прози, сприяло формуванню символістської повісті («</a:t>
            </a:r>
            <a:r>
              <a:rPr lang="uk-UA" dirty="0" err="1"/>
              <a:t>Огні</a:t>
            </a:r>
            <a:r>
              <a:rPr lang="uk-UA" dirty="0"/>
              <a:t> горять», «Блискавиці»).</a:t>
            </a:r>
          </a:p>
          <a:p>
            <a:r>
              <a:rPr lang="uk-UA" dirty="0"/>
              <a:t>Новела «У наймах»</a:t>
            </a:r>
          </a:p>
          <a:p>
            <a:r>
              <a:rPr lang="uk-UA" dirty="0"/>
              <a:t>Селяни </a:t>
            </a:r>
            <a:r>
              <a:rPr lang="uk-UA" dirty="0" err="1"/>
              <a:t>Яцківа</a:t>
            </a:r>
            <a:r>
              <a:rPr lang="uk-UA" dirty="0"/>
              <a:t> – бідні, залякані, в їхній душі боротьба ненависті й гніву, не завжди персонаж-селянин нещасливий і звичайний, пересічний, але також талановитий, незвичайна особистість, саме тому неуспіх втілення в життя їхніх прагнень сприймається не як поразка чи нещасний випадок, але як невідворотність життєвої драми.</a:t>
            </a:r>
          </a:p>
          <a:p>
            <a:r>
              <a:rPr lang="uk-UA" dirty="0"/>
              <a:t>Визначна риса автора – він проникає глибоко в душу людини, намагаючись крізь неї відкрити соціальне середовище, яке в авторському розумінні переплітається з ліричним началом та пошуками нових художніх прийомів.</a:t>
            </a:r>
          </a:p>
          <a:p>
            <a:r>
              <a:rPr lang="uk-UA" dirty="0"/>
              <a:t>Близький до естетики європейських модерністів.</a:t>
            </a:r>
          </a:p>
          <a:p>
            <a:r>
              <a:rPr lang="uk-UA" dirty="0"/>
              <a:t>Фольклорні мотиви знайдемо в новелах «Лісовий дзвін», «Поема долин» – краса природи.</a:t>
            </a:r>
          </a:p>
          <a:p>
            <a:r>
              <a:rPr lang="uk-UA" dirty="0"/>
              <a:t>Новела «Танець тіней» (пізніше перейменована на «В лабетах»).</a:t>
            </a:r>
          </a:p>
          <a:p>
            <a:endParaRPr lang="cs-CZ" dirty="0"/>
          </a:p>
        </p:txBody>
      </p:sp>
    </p:spTree>
    <p:extLst>
      <p:ext uri="{BB962C8B-B14F-4D97-AF65-F5344CB8AC3E}">
        <p14:creationId xmlns:p14="http://schemas.microsoft.com/office/powerpoint/2010/main" val="96144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02DC64-F2EA-3845-A990-EEB20AEECE47}"/>
              </a:ext>
            </a:extLst>
          </p:cNvPr>
          <p:cNvSpPr>
            <a:spLocks noGrp="1"/>
          </p:cNvSpPr>
          <p:nvPr>
            <p:ph type="title"/>
          </p:nvPr>
        </p:nvSpPr>
        <p:spPr>
          <a:xfrm>
            <a:off x="1217062" y="163482"/>
            <a:ext cx="9950103" cy="1507376"/>
          </a:xfrm>
        </p:spPr>
        <p:txBody>
          <a:bodyPr/>
          <a:lstStyle/>
          <a:p>
            <a:pPr algn="ctr"/>
            <a:r>
              <a:rPr lang="uk-UA" dirty="0"/>
              <a:t>Авангардизм</a:t>
            </a:r>
            <a:br>
              <a:rPr lang="uk-UA" dirty="0"/>
            </a:br>
            <a:r>
              <a:rPr lang="uk-UA" dirty="0"/>
              <a:t>Футуризм</a:t>
            </a:r>
            <a:endParaRPr lang="cs-CZ" dirty="0"/>
          </a:p>
        </p:txBody>
      </p:sp>
      <p:sp>
        <p:nvSpPr>
          <p:cNvPr id="3" name="Zástupný obsah 2">
            <a:extLst>
              <a:ext uri="{FF2B5EF4-FFF2-40B4-BE49-F238E27FC236}">
                <a16:creationId xmlns:a16="http://schemas.microsoft.com/office/drawing/2014/main" id="{5A1A8C1D-482A-004E-AF06-4B9D9643B36A}"/>
              </a:ext>
            </a:extLst>
          </p:cNvPr>
          <p:cNvSpPr>
            <a:spLocks noGrp="1"/>
          </p:cNvSpPr>
          <p:nvPr>
            <p:ph idx="1"/>
          </p:nvPr>
        </p:nvSpPr>
        <p:spPr>
          <a:xfrm>
            <a:off x="1077362" y="1892300"/>
            <a:ext cx="9950103" cy="4150130"/>
          </a:xfrm>
        </p:spPr>
        <p:txBody>
          <a:bodyPr/>
          <a:lstStyle/>
          <a:p>
            <a:r>
              <a:rPr lang="uk-UA" b="1" dirty="0" err="1"/>
              <a:t>Авагнардизм</a:t>
            </a:r>
            <a:r>
              <a:rPr lang="uk-UA" b="1" dirty="0"/>
              <a:t> </a:t>
            </a:r>
            <a:r>
              <a:rPr lang="uk-UA" dirty="0"/>
              <a:t>(від </a:t>
            </a:r>
            <a:r>
              <a:rPr lang="uk-UA" dirty="0" err="1"/>
              <a:t>фр</a:t>
            </a:r>
            <a:r>
              <a:rPr lang="uk-UA" dirty="0"/>
              <a:t>. передова охорона) – </a:t>
            </a:r>
            <a:r>
              <a:rPr lang="uk-UA" dirty="0" err="1"/>
              <a:t>антитрадиційний</a:t>
            </a:r>
            <a:r>
              <a:rPr lang="uk-UA" dirty="0"/>
              <a:t> напрям у літературі і мистецтві ХХ ст., зорієнтований на руйнування звичних художніх форм.</a:t>
            </a:r>
          </a:p>
          <a:p>
            <a:r>
              <a:rPr lang="uk-UA" b="1" dirty="0"/>
              <a:t>Футуризм </a:t>
            </a:r>
            <a:r>
              <a:rPr lang="uk-UA" dirty="0"/>
              <a:t>(від лат. майбутнє) – течія мистецького авангардизму ХХ ст., яка відзначалася неприйняттям вічних цінностей і культурних надбань попередніх епох, акцентуванням «грубих» речей, доведенням своїх заперечень проти сучасного світу до абсурду.</a:t>
            </a:r>
          </a:p>
          <a:p>
            <a:r>
              <a:rPr lang="uk-UA" dirty="0" err="1"/>
              <a:t>Михайль</a:t>
            </a:r>
            <a:r>
              <a:rPr lang="uk-UA" dirty="0"/>
              <a:t> Семенко, </a:t>
            </a:r>
            <a:r>
              <a:rPr lang="uk-UA" dirty="0" err="1"/>
              <a:t>Гео</a:t>
            </a:r>
            <a:r>
              <a:rPr lang="uk-UA" dirty="0"/>
              <a:t> </a:t>
            </a:r>
            <a:r>
              <a:rPr lang="uk-UA" dirty="0" err="1"/>
              <a:t>Шкурупій</a:t>
            </a:r>
            <a:endParaRPr lang="uk-UA" dirty="0"/>
          </a:p>
          <a:p>
            <a:r>
              <a:rPr lang="uk-UA" b="1" dirty="0"/>
              <a:t>Неореалізм </a:t>
            </a:r>
            <a:r>
              <a:rPr lang="uk-UA" dirty="0"/>
              <a:t>– стильова течія 10-30х років ХХ століття у межах реалістичного типу творчості, в якій синтезовано ознаки реалізму та модернізму.</a:t>
            </a:r>
          </a:p>
          <a:p>
            <a:r>
              <a:rPr lang="uk-UA" dirty="0"/>
              <a:t>Володимир Винниченко, Валер’ян Підмогильний, Борис Антоненко-Давидович</a:t>
            </a:r>
            <a:endParaRPr lang="cs-CZ" dirty="0"/>
          </a:p>
        </p:txBody>
      </p:sp>
    </p:spTree>
    <p:extLst>
      <p:ext uri="{BB962C8B-B14F-4D97-AF65-F5344CB8AC3E}">
        <p14:creationId xmlns:p14="http://schemas.microsoft.com/office/powerpoint/2010/main" val="349733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0E60DE-1ED1-AC4F-923F-ED04B8091736}"/>
              </a:ext>
            </a:extLst>
          </p:cNvPr>
          <p:cNvSpPr>
            <a:spLocks noGrp="1"/>
          </p:cNvSpPr>
          <p:nvPr>
            <p:ph type="title"/>
          </p:nvPr>
        </p:nvSpPr>
        <p:spPr>
          <a:xfrm>
            <a:off x="1120948" y="190500"/>
            <a:ext cx="9950103" cy="1102590"/>
          </a:xfrm>
        </p:spPr>
        <p:txBody>
          <a:bodyPr/>
          <a:lstStyle/>
          <a:p>
            <a:pPr algn="ctr"/>
            <a:r>
              <a:rPr lang="uk-UA" dirty="0"/>
              <a:t>Поезія національно-визвольної боротьби</a:t>
            </a:r>
            <a:endParaRPr lang="cs-CZ" dirty="0"/>
          </a:p>
        </p:txBody>
      </p:sp>
      <p:sp>
        <p:nvSpPr>
          <p:cNvPr id="3" name="Zástupný obsah 2">
            <a:extLst>
              <a:ext uri="{FF2B5EF4-FFF2-40B4-BE49-F238E27FC236}">
                <a16:creationId xmlns:a16="http://schemas.microsoft.com/office/drawing/2014/main" id="{75C92959-86CE-D54C-9EA0-9254AC9BFB17}"/>
              </a:ext>
            </a:extLst>
          </p:cNvPr>
          <p:cNvSpPr>
            <a:spLocks noGrp="1"/>
          </p:cNvSpPr>
          <p:nvPr>
            <p:ph idx="1"/>
          </p:nvPr>
        </p:nvSpPr>
        <p:spPr>
          <a:xfrm>
            <a:off x="1120947" y="1672242"/>
            <a:ext cx="9950103" cy="4499957"/>
          </a:xfrm>
        </p:spPr>
        <p:txBody>
          <a:bodyPr/>
          <a:lstStyle/>
          <a:p>
            <a:r>
              <a:rPr lang="cs-CZ" dirty="0"/>
              <a:t>1901 </a:t>
            </a:r>
            <a:r>
              <a:rPr lang="uk-UA" dirty="0"/>
              <a:t>р. в «Літературно-науковому віснику» Микола Вороний оприлюднив відкритий лист до українських письменників – запрошення до створення альманаху</a:t>
            </a:r>
          </a:p>
          <a:p>
            <a:r>
              <a:rPr lang="uk-UA" dirty="0"/>
              <a:t>Дискусія Івана Франка з Миколою </a:t>
            </a:r>
            <a:r>
              <a:rPr lang="uk-UA" dirty="0" err="1"/>
              <a:t>Воронним</a:t>
            </a:r>
            <a:endParaRPr lang="uk-UA" dirty="0"/>
          </a:p>
          <a:p>
            <a:r>
              <a:rPr lang="uk-UA" dirty="0"/>
              <a:t>1907 р. група галицьких письменників – «Молода Муза» -- </a:t>
            </a:r>
            <a:r>
              <a:rPr lang="uk-UA" dirty="0" err="1"/>
              <a:t>П</a:t>
            </a:r>
            <a:r>
              <a:rPr lang="uk-UA" dirty="0"/>
              <a:t>. </a:t>
            </a:r>
            <a:r>
              <a:rPr lang="uk-UA" dirty="0" err="1"/>
              <a:t>Карманський</a:t>
            </a:r>
            <a:r>
              <a:rPr lang="uk-UA" dirty="0"/>
              <a:t>, В. </a:t>
            </a:r>
            <a:r>
              <a:rPr lang="uk-UA" dirty="0" err="1"/>
              <a:t>Пачовський</a:t>
            </a:r>
            <a:r>
              <a:rPr lang="uk-UA" dirty="0"/>
              <a:t>, Б. Лепкий, С. </a:t>
            </a:r>
            <a:r>
              <a:rPr lang="uk-UA" dirty="0" err="1"/>
              <a:t>Твердохліб</a:t>
            </a:r>
            <a:r>
              <a:rPr lang="uk-UA" dirty="0"/>
              <a:t>, М. Яцків, О. Луцький, М. Рудницький та ін.</a:t>
            </a:r>
          </a:p>
          <a:p>
            <a:r>
              <a:rPr lang="uk-UA" dirty="0"/>
              <a:t>Львівський журнал «Світ»</a:t>
            </a:r>
          </a:p>
          <a:p>
            <a:r>
              <a:rPr lang="uk-UA" dirty="0"/>
              <a:t>«Українська Хата» - Київ, Грицько Чупринка, Павло Тичина</a:t>
            </a:r>
          </a:p>
        </p:txBody>
      </p:sp>
    </p:spTree>
    <p:extLst>
      <p:ext uri="{BB962C8B-B14F-4D97-AF65-F5344CB8AC3E}">
        <p14:creationId xmlns:p14="http://schemas.microsoft.com/office/powerpoint/2010/main" val="3226291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886B9C-7574-B64C-9D92-D98A40FC8DBB}"/>
              </a:ext>
            </a:extLst>
          </p:cNvPr>
          <p:cNvSpPr>
            <a:spLocks noGrp="1"/>
          </p:cNvSpPr>
          <p:nvPr>
            <p:ph type="title"/>
          </p:nvPr>
        </p:nvSpPr>
        <p:spPr>
          <a:xfrm>
            <a:off x="1077362" y="720434"/>
            <a:ext cx="9950103" cy="486066"/>
          </a:xfrm>
        </p:spPr>
        <p:txBody>
          <a:bodyPr>
            <a:normAutofit fontScale="90000"/>
          </a:bodyPr>
          <a:lstStyle/>
          <a:p>
            <a:pPr algn="ctr"/>
            <a:r>
              <a:rPr lang="uk-UA" dirty="0"/>
              <a:t>Конфлікт інтерпретацій українського модернізму</a:t>
            </a:r>
            <a:r>
              <a:rPr lang="cs-CZ" dirty="0"/>
              <a:t> </a:t>
            </a:r>
          </a:p>
        </p:txBody>
      </p:sp>
      <p:sp>
        <p:nvSpPr>
          <p:cNvPr id="3" name="Zástupný obsah 2">
            <a:extLst>
              <a:ext uri="{FF2B5EF4-FFF2-40B4-BE49-F238E27FC236}">
                <a16:creationId xmlns:a16="http://schemas.microsoft.com/office/drawing/2014/main" id="{B264001C-028D-D047-AF90-7D4E8AD3DD94}"/>
              </a:ext>
            </a:extLst>
          </p:cNvPr>
          <p:cNvSpPr>
            <a:spLocks noGrp="1"/>
          </p:cNvSpPr>
          <p:nvPr>
            <p:ph idx="1"/>
          </p:nvPr>
        </p:nvSpPr>
        <p:spPr>
          <a:xfrm>
            <a:off x="1077362" y="1358900"/>
            <a:ext cx="9950103" cy="5283200"/>
          </a:xfrm>
        </p:spPr>
        <p:txBody>
          <a:bodyPr>
            <a:normAutofit fontScale="85000" lnSpcReduction="10000"/>
          </a:bodyPr>
          <a:lstStyle/>
          <a:p>
            <a:r>
              <a:rPr lang="uk-UA" dirty="0"/>
              <a:t>«</a:t>
            </a:r>
            <a:r>
              <a:rPr lang="uk-UA" dirty="0" err="1"/>
              <a:t>Одкритий</a:t>
            </a:r>
            <a:r>
              <a:rPr lang="uk-UA" dirty="0"/>
              <a:t> лист» (1901) Миколи Вороного</a:t>
            </a:r>
            <a:r>
              <a:rPr lang="cs-CZ" dirty="0"/>
              <a:t> </a:t>
            </a:r>
            <a:endParaRPr lang="uk-UA" dirty="0"/>
          </a:p>
          <a:p>
            <a:r>
              <a:rPr lang="uk-UA" dirty="0"/>
              <a:t>«</a:t>
            </a:r>
            <a:r>
              <a:rPr lang="uk-UA" i="1" dirty="0"/>
              <a:t>хоч трошки філософії, де хоч клаптик неба яснів би, того далекого недосяжного неба, що від віків манить нас своєю недосяжною красою</a:t>
            </a:r>
            <a:r>
              <a:rPr lang="uk-UA" dirty="0"/>
              <a:t>». </a:t>
            </a:r>
            <a:endParaRPr lang="cs-CZ" dirty="0"/>
          </a:p>
          <a:p>
            <a:r>
              <a:rPr lang="uk-UA" dirty="0"/>
              <a:t>М. Вороний орієнтувався вже не на народного читача, а на інтелігента зі сформованим естетичним смаком. </a:t>
            </a:r>
          </a:p>
          <a:p>
            <a:pPr algn="just"/>
            <a:r>
              <a:rPr lang="uk-UA" dirty="0"/>
              <a:t>Альманах, який би за «</a:t>
            </a:r>
            <a:r>
              <a:rPr lang="uk-UA" i="1" dirty="0"/>
              <a:t>змістом бодай почасти</a:t>
            </a:r>
            <a:r>
              <a:rPr lang="uk-UA" dirty="0"/>
              <a:t>» був наближений «</a:t>
            </a:r>
            <a:r>
              <a:rPr lang="uk-UA" i="1" dirty="0"/>
              <a:t>до новіших течій та напрямів у сучасних літературах європейських</a:t>
            </a:r>
            <a:r>
              <a:rPr lang="uk-UA" dirty="0"/>
              <a:t>» і спрямований «</a:t>
            </a:r>
            <a:r>
              <a:rPr lang="uk-UA" i="1" dirty="0"/>
              <a:t>проти </a:t>
            </a:r>
            <a:r>
              <a:rPr lang="uk-UA" i="1" dirty="0" err="1"/>
              <a:t>псевдоштуки</a:t>
            </a:r>
            <a:r>
              <a:rPr lang="uk-UA" i="1" dirty="0"/>
              <a:t> чи штуки тенденційної, проти римованої прози» й «поезії з патріотичними викликами та покликами, з не в міру солодким щебетанням та сентиментальним зітханням</a:t>
            </a:r>
            <a:r>
              <a:rPr lang="uk-UA" dirty="0"/>
              <a:t>», які «</a:t>
            </a:r>
            <a:r>
              <a:rPr lang="uk-UA" i="1" dirty="0" err="1"/>
              <a:t>поробились</a:t>
            </a:r>
            <a:r>
              <a:rPr lang="uk-UA" i="1" dirty="0"/>
              <a:t> такими нудними шаблончиками, що годні скоріш відвернути від української поезії, ніж зацікавити нею</a:t>
            </a:r>
            <a:r>
              <a:rPr lang="uk-UA" dirty="0"/>
              <a:t>».</a:t>
            </a:r>
          </a:p>
          <a:p>
            <a:pPr algn="just"/>
            <a:r>
              <a:rPr lang="uk-UA" dirty="0"/>
              <a:t>Літературно-художній альманах «З-над хмар і долин» (Одеса, 1903)</a:t>
            </a:r>
            <a:r>
              <a:rPr lang="cs-CZ" dirty="0"/>
              <a:t> </a:t>
            </a:r>
            <a:endParaRPr lang="uk-UA" dirty="0"/>
          </a:p>
          <a:p>
            <a:pPr algn="just"/>
            <a:r>
              <a:rPr lang="uk-UA" dirty="0"/>
              <a:t>Видання доводило, що українська література не цурається і нових західноєвропейських течій. Воно мало різну критичну рецепцію. Не сприйняв його </a:t>
            </a:r>
            <a:r>
              <a:rPr lang="uk-UA" dirty="0" err="1"/>
              <a:t>антимодерніст</a:t>
            </a:r>
            <a:r>
              <a:rPr lang="uk-UA" dirty="0"/>
              <a:t> Сергій Єфремов («На </a:t>
            </a:r>
            <a:r>
              <a:rPr lang="uk-UA" dirty="0" err="1"/>
              <a:t>мертвой</a:t>
            </a:r>
            <a:r>
              <a:rPr lang="uk-UA" dirty="0"/>
              <a:t> </a:t>
            </a:r>
            <a:r>
              <a:rPr lang="uk-UA" dirty="0" err="1"/>
              <a:t>точке</a:t>
            </a:r>
            <a:r>
              <a:rPr lang="uk-UA" dirty="0"/>
              <a:t>», 1904), натомість Михайло Лозинський трактував як позитивне явище. Олександр Білецький вважав, що з 1903 р., тобто з появою альманаху, «</a:t>
            </a:r>
            <a:r>
              <a:rPr lang="uk-UA" i="1" dirty="0"/>
              <a:t>можемо починати історію українського модернізму, бо в цьому році, як бачимо, вперше визначився в нашій літературі той перелам, коли вона вийшла на новий шлях</a:t>
            </a:r>
            <a:r>
              <a:rPr lang="uk-UA" dirty="0"/>
              <a:t>».</a:t>
            </a:r>
            <a:endParaRPr lang="cs-CZ" dirty="0"/>
          </a:p>
          <a:p>
            <a:endParaRPr lang="cs-CZ" dirty="0"/>
          </a:p>
        </p:txBody>
      </p:sp>
    </p:spTree>
    <p:extLst>
      <p:ext uri="{BB962C8B-B14F-4D97-AF65-F5344CB8AC3E}">
        <p14:creationId xmlns:p14="http://schemas.microsoft.com/office/powerpoint/2010/main" val="1878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CCB28A-92E1-0942-8089-AE101780B5F5}"/>
              </a:ext>
            </a:extLst>
          </p:cNvPr>
          <p:cNvSpPr>
            <a:spLocks noGrp="1"/>
          </p:cNvSpPr>
          <p:nvPr>
            <p:ph type="title"/>
          </p:nvPr>
        </p:nvSpPr>
        <p:spPr>
          <a:xfrm>
            <a:off x="1242462" y="364834"/>
            <a:ext cx="9950103" cy="663866"/>
          </a:xfrm>
        </p:spPr>
        <p:txBody>
          <a:bodyPr>
            <a:normAutofit fontScale="90000"/>
          </a:bodyPr>
          <a:lstStyle/>
          <a:p>
            <a:pPr algn="ctr"/>
            <a:r>
              <a:rPr lang="uk-UA" dirty="0"/>
              <a:t>Конфлікт інтерпретацій українського модернізму</a:t>
            </a:r>
            <a:r>
              <a:rPr lang="cs-CZ" dirty="0"/>
              <a:t> </a:t>
            </a:r>
          </a:p>
        </p:txBody>
      </p:sp>
      <p:sp>
        <p:nvSpPr>
          <p:cNvPr id="3" name="Zástupný obsah 2">
            <a:extLst>
              <a:ext uri="{FF2B5EF4-FFF2-40B4-BE49-F238E27FC236}">
                <a16:creationId xmlns:a16="http://schemas.microsoft.com/office/drawing/2014/main" id="{0F5ACE0B-9E1E-524B-ABED-17610D60F03A}"/>
              </a:ext>
            </a:extLst>
          </p:cNvPr>
          <p:cNvSpPr>
            <a:spLocks noGrp="1"/>
          </p:cNvSpPr>
          <p:nvPr>
            <p:ph idx="1"/>
          </p:nvPr>
        </p:nvSpPr>
        <p:spPr>
          <a:xfrm>
            <a:off x="1120948" y="1206500"/>
            <a:ext cx="9950103" cy="5286666"/>
          </a:xfrm>
        </p:spPr>
        <p:txBody>
          <a:bodyPr>
            <a:normAutofit fontScale="92500" lnSpcReduction="10000"/>
          </a:bodyPr>
          <a:lstStyle/>
          <a:p>
            <a:pPr algn="just"/>
            <a:r>
              <a:rPr lang="uk-UA" dirty="0"/>
              <a:t>Книга «З потоку життя» стала подією літературного світу, що спонукало Миколу </a:t>
            </a:r>
            <a:r>
              <a:rPr lang="uk-UA" dirty="0" err="1"/>
              <a:t>Чернявського</a:t>
            </a:r>
            <a:r>
              <a:rPr lang="uk-UA" dirty="0"/>
              <a:t> до друкування наступного альманаху «Перша ластівка» (1905). </a:t>
            </a:r>
            <a:r>
              <a:rPr lang="uk-UA" dirty="0" err="1"/>
              <a:t>Сецесійні</a:t>
            </a:r>
            <a:r>
              <a:rPr lang="uk-UA" dirty="0"/>
              <a:t> ознаки були властиві й упорядкованому Іваном Липою альманаху «Багаття», у якому поряд з реалістичними творами були модерністські. Авторів «</a:t>
            </a:r>
            <a:r>
              <a:rPr lang="uk-UA" i="1" dirty="0"/>
              <a:t>об'єднано єдиним мотивом смутку та відчаю, точніше мотивом земного страждання</a:t>
            </a:r>
            <a:r>
              <a:rPr lang="uk-UA" dirty="0"/>
              <a:t>».</a:t>
            </a:r>
          </a:p>
          <a:p>
            <a:pPr algn="just"/>
            <a:r>
              <a:rPr lang="uk-UA" dirty="0"/>
              <a:t>«Нова </a:t>
            </a:r>
            <a:r>
              <a:rPr lang="uk-UA" dirty="0" err="1"/>
              <a:t>дискурсія</a:t>
            </a:r>
            <a:r>
              <a:rPr lang="uk-UA" dirty="0"/>
              <a:t>» між двома несхожими поколіннями «водночас була онтологією, семантикою і утопією», в українських умовах не схилялася до «руйнування класичної </a:t>
            </a:r>
            <a:r>
              <a:rPr lang="uk-UA" dirty="0" err="1"/>
              <a:t>дискурсії</a:t>
            </a:r>
            <a:r>
              <a:rPr lang="uk-UA" dirty="0"/>
              <a:t>».</a:t>
            </a:r>
          </a:p>
          <a:p>
            <a:pPr algn="just"/>
            <a:r>
              <a:rPr lang="uk-UA" dirty="0"/>
              <a:t>Модернізація культури починалася з критики народництва загалом та його естетики зокрема, але «</a:t>
            </a:r>
            <a:r>
              <a:rPr lang="uk-UA" dirty="0" err="1"/>
              <a:t>антинародництво</a:t>
            </a:r>
            <a:r>
              <a:rPr lang="uk-UA" dirty="0"/>
              <a:t> не становило і не могло становити виняткову суть модернізму».</a:t>
            </a:r>
          </a:p>
          <a:p>
            <a:pPr algn="just"/>
            <a:r>
              <a:rPr lang="uk-UA" dirty="0"/>
              <a:t>Обидва покоління усвідомлювали свою відмінність, не драматизуючи її.  Відмінне бачення реалій не стало приводом до радикального антагонізму між двома творчими поколіннями, попри конфлікти, що спалахували між ними. Нова творча генерація сприймала народницький напрям як історичний, пройдений етап розвитку українського письменства, але не відкидала його.</a:t>
            </a:r>
          </a:p>
          <a:p>
            <a:pPr algn="just"/>
            <a:r>
              <a:rPr lang="uk-UA" dirty="0"/>
              <a:t>Такий погляд на суперечливу динаміку літературного процесу був сформований у середовищі гуртка </a:t>
            </a:r>
            <a:r>
              <a:rPr lang="uk-UA" b="1" dirty="0"/>
              <a:t>«Плеяда»</a:t>
            </a:r>
            <a:r>
              <a:rPr lang="uk-UA" dirty="0"/>
              <a:t>, інша назва – «Літературна громадка».</a:t>
            </a:r>
            <a:endParaRPr lang="cs-CZ" dirty="0"/>
          </a:p>
          <a:p>
            <a:endParaRPr lang="cs-CZ" dirty="0"/>
          </a:p>
        </p:txBody>
      </p:sp>
    </p:spTree>
    <p:extLst>
      <p:ext uri="{BB962C8B-B14F-4D97-AF65-F5344CB8AC3E}">
        <p14:creationId xmlns:p14="http://schemas.microsoft.com/office/powerpoint/2010/main" val="3913760043"/>
      </p:ext>
    </p:extLst>
  </p:cSld>
  <p:clrMapOvr>
    <a:masterClrMapping/>
  </p:clrMapOvr>
</p:sld>
</file>

<file path=ppt/theme/theme1.xml><?xml version="1.0" encoding="utf-8"?>
<a:theme xmlns:a="http://schemas.openxmlformats.org/drawingml/2006/main" name="BlocksVTI">
  <a:themeElements>
    <a:clrScheme name="AnalogousFromLightSeedRightStep">
      <a:dk1>
        <a:srgbClr val="000000"/>
      </a:dk1>
      <a:lt1>
        <a:srgbClr val="FFFFFF"/>
      </a:lt1>
      <a:dk2>
        <a:srgbClr val="242F41"/>
      </a:dk2>
      <a:lt2>
        <a:srgbClr val="E8E6E2"/>
      </a:lt2>
      <a:accent1>
        <a:srgbClr val="96A4C6"/>
      </a:accent1>
      <a:accent2>
        <a:srgbClr val="877FBA"/>
      </a:accent2>
      <a:accent3>
        <a:srgbClr val="B196C6"/>
      </a:accent3>
      <a:accent4>
        <a:srgbClr val="B87FBA"/>
      </a:accent4>
      <a:accent5>
        <a:srgbClr val="C593B2"/>
      </a:accent5>
      <a:accent6>
        <a:srgbClr val="BA7F8B"/>
      </a:accent6>
      <a:hlink>
        <a:srgbClr val="918158"/>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docProps/app.xml><?xml version="1.0" encoding="utf-8"?>
<Properties xmlns="http://schemas.openxmlformats.org/officeDocument/2006/extended-properties" xmlns:vt="http://schemas.openxmlformats.org/officeDocument/2006/docPropsVTypes">
  <TotalTime>0</TotalTime>
  <Words>8749</Words>
  <Application>Microsoft Office PowerPoint</Application>
  <PresentationFormat>Širokoúhlá obrazovka</PresentationFormat>
  <Paragraphs>420</Paragraphs>
  <Slides>53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53</vt:i4>
      </vt:variant>
    </vt:vector>
  </HeadingPairs>
  <TitlesOfParts>
    <vt:vector size="58" baseType="lpstr">
      <vt:lpstr>Arial</vt:lpstr>
      <vt:lpstr>Avenir Next LT Pro</vt:lpstr>
      <vt:lpstr>Avenir Next LT Pro Light</vt:lpstr>
      <vt:lpstr>Times New Roman</vt:lpstr>
      <vt:lpstr>BlocksVTI</vt:lpstr>
      <vt:lpstr>Dějiny ukrajinské literatury III</vt:lpstr>
      <vt:lpstr>Літературно-мистецьке життя в Україні наприкінці ХІХ – у перші десятиліття ХХ століття</vt:lpstr>
      <vt:lpstr>Модернізм в Україні</vt:lpstr>
      <vt:lpstr>Напрями українського модернізму</vt:lpstr>
      <vt:lpstr>Символізм</vt:lpstr>
      <vt:lpstr>Авангардизм Футуризм</vt:lpstr>
      <vt:lpstr>Поезія національно-визвольної боротьби</vt:lpstr>
      <vt:lpstr>Конфлікт інтерпретацій українського модернізму </vt:lpstr>
      <vt:lpstr>Конфлікт інтерпретацій українського модернізму </vt:lpstr>
      <vt:lpstr>Дискусія І. Франка і М. Вороного про нові шляхи літератури </vt:lpstr>
      <vt:lpstr>Молода Муза</vt:lpstr>
      <vt:lpstr>Критична діяльність авторів з оточення «Молодої музи»</vt:lpstr>
      <vt:lpstr>«Українська хата» </vt:lpstr>
      <vt:lpstr>Конфлікт між «Молодою Музою» й «Українською хатою» </vt:lpstr>
      <vt:lpstr>Микола Вороний</vt:lpstr>
      <vt:lpstr>Наступні збірки Миколи Вороного</vt:lpstr>
      <vt:lpstr>Григорій (Грицько) Чупринка</vt:lpstr>
      <vt:lpstr>Григорій Чупринка</vt:lpstr>
      <vt:lpstr>Грицько Чупринка</vt:lpstr>
      <vt:lpstr>Яків Савченко</vt:lpstr>
      <vt:lpstr>Володимир Кобилянський</vt:lpstr>
      <vt:lpstr>Дмитро Загул</vt:lpstr>
      <vt:lpstr>Петро Карманський</vt:lpstr>
      <vt:lpstr>Богдан Лепкий</vt:lpstr>
      <vt:lpstr>Богдан Лепкий</vt:lpstr>
      <vt:lpstr>Богдан Лепкий</vt:lpstr>
      <vt:lpstr>Гнат Хоткевич</vt:lpstr>
      <vt:lpstr>Гнат Хоткевич «Камінна душа» 1911</vt:lpstr>
      <vt:lpstr>Олександр Олесь</vt:lpstr>
      <vt:lpstr>Олександр Олесь</vt:lpstr>
      <vt:lpstr>Творчість Олександра Олеся в еміграції</vt:lpstr>
      <vt:lpstr>Павло Тичина</vt:lpstr>
      <vt:lpstr>Павло Тичина «Сонячні кларнети»</vt:lpstr>
      <vt:lpstr>Павло Тичина “Замість сонетів і октав», «Плуг»</vt:lpstr>
      <vt:lpstr>Збірка «Вітер з України» 1924 </vt:lpstr>
      <vt:lpstr>Збірка «Чернігів» і поема-реквієм «Похорон друга»</vt:lpstr>
      <vt:lpstr>ФУТУРИЗМ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Гео Шкурупій</vt:lpstr>
      <vt:lpstr>Григорій Косинка</vt:lpstr>
      <vt:lpstr>Григорій Косинка – наступні збірки</vt:lpstr>
      <vt:lpstr>Володимир  Сосюра</vt:lpstr>
      <vt:lpstr>Володимир Сосюра</vt:lpstr>
      <vt:lpstr>«Червона зима» та інтимна лірика</vt:lpstr>
      <vt:lpstr>Микола Хвильовий</vt:lpstr>
      <vt:lpstr>Микола Хвильовий</vt:lpstr>
      <vt:lpstr>Михайло Яцків</vt:lpstr>
      <vt:lpstr>Михайло Яцків  новели та персонажі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Dějiny ukrajinské literatury III</dc:title>
  <dc:creator>Krystyna Kuznietsova</dc:creator>
  <cp:lastModifiedBy>Krystyna Kuznietsova</cp:lastModifiedBy>
  <cp:revision>65</cp:revision>
  <dcterms:created xsi:type="dcterms:W3CDTF">2021-09-12T21:09:31Z</dcterms:created>
  <dcterms:modified xsi:type="dcterms:W3CDTF">2021-11-15T10:37:11Z</dcterms:modified>
</cp:coreProperties>
</file>