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317" r:id="rId3"/>
    <p:sldId id="322" r:id="rId4"/>
    <p:sldId id="327" r:id="rId5"/>
    <p:sldId id="328" r:id="rId6"/>
    <p:sldId id="318" r:id="rId7"/>
    <p:sldId id="31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71" autoAdjust="0"/>
    <p:restoredTop sz="93979" autoAdjust="0"/>
  </p:normalViewPr>
  <p:slideViewPr>
    <p:cSldViewPr snapToGrid="0">
      <p:cViewPr varScale="1">
        <p:scale>
          <a:sx n="67" d="100"/>
          <a:sy n="67" d="100"/>
        </p:scale>
        <p:origin x="70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215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B93F2E3-D778-4E5D-9FFD-17D41A5647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AF2A407-AE9A-48C3-9812-33D4EC9D51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6D99B2-CAAE-4DC7-9F2C-C9C76E38CF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7185CDBB-97E5-49C5-A2B7-28F124AFCD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77516" y="1542474"/>
            <a:ext cx="11020926" cy="4685526"/>
          </a:xfrm>
        </p:spPr>
        <p:txBody>
          <a:bodyPr/>
          <a:lstStyle/>
          <a:p>
            <a:pPr algn="ctr"/>
            <a:endParaRPr lang="cs-CZ" sz="2000" b="1" dirty="0">
              <a:latin typeface="Garamond" panose="02020404030301010803" pitchFamily="18" charset="0"/>
            </a:endParaRPr>
          </a:p>
          <a:p>
            <a:pPr algn="ctr"/>
            <a:r>
              <a:rPr lang="cs-CZ" sz="4000" b="1" dirty="0">
                <a:latin typeface="Garamond" panose="02020404030301010803" pitchFamily="18" charset="0"/>
              </a:rPr>
              <a:t>Základy tlumočení z ukrajinštiny</a:t>
            </a:r>
          </a:p>
          <a:p>
            <a:pPr algn="ctr"/>
            <a:endParaRPr lang="en-US" sz="2500" i="1" dirty="0">
              <a:latin typeface="Garamond" panose="02020404030301010803" pitchFamily="18" charset="0"/>
            </a:endParaRPr>
          </a:p>
          <a:p>
            <a:pPr algn="ctr"/>
            <a:r>
              <a:rPr lang="cs-CZ" sz="1500" dirty="0">
                <a:latin typeface="Garamond" panose="02020404030301010803" pitchFamily="18" charset="0"/>
              </a:rPr>
              <a:t>                                                                                                                                                          </a:t>
            </a:r>
          </a:p>
          <a:p>
            <a:pPr algn="ctr"/>
            <a:endParaRPr lang="cs-CZ" sz="1500" b="1" dirty="0">
              <a:latin typeface="Garamond" panose="02020404030301010803" pitchFamily="18" charset="0"/>
            </a:endParaRPr>
          </a:p>
          <a:p>
            <a:pPr algn="ctr"/>
            <a:endParaRPr lang="cs-CZ" sz="1500" b="1" dirty="0">
              <a:latin typeface="Garamond" panose="02020404030301010803" pitchFamily="18" charset="0"/>
            </a:endParaRPr>
          </a:p>
          <a:p>
            <a:pPr algn="ctr"/>
            <a:endParaRPr lang="cs-CZ" sz="1500" b="1" dirty="0">
              <a:latin typeface="Garamond" panose="02020404030301010803" pitchFamily="18" charset="0"/>
            </a:endParaRPr>
          </a:p>
          <a:p>
            <a:pPr algn="ctr"/>
            <a:r>
              <a:rPr lang="cs-CZ" sz="1500" b="1" dirty="0">
                <a:latin typeface="Garamond" panose="02020404030301010803" pitchFamily="18" charset="0"/>
              </a:rPr>
              <a:t>                                                                                                                                                                           </a:t>
            </a:r>
            <a:r>
              <a:rPr lang="cs-CZ" sz="2500" b="1" dirty="0">
                <a:latin typeface="Garamond" panose="02020404030301010803" pitchFamily="18" charset="0"/>
              </a:rPr>
              <a:t>PS 21</a:t>
            </a:r>
          </a:p>
          <a:p>
            <a:pPr algn="r"/>
            <a:endParaRPr lang="cs-CZ" sz="2000" dirty="0">
              <a:latin typeface="Garamond" panose="02020404030301010803" pitchFamily="18" charset="0"/>
            </a:endParaRPr>
          </a:p>
          <a:p>
            <a:pPr algn="r"/>
            <a:endParaRPr lang="cs-CZ" sz="2000" dirty="0">
              <a:latin typeface="Garamond" panose="02020404030301010803" pitchFamily="18" charset="0"/>
            </a:endParaRPr>
          </a:p>
          <a:p>
            <a:pPr algn="r"/>
            <a:r>
              <a:rPr lang="cs-CZ" sz="2000" b="1" dirty="0">
                <a:latin typeface="Garamond" panose="02020404030301010803" pitchFamily="18" charset="0"/>
              </a:rPr>
              <a:t>Mgr. Monika Ševečková, Ph.D.</a:t>
            </a:r>
            <a:endParaRPr lang="ru-RU" sz="2000" b="1" dirty="0">
              <a:latin typeface="Garamond" panose="02020404030301010803" pitchFamily="18" charset="0"/>
            </a:endParaRPr>
          </a:p>
          <a:p>
            <a:r>
              <a:rPr lang="cs-CZ" sz="900" b="1" dirty="0">
                <a:latin typeface="Garamond" panose="02020404030301010803" pitchFamily="18" charset="0"/>
              </a:rPr>
              <a:t>  </a:t>
            </a:r>
          </a:p>
          <a:p>
            <a:pPr algn="r"/>
            <a:r>
              <a:rPr lang="cs-CZ" sz="1800" b="1" dirty="0">
                <a:latin typeface="Garamond" panose="02020404030301010803" pitchFamily="18" charset="0"/>
              </a:rPr>
              <a:t>      </a:t>
            </a:r>
            <a:r>
              <a:rPr lang="ru-RU" sz="1800" b="1" dirty="0">
                <a:latin typeface="Garamond" panose="02020404030301010803" pitchFamily="18" charset="0"/>
              </a:rPr>
              <a:t>                               </a:t>
            </a:r>
            <a:r>
              <a:rPr lang="cs-CZ" sz="1800" b="1" dirty="0">
                <a:latin typeface="Garamond" panose="02020404030301010803" pitchFamily="18" charset="0"/>
              </a:rPr>
              <a:t>                              </a:t>
            </a:r>
            <a:r>
              <a:rPr lang="ru-RU" sz="1800" b="1" dirty="0">
                <a:latin typeface="Garamond" panose="02020404030301010803" pitchFamily="18" charset="0"/>
              </a:rPr>
              <a:t> </a:t>
            </a:r>
            <a:r>
              <a:rPr lang="cs-CZ" sz="1800" b="1" dirty="0">
                <a:latin typeface="Garamond" panose="02020404030301010803" pitchFamily="18" charset="0"/>
              </a:rPr>
              <a:t>                                                       </a:t>
            </a:r>
            <a:r>
              <a:rPr lang="ru-RU" sz="1800" b="1" dirty="0">
                <a:latin typeface="Garamond" panose="02020404030301010803" pitchFamily="18" charset="0"/>
              </a:rPr>
              <a:t> </a:t>
            </a:r>
            <a:r>
              <a:rPr lang="cs-CZ" sz="1800" b="1" dirty="0">
                <a:latin typeface="Garamond" panose="02020404030301010803" pitchFamily="18" charset="0"/>
              </a:rPr>
              <a:t>               </a:t>
            </a:r>
          </a:p>
          <a:p>
            <a:pPr algn="r"/>
            <a:r>
              <a:rPr lang="cs-CZ" sz="1800" b="1" dirty="0">
                <a:latin typeface="Garamond" panose="02020404030301010803" pitchFamily="18" charset="0"/>
              </a:rPr>
              <a:t>                                                                                       </a:t>
            </a:r>
            <a:r>
              <a:rPr lang="ru-RU" sz="1800" b="1" dirty="0">
                <a:latin typeface="Garamond" panose="02020404030301010803" pitchFamily="18" charset="0"/>
              </a:rPr>
              <a:t> </a:t>
            </a:r>
            <a:r>
              <a:rPr lang="cs-CZ" sz="1800" b="1" dirty="0">
                <a:latin typeface="Garamond" panose="02020404030301010803" pitchFamily="18" charset="0"/>
              </a:rPr>
              <a:t>                                              seveckova@sci.muni.cz</a:t>
            </a:r>
          </a:p>
          <a:p>
            <a:pPr algn="r"/>
            <a:r>
              <a:rPr lang="cs-CZ" sz="2500" b="1" dirty="0">
                <a:latin typeface="Garamond" panose="02020404030301010803" pitchFamily="18" charset="0"/>
              </a:rPr>
              <a:t>                          </a:t>
            </a:r>
            <a:endParaRPr lang="cs-CZ" dirty="0"/>
          </a:p>
        </p:txBody>
      </p:sp>
      <p:pic>
        <p:nvPicPr>
          <p:cNvPr id="1026" name="Picture 2" descr="Image result for masarykova univerzi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58" y="3042263"/>
            <a:ext cx="6719211" cy="343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17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Techniky nácviku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09700"/>
            <a:ext cx="10753200" cy="49971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artikulační </a:t>
            </a:r>
            <a:r>
              <a:rPr lang="cs-CZ" sz="22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cv</a:t>
            </a: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(jazykolamy)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trénink operativní paměti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přepínání mezi jazyky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prognózování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rozdělení pozornosti (poslouchám, zároveň si dělám poznámky)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trénink dýchání/intonace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transformace (trpný/činný rod, předložky, podstatná jména → slovesa, …)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konvence (např. slovesa „říkání“)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komprese (zkracování vět, záměrné vynechání irelevantní informace)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práce se žánry (interview, jednání, diskuse, přednášky, projevy aj.)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tlumočení tam – zpět 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shrnutí (parafráze (v mateřském/cizím jazyce)) --- to v podstatě dělá každý posluchač </a:t>
            </a:r>
            <a:r>
              <a:rPr lang="cs-CZ" sz="2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zvládání stresových situací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1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Invariant :: tlum. problémy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5"/>
            <a:ext cx="10753200" cy="5235225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čísla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jména, názvy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zkratky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odborné termíny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citáty, básně, vtipy, narážky, ironie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promítání prezentace (tlumočník na ni musí dobře vidět)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500" b="1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ZTRÁTY (chyby)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opačný smysl výpovědi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vynechání důl. částí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nesprávné pochopení obsahu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přidávání myšlenek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terminologická nepřesnost</a:t>
            </a:r>
            <a:endParaRPr lang="cs-CZ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5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Chyby_1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5"/>
            <a:ext cx="10753200" cy="5235225"/>
          </a:xfrm>
        </p:spPr>
        <p:txBody>
          <a:bodyPr/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500" b="1" dirty="0">
                <a:latin typeface="Garamond" panose="02020404030301010803" pitchFamily="18" charset="0"/>
              </a:rPr>
              <a:t>Sémantické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změna primární informace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přidání nepravdivé informace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vynechání informace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časté gramatické chyby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nedokončené věty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mlčení víc než 10 vteřin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nesprávný slovosled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větší přítomnost „berliček“</a:t>
            </a:r>
          </a:p>
        </p:txBody>
      </p:sp>
    </p:spTree>
    <p:extLst>
      <p:ext uri="{BB962C8B-B14F-4D97-AF65-F5344CB8AC3E}">
        <p14:creationId xmlns:p14="http://schemas.microsoft.com/office/powerpoint/2010/main" val="142084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Chyby_2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5"/>
            <a:ext cx="10753200" cy="5235225"/>
          </a:xfrm>
        </p:spPr>
        <p:txBody>
          <a:bodyPr/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500" b="1" dirty="0">
                <a:latin typeface="Garamond" panose="02020404030301010803" pitchFamily="18" charset="0"/>
              </a:rPr>
              <a:t>Formální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interference, </a:t>
            </a:r>
            <a:r>
              <a:rPr lang="cs-CZ" sz="2100" dirty="0" err="1">
                <a:latin typeface="Garamond" panose="02020404030301010803" pitchFamily="18" charset="0"/>
              </a:rPr>
              <a:t>false</a:t>
            </a:r>
            <a:r>
              <a:rPr lang="cs-CZ" sz="2100" dirty="0">
                <a:latin typeface="Garamond" panose="02020404030301010803" pitchFamily="18" charset="0"/>
              </a:rPr>
              <a:t> </a:t>
            </a:r>
            <a:r>
              <a:rPr lang="cs-CZ" sz="2100" dirty="0" err="1">
                <a:latin typeface="Garamond" panose="02020404030301010803" pitchFamily="18" charset="0"/>
              </a:rPr>
              <a:t>friends</a:t>
            </a:r>
            <a:endParaRPr lang="cs-CZ" sz="2100" dirty="0">
              <a:latin typeface="Garamond" panose="02020404030301010803" pitchFamily="18" charset="0"/>
            </a:endParaRP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nespisovné výrazy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lexikální neobratnost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nevhodné tempo řeči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nevhodná neverbální komunikace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absence vizuálního kontaktu s publikem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parazitické zvuky, „vata“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nesprávná intonace</a:t>
            </a:r>
          </a:p>
          <a:p>
            <a:pPr marL="59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100" dirty="0">
                <a:latin typeface="Garamond" panose="02020404030301010803" pitchFamily="18" charset="0"/>
              </a:rPr>
              <a:t>nesprávná výslovnost</a:t>
            </a:r>
          </a:p>
        </p:txBody>
      </p:sp>
    </p:spTree>
    <p:extLst>
      <p:ext uri="{BB962C8B-B14F-4D97-AF65-F5344CB8AC3E}">
        <p14:creationId xmlns:p14="http://schemas.microsoft.com/office/powerpoint/2010/main" val="242496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09575"/>
            <a:ext cx="10753200" cy="76200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Co dělat, když… to nejde ANEB stres je přirozený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933451"/>
            <a:ext cx="10753200" cy="5294550"/>
          </a:xfrm>
        </p:spPr>
        <p:txBody>
          <a:bodyPr/>
          <a:lstStyle/>
          <a:p>
            <a:r>
              <a:rPr lang="cs-CZ" sz="2000" dirty="0">
                <a:latin typeface="Garamond" panose="02020404030301010803" pitchFamily="18" charset="0"/>
              </a:rPr>
              <a:t>… špatně začnu…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… váhám…</a:t>
            </a:r>
          </a:p>
          <a:p>
            <a:pPr marL="72000" indent="0">
              <a:buNone/>
            </a:pPr>
            <a:r>
              <a:rPr lang="cs-CZ" sz="1500" dirty="0">
                <a:latin typeface="Garamond" panose="02020404030301010803" pitchFamily="18" charset="0"/>
              </a:rPr>
              <a:t>→ → → → → → → → → → → → → → → →</a:t>
            </a:r>
          </a:p>
          <a:p>
            <a:pPr marL="72000" indent="0">
              <a:buNone/>
            </a:pPr>
            <a:r>
              <a:rPr lang="cs-CZ" sz="2000" b="1" dirty="0">
                <a:latin typeface="Garamond" panose="02020404030301010803" pitchFamily="18" charset="0"/>
              </a:rPr>
              <a:t>NE</a:t>
            </a:r>
          </a:p>
          <a:p>
            <a:pPr marL="72000" indent="0">
              <a:buNone/>
            </a:pPr>
            <a:r>
              <a:rPr lang="cs-CZ" sz="2000" b="1" dirty="0">
                <a:latin typeface="Garamond" panose="02020404030301010803" pitchFamily="18" charset="0"/>
              </a:rPr>
              <a:t>- panika</a:t>
            </a:r>
          </a:p>
          <a:p>
            <a:pPr marL="72000" indent="0">
              <a:buNone/>
            </a:pPr>
            <a:r>
              <a:rPr lang="cs-CZ" sz="2000" b="1" dirty="0">
                <a:latin typeface="Garamond" panose="02020404030301010803" pitchFamily="18" charset="0"/>
              </a:rPr>
              <a:t>- opravy</a:t>
            </a:r>
          </a:p>
          <a:p>
            <a:pPr marL="72000" indent="0">
              <a:buNone/>
            </a:pPr>
            <a:r>
              <a:rPr lang="cs-CZ" sz="2000" b="1" dirty="0">
                <a:latin typeface="Garamond" panose="02020404030301010803" pitchFamily="18" charset="0"/>
              </a:rPr>
              <a:t>- synonyma</a:t>
            </a:r>
          </a:p>
          <a:p>
            <a:pPr marL="72000" indent="0">
              <a:buNone/>
            </a:pPr>
            <a:r>
              <a:rPr lang="cs-CZ" sz="1500" dirty="0">
                <a:latin typeface="Garamond" panose="02020404030301010803" pitchFamily="18" charset="0"/>
              </a:rPr>
              <a:t>→ → → → → → → → → → → → → → → →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pokračovat 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vynechat/zkrátit – výpověď musí dávat smysl</a:t>
            </a:r>
          </a:p>
          <a:p>
            <a:pPr lvl="1"/>
            <a:r>
              <a:rPr lang="cs-CZ" sz="1900" i="1" dirty="0">
                <a:latin typeface="Garamond" panose="02020404030301010803" pitchFamily="18" charset="0"/>
              </a:rPr>
              <a:t>věřit si! vše přichází se zkušenostmi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? doptat se </a:t>
            </a:r>
          </a:p>
          <a:p>
            <a:endParaRPr lang="cs-CZ" sz="900" dirty="0">
              <a:latin typeface="Garamond" panose="02020404030301010803" pitchFamily="18" charset="0"/>
            </a:endParaRPr>
          </a:p>
          <a:p>
            <a:pPr lvl="2"/>
            <a:endParaRPr lang="cs-CZ" sz="1600" dirty="0">
              <a:latin typeface="Garamond" panose="02020404030301010803" pitchFamily="18" charset="0"/>
            </a:endParaRPr>
          </a:p>
          <a:p>
            <a:pPr lvl="2" algn="ctr"/>
            <a:r>
              <a:rPr lang="cs-CZ" sz="3000" b="1" dirty="0">
                <a:latin typeface="Garamond" panose="02020404030301010803" pitchFamily="18" charset="0"/>
              </a:rPr>
              <a:t>DOTAZY?</a:t>
            </a:r>
          </a:p>
          <a:p>
            <a:endParaRPr lang="cs-CZ" sz="2200" dirty="0">
              <a:latin typeface="Garamond" panose="02020404030301010803" pitchFamily="18" charset="0"/>
            </a:endParaRPr>
          </a:p>
        </p:txBody>
      </p:sp>
      <p:pic>
        <p:nvPicPr>
          <p:cNvPr id="2050" name="Picture 2" descr="Přeložit, Klávesnice, Internetu, Tlačítko, Jazyky">
            <a:extLst>
              <a:ext uri="{FF2B5EF4-FFF2-40B4-BE49-F238E27FC236}">
                <a16:creationId xmlns:a16="http://schemas.microsoft.com/office/drawing/2014/main" id="{96629222-24D3-4353-896B-4AEA740DF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990" y="2345375"/>
            <a:ext cx="2567609" cy="156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71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niha, Brýle, Přeložit, Překlad, Cizí Jazyk, Jazyk">
            <a:extLst>
              <a:ext uri="{FF2B5EF4-FFF2-40B4-BE49-F238E27FC236}">
                <a16:creationId xmlns:a16="http://schemas.microsoft.com/office/drawing/2014/main" id="{0C76560B-3268-4198-8189-856D9E8B4F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43" b="-2"/>
          <a:stretch/>
        </p:blipFill>
        <p:spPr bwMode="auto">
          <a:xfrm>
            <a:off x="900112" y="1947202"/>
            <a:ext cx="2995613" cy="234214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Footer Placeholder 2">
            <a:extLst>
              <a:ext uri="{FF2B5EF4-FFF2-40B4-BE49-F238E27FC236}">
                <a16:creationId xmlns:a16="http://schemas.microsoft.com/office/drawing/2014/main" id="{7ED31ECA-4F19-4603-84BA-F0AAA2D8D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200" dirty="0">
                <a:latin typeface="Garamond" panose="02020404030301010803" pitchFamily="18" charset="0"/>
              </a:rPr>
              <a:t>Strategie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90440967-9C3F-4251-8AF1-F165453F15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24500"/>
            <a:ext cx="10947400" cy="613500"/>
          </a:xfrm>
        </p:spPr>
        <p:txBody>
          <a:bodyPr/>
          <a:lstStyle/>
          <a:p>
            <a:r>
              <a:rPr lang="cs-CZ" sz="2050" b="1" i="1" dirty="0">
                <a:latin typeface="Garamond" panose="02020404030301010803" pitchFamily="18" charset="0"/>
              </a:rPr>
              <a:t>Hlavní požadavek tlum. procesu = zachování invariantu informace </a:t>
            </a:r>
            <a:r>
              <a:rPr lang="ru-RU" sz="2050" b="1" i="1" dirty="0">
                <a:latin typeface="Garamond" panose="02020404030301010803" pitchFamily="18" charset="0"/>
              </a:rPr>
              <a:t>(прецизійна інформація</a:t>
            </a:r>
            <a:r>
              <a:rPr lang="ru-RU" sz="2000" b="1" dirty="0">
                <a:latin typeface="Garamond" panose="02020404030301010803" pitchFamily="18" charset="0"/>
              </a:rPr>
              <a:t>)</a:t>
            </a:r>
            <a:r>
              <a:rPr lang="cs-CZ" sz="2000" b="1" dirty="0">
                <a:latin typeface="Garamond" panose="02020404030301010803" pitchFamily="18" charset="0"/>
              </a:rPr>
              <a:t>.</a:t>
            </a:r>
            <a:endParaRPr lang="en-US" sz="2000" b="1" dirty="0">
              <a:latin typeface="Garamond" panose="02020404030301010803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28"/>
          </p:nvPr>
        </p:nvSpPr>
        <p:spPr>
          <a:xfrm>
            <a:off x="4038600" y="1042330"/>
            <a:ext cx="7432678" cy="448217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přímý převod</a:t>
            </a:r>
          </a:p>
          <a:p>
            <a:pPr>
              <a:spcAft>
                <a:spcPts val="600"/>
              </a:spcAft>
            </a:pPr>
            <a:r>
              <a:rPr lang="cs-CZ" sz="2200" dirty="0" err="1">
                <a:latin typeface="Garamond" panose="02020404030301010803" pitchFamily="18" charset="0"/>
              </a:rPr>
              <a:t>kalkování</a:t>
            </a:r>
            <a:endParaRPr lang="cs-CZ" sz="2200" dirty="0">
              <a:latin typeface="Garamond" panose="02020404030301010803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doslovné tlumočení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transformace (lex., gram.)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řečová komprese</a:t>
            </a:r>
          </a:p>
          <a:p>
            <a:pPr lvl="1">
              <a:spcAft>
                <a:spcPts val="600"/>
              </a:spcAft>
            </a:pPr>
            <a:r>
              <a:rPr lang="cs-CZ" sz="1900" dirty="0">
                <a:latin typeface="Garamond" panose="02020404030301010803" pitchFamily="18" charset="0"/>
              </a:rPr>
              <a:t>náhrada výrazu slovem nadřazeným (všeobecný pojem)/generalizace</a:t>
            </a:r>
          </a:p>
          <a:p>
            <a:pPr lvl="1">
              <a:spcAft>
                <a:spcPts val="600"/>
              </a:spcAft>
            </a:pPr>
            <a:r>
              <a:rPr lang="cs-CZ" sz="1900" dirty="0">
                <a:latin typeface="Garamond" panose="02020404030301010803" pitchFamily="18" charset="0"/>
              </a:rPr>
              <a:t>vysvětlení (parafráze)</a:t>
            </a:r>
          </a:p>
          <a:p>
            <a:pPr lvl="1">
              <a:spcAft>
                <a:spcPts val="600"/>
              </a:spcAft>
            </a:pPr>
            <a:r>
              <a:rPr lang="cs-CZ" sz="1900" dirty="0">
                <a:latin typeface="Garamond" panose="02020404030301010803" pitchFamily="18" charset="0"/>
              </a:rPr>
              <a:t>naturalizace</a:t>
            </a:r>
          </a:p>
          <a:p>
            <a:pPr lvl="1">
              <a:spcAft>
                <a:spcPts val="600"/>
              </a:spcAft>
            </a:pPr>
            <a:r>
              <a:rPr lang="cs-CZ" sz="1900" dirty="0">
                <a:latin typeface="Garamond" panose="02020404030301010803" pitchFamily="18" charset="0"/>
              </a:rPr>
              <a:t>zjednodušení///vynechání</a:t>
            </a:r>
          </a:p>
          <a:p>
            <a:pPr lvl="1">
              <a:spcAft>
                <a:spcPts val="600"/>
              </a:spcAft>
            </a:pPr>
            <a:r>
              <a:rPr lang="cs-CZ" sz="1900" dirty="0">
                <a:latin typeface="Garamond" panose="02020404030301010803" pitchFamily="18" charset="0"/>
              </a:rPr>
              <a:t>rekapitulace (obsahová ekvivalence!)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odkázání na další zdroj informací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25439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EN.potx" id="{9354CC38-147E-4D76-BD28-D2AC18064E72}" vid="{1A505D1A-EE06-4AF2-B79B-5CE2F6B04F2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Prezentace-CJV-EN</Template>
  <TotalTime>7453</TotalTime>
  <Words>389</Words>
  <Application>Microsoft Office PowerPoint</Application>
  <PresentationFormat>Širokoúhlá obrazovka</PresentationFormat>
  <Paragraphs>101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Garamond</vt:lpstr>
      <vt:lpstr>Symbol</vt:lpstr>
      <vt:lpstr>Tahoma</vt:lpstr>
      <vt:lpstr>Wingdings</vt:lpstr>
      <vt:lpstr>Presentation_MU_EN</vt:lpstr>
      <vt:lpstr>Prezentace aplikace PowerPoint</vt:lpstr>
      <vt:lpstr>Techniky nácviku</vt:lpstr>
      <vt:lpstr>Invariant :: tlum. problémy </vt:lpstr>
      <vt:lpstr>Chyby_1 </vt:lpstr>
      <vt:lpstr>Chyby_2</vt:lpstr>
      <vt:lpstr>Co dělat, když… to nejde ANEB stres je přirozený</vt:lpstr>
      <vt:lpstr>Strategie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Ševečková</dc:creator>
  <cp:lastModifiedBy>Monika Ševečková</cp:lastModifiedBy>
  <cp:revision>394</cp:revision>
  <cp:lastPrinted>1601-01-01T00:00:00Z</cp:lastPrinted>
  <dcterms:created xsi:type="dcterms:W3CDTF">2019-02-21T08:50:55Z</dcterms:created>
  <dcterms:modified xsi:type="dcterms:W3CDTF">2021-09-23T08:38:18Z</dcterms:modified>
</cp:coreProperties>
</file>