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317" r:id="rId3"/>
    <p:sldId id="322" r:id="rId4"/>
    <p:sldId id="327" r:id="rId5"/>
    <p:sldId id="328" r:id="rId6"/>
    <p:sldId id="318" r:id="rId7"/>
    <p:sldId id="319" r:id="rId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46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71" autoAdjust="0"/>
    <p:restoredTop sz="93979" autoAdjust="0"/>
  </p:normalViewPr>
  <p:slideViewPr>
    <p:cSldViewPr snapToGrid="0">
      <p:cViewPr varScale="1">
        <p:scale>
          <a:sx n="67" d="100"/>
          <a:sy n="67" d="100"/>
        </p:scale>
        <p:origin x="708" y="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02157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4459" cy="105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566" y="6048047"/>
            <a:ext cx="856022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CJV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731" y="2025162"/>
            <a:ext cx="4069499" cy="2840972"/>
          </a:xfrm>
          <a:prstGeom prst="rect">
            <a:avLst/>
          </a:prstGeom>
        </p:spPr>
      </p:pic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9B93F2E3-D778-4E5D-9FFD-17D41A5647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AF2A407-AE9A-48C3-9812-33D4EC9D51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C6D99B2-CAAE-4DC7-9F2C-C9C76E38CF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7185CDBB-97E5-49C5-A2B7-28F124AFCD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16626" cy="105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577516" y="1542474"/>
            <a:ext cx="11020926" cy="4685526"/>
          </a:xfrm>
        </p:spPr>
        <p:txBody>
          <a:bodyPr/>
          <a:lstStyle/>
          <a:p>
            <a:pPr algn="ctr"/>
            <a:endParaRPr lang="cs-CZ" sz="2000" b="1" dirty="0">
              <a:latin typeface="Garamond" panose="02020404030301010803" pitchFamily="18" charset="0"/>
            </a:endParaRPr>
          </a:p>
          <a:p>
            <a:pPr algn="ctr"/>
            <a:r>
              <a:rPr lang="cs-CZ" sz="4000" b="1" dirty="0">
                <a:latin typeface="Garamond" panose="02020404030301010803" pitchFamily="18" charset="0"/>
              </a:rPr>
              <a:t>Základy tlumočení z ukrajinštiny</a:t>
            </a:r>
          </a:p>
          <a:p>
            <a:pPr algn="ctr"/>
            <a:endParaRPr lang="en-US" sz="2500" i="1" dirty="0">
              <a:latin typeface="Garamond" panose="02020404030301010803" pitchFamily="18" charset="0"/>
            </a:endParaRPr>
          </a:p>
          <a:p>
            <a:pPr algn="ctr"/>
            <a:r>
              <a:rPr lang="cs-CZ" sz="1500" dirty="0">
                <a:latin typeface="Garamond" panose="02020404030301010803" pitchFamily="18" charset="0"/>
              </a:rPr>
              <a:t>                                                                                                                                                          </a:t>
            </a:r>
          </a:p>
          <a:p>
            <a:pPr algn="ctr"/>
            <a:endParaRPr lang="cs-CZ" sz="1500" b="1" dirty="0">
              <a:latin typeface="Garamond" panose="02020404030301010803" pitchFamily="18" charset="0"/>
            </a:endParaRPr>
          </a:p>
          <a:p>
            <a:pPr algn="ctr"/>
            <a:endParaRPr lang="cs-CZ" sz="1500" b="1" dirty="0">
              <a:latin typeface="Garamond" panose="02020404030301010803" pitchFamily="18" charset="0"/>
            </a:endParaRPr>
          </a:p>
          <a:p>
            <a:pPr algn="ctr"/>
            <a:endParaRPr lang="cs-CZ" sz="1500" b="1" dirty="0">
              <a:latin typeface="Garamond" panose="02020404030301010803" pitchFamily="18" charset="0"/>
            </a:endParaRPr>
          </a:p>
          <a:p>
            <a:pPr algn="ctr"/>
            <a:r>
              <a:rPr lang="cs-CZ" sz="1500" b="1" dirty="0">
                <a:latin typeface="Garamond" panose="02020404030301010803" pitchFamily="18" charset="0"/>
              </a:rPr>
              <a:t>                                                                                                                                                                           </a:t>
            </a:r>
            <a:r>
              <a:rPr lang="cs-CZ" sz="2500" b="1" dirty="0">
                <a:latin typeface="Garamond" panose="02020404030301010803" pitchFamily="18" charset="0"/>
              </a:rPr>
              <a:t>PS 21</a:t>
            </a:r>
          </a:p>
          <a:p>
            <a:pPr algn="r"/>
            <a:endParaRPr lang="cs-CZ" sz="2000" dirty="0">
              <a:latin typeface="Garamond" panose="02020404030301010803" pitchFamily="18" charset="0"/>
            </a:endParaRPr>
          </a:p>
          <a:p>
            <a:pPr algn="r"/>
            <a:endParaRPr lang="cs-CZ" sz="2000" dirty="0">
              <a:latin typeface="Garamond" panose="02020404030301010803" pitchFamily="18" charset="0"/>
            </a:endParaRPr>
          </a:p>
          <a:p>
            <a:pPr algn="r"/>
            <a:r>
              <a:rPr lang="cs-CZ" sz="2000" b="1" dirty="0">
                <a:latin typeface="Garamond" panose="02020404030301010803" pitchFamily="18" charset="0"/>
              </a:rPr>
              <a:t>Mgr. Monika Ševečková, Ph.D.</a:t>
            </a:r>
            <a:endParaRPr lang="ru-RU" sz="2000" b="1" dirty="0">
              <a:latin typeface="Garamond" panose="02020404030301010803" pitchFamily="18" charset="0"/>
            </a:endParaRPr>
          </a:p>
          <a:p>
            <a:r>
              <a:rPr lang="cs-CZ" sz="900" b="1" dirty="0">
                <a:latin typeface="Garamond" panose="02020404030301010803" pitchFamily="18" charset="0"/>
              </a:rPr>
              <a:t>  </a:t>
            </a:r>
          </a:p>
          <a:p>
            <a:pPr algn="r"/>
            <a:r>
              <a:rPr lang="cs-CZ" sz="1800" b="1" dirty="0">
                <a:latin typeface="Garamond" panose="02020404030301010803" pitchFamily="18" charset="0"/>
              </a:rPr>
              <a:t>      </a:t>
            </a:r>
            <a:r>
              <a:rPr lang="ru-RU" sz="1800" b="1" dirty="0">
                <a:latin typeface="Garamond" panose="02020404030301010803" pitchFamily="18" charset="0"/>
              </a:rPr>
              <a:t>                               </a:t>
            </a:r>
            <a:r>
              <a:rPr lang="cs-CZ" sz="1800" b="1" dirty="0">
                <a:latin typeface="Garamond" panose="02020404030301010803" pitchFamily="18" charset="0"/>
              </a:rPr>
              <a:t>                              </a:t>
            </a:r>
            <a:r>
              <a:rPr lang="ru-RU" sz="1800" b="1" dirty="0">
                <a:latin typeface="Garamond" panose="02020404030301010803" pitchFamily="18" charset="0"/>
              </a:rPr>
              <a:t> </a:t>
            </a:r>
            <a:r>
              <a:rPr lang="cs-CZ" sz="1800" b="1" dirty="0">
                <a:latin typeface="Garamond" panose="02020404030301010803" pitchFamily="18" charset="0"/>
              </a:rPr>
              <a:t>                                                       </a:t>
            </a:r>
            <a:r>
              <a:rPr lang="ru-RU" sz="1800" b="1" dirty="0">
                <a:latin typeface="Garamond" panose="02020404030301010803" pitchFamily="18" charset="0"/>
              </a:rPr>
              <a:t> </a:t>
            </a:r>
            <a:r>
              <a:rPr lang="cs-CZ" sz="1800" b="1" dirty="0">
                <a:latin typeface="Garamond" panose="02020404030301010803" pitchFamily="18" charset="0"/>
              </a:rPr>
              <a:t>               </a:t>
            </a:r>
          </a:p>
          <a:p>
            <a:pPr algn="r"/>
            <a:r>
              <a:rPr lang="cs-CZ" sz="1800" b="1" dirty="0">
                <a:latin typeface="Garamond" panose="02020404030301010803" pitchFamily="18" charset="0"/>
              </a:rPr>
              <a:t>                                                                                       </a:t>
            </a:r>
            <a:r>
              <a:rPr lang="ru-RU" sz="1800" b="1" dirty="0">
                <a:latin typeface="Garamond" panose="02020404030301010803" pitchFamily="18" charset="0"/>
              </a:rPr>
              <a:t> </a:t>
            </a:r>
            <a:r>
              <a:rPr lang="cs-CZ" sz="1800" b="1" dirty="0">
                <a:latin typeface="Garamond" panose="02020404030301010803" pitchFamily="18" charset="0"/>
              </a:rPr>
              <a:t>                                              seveckova@sci.muni.cz</a:t>
            </a:r>
          </a:p>
          <a:p>
            <a:pPr algn="r"/>
            <a:r>
              <a:rPr lang="cs-CZ" sz="2500" b="1" dirty="0">
                <a:latin typeface="Garamond" panose="02020404030301010803" pitchFamily="18" charset="0"/>
              </a:rPr>
              <a:t>                          </a:t>
            </a:r>
            <a:endParaRPr lang="cs-CZ" dirty="0"/>
          </a:p>
        </p:txBody>
      </p:sp>
      <p:pic>
        <p:nvPicPr>
          <p:cNvPr id="1026" name="Picture 2" descr="Image result for masarykova univerzi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558" y="3042263"/>
            <a:ext cx="6719211" cy="3437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5176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 flipV="1">
            <a:off x="971550" y="6480000"/>
            <a:ext cx="7668450" cy="73200"/>
          </a:xfrm>
        </p:spPr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latin typeface="Garamond" panose="02020404030301010803" pitchFamily="18" charset="0"/>
              </a:rPr>
              <a:t>Techniky nácviku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409700"/>
            <a:ext cx="10753200" cy="4997100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2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artikulační </a:t>
            </a:r>
            <a:r>
              <a:rPr lang="cs-CZ" sz="22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cv</a:t>
            </a:r>
            <a:r>
              <a:rPr lang="cs-CZ" sz="22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 (jazykolamy)</a:t>
            </a:r>
            <a:endParaRPr lang="cs-CZ" sz="22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2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trénink operativní paměti</a:t>
            </a:r>
            <a:endParaRPr lang="cs-CZ" sz="22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2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přepínání mezi jazyky</a:t>
            </a:r>
            <a:endParaRPr lang="cs-CZ" sz="22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2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prognózování</a:t>
            </a:r>
            <a:endParaRPr lang="cs-CZ" sz="22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2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rozdělení pozornosti (poslouchám, zároveň si dělám poznámky)</a:t>
            </a:r>
            <a:endParaRPr lang="cs-CZ" sz="22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2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trénink dýchání/intonace</a:t>
            </a:r>
            <a:endParaRPr lang="cs-CZ" sz="22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2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transformace (trpný/činný rod, předložky, podstatná jména → slovesa, …)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200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konvence (např. slovesa „říkání“)</a:t>
            </a:r>
            <a:endParaRPr lang="cs-CZ" sz="22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2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komprese (zkracování vět, záměrné vynechání irelevantní informace)</a:t>
            </a:r>
            <a:endParaRPr lang="cs-CZ" sz="22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2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práce se žánry (interview, jednání, diskuse, přednášky, projevy aj.)</a:t>
            </a:r>
            <a:endParaRPr lang="cs-CZ" sz="22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2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tlumočení tam – zpět </a:t>
            </a:r>
            <a:endParaRPr lang="cs-CZ" sz="22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2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shrnutí (parafráze (v mateřském/cizím jazyce)) --- to v podstatě dělá každý posluchač </a:t>
            </a:r>
            <a:r>
              <a:rPr lang="cs-CZ" sz="22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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200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zvládání stresových situací</a:t>
            </a:r>
            <a:endParaRPr lang="cs-CZ" sz="22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00" indent="0">
              <a:buNone/>
            </a:pPr>
            <a:endParaRPr lang="cs-CZ" sz="20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419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 flipV="1">
            <a:off x="971550" y="6480000"/>
            <a:ext cx="7668450" cy="73200"/>
          </a:xfrm>
        </p:spPr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latin typeface="Garamond" panose="02020404030301010803" pitchFamily="18" charset="0"/>
              </a:rPr>
              <a:t>Invariant :: tlum. problémy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171575"/>
            <a:ext cx="10753200" cy="5235225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čísla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jména, názvy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zkratky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odborné termíny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citáty, básně, vtipy, narážky, ironie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promítání prezentace (tlumočník na ni musí dobře vidět)</a:t>
            </a: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500" b="1" dirty="0">
                <a:solidFill>
                  <a:srgbClr val="0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ZTRÁTY (chyby)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opačný smysl výpovědi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vynechání důl. částí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nesprávné pochopení obsahu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přidávání myšlenek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terminologická nepřesnost</a:t>
            </a:r>
            <a:endParaRPr lang="cs-CZ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150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 flipV="1">
            <a:off x="971550" y="6480000"/>
            <a:ext cx="7668450" cy="73200"/>
          </a:xfrm>
        </p:spPr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latin typeface="Garamond" panose="02020404030301010803" pitchFamily="18" charset="0"/>
              </a:rPr>
              <a:t>Chyby_1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171575"/>
            <a:ext cx="10753200" cy="5235225"/>
          </a:xfrm>
        </p:spPr>
        <p:txBody>
          <a:bodyPr/>
          <a:lstStyle/>
          <a:p>
            <a:pPr marL="342900" lvl="0" indent="-342900" algn="ctr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500" b="1" dirty="0">
                <a:latin typeface="Garamond" panose="02020404030301010803" pitchFamily="18" charset="0"/>
              </a:rPr>
              <a:t>Sémantické</a:t>
            </a:r>
          </a:p>
          <a:p>
            <a:pPr marL="5949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100" dirty="0">
                <a:latin typeface="Garamond" panose="02020404030301010803" pitchFamily="18" charset="0"/>
              </a:rPr>
              <a:t>změna primární informace</a:t>
            </a:r>
          </a:p>
          <a:p>
            <a:pPr marL="5949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100" dirty="0">
                <a:latin typeface="Garamond" panose="02020404030301010803" pitchFamily="18" charset="0"/>
              </a:rPr>
              <a:t>přidání nepravdivé informace</a:t>
            </a:r>
          </a:p>
          <a:p>
            <a:pPr marL="5949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100" dirty="0">
                <a:latin typeface="Garamond" panose="02020404030301010803" pitchFamily="18" charset="0"/>
              </a:rPr>
              <a:t>vynechání informace</a:t>
            </a:r>
          </a:p>
          <a:p>
            <a:pPr marL="5949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100" dirty="0">
                <a:latin typeface="Garamond" panose="02020404030301010803" pitchFamily="18" charset="0"/>
              </a:rPr>
              <a:t>časté gramatické chyby</a:t>
            </a:r>
          </a:p>
          <a:p>
            <a:pPr marL="5949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100" dirty="0">
                <a:latin typeface="Garamond" panose="02020404030301010803" pitchFamily="18" charset="0"/>
              </a:rPr>
              <a:t>nedokončené věty</a:t>
            </a:r>
          </a:p>
          <a:p>
            <a:pPr marL="5949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100" dirty="0">
                <a:latin typeface="Garamond" panose="02020404030301010803" pitchFamily="18" charset="0"/>
              </a:rPr>
              <a:t>mlčení víc než 10 vteřin</a:t>
            </a:r>
          </a:p>
          <a:p>
            <a:pPr marL="5949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100" dirty="0">
                <a:latin typeface="Garamond" panose="02020404030301010803" pitchFamily="18" charset="0"/>
              </a:rPr>
              <a:t>nesprávný slovosled</a:t>
            </a:r>
          </a:p>
          <a:p>
            <a:pPr marL="5949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100" dirty="0">
                <a:latin typeface="Garamond" panose="02020404030301010803" pitchFamily="18" charset="0"/>
              </a:rPr>
              <a:t>větší přítomnost „berliček“</a:t>
            </a:r>
          </a:p>
        </p:txBody>
      </p:sp>
    </p:spTree>
    <p:extLst>
      <p:ext uri="{BB962C8B-B14F-4D97-AF65-F5344CB8AC3E}">
        <p14:creationId xmlns:p14="http://schemas.microsoft.com/office/powerpoint/2010/main" val="1420849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 flipV="1">
            <a:off x="971550" y="6480000"/>
            <a:ext cx="7668450" cy="73200"/>
          </a:xfrm>
        </p:spPr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latin typeface="Garamond" panose="02020404030301010803" pitchFamily="18" charset="0"/>
              </a:rPr>
              <a:t>Chyby_2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171575"/>
            <a:ext cx="10753200" cy="5235225"/>
          </a:xfrm>
        </p:spPr>
        <p:txBody>
          <a:bodyPr/>
          <a:lstStyle/>
          <a:p>
            <a:pPr marL="342900" lvl="0" indent="-342900" algn="ctr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500" b="1" dirty="0">
                <a:latin typeface="Garamond" panose="02020404030301010803" pitchFamily="18" charset="0"/>
              </a:rPr>
              <a:t>Formální</a:t>
            </a:r>
          </a:p>
          <a:p>
            <a:pPr marL="5949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100" dirty="0">
                <a:latin typeface="Garamond" panose="02020404030301010803" pitchFamily="18" charset="0"/>
              </a:rPr>
              <a:t>interference, </a:t>
            </a:r>
            <a:r>
              <a:rPr lang="cs-CZ" sz="2100" dirty="0" err="1">
                <a:latin typeface="Garamond" panose="02020404030301010803" pitchFamily="18" charset="0"/>
              </a:rPr>
              <a:t>false</a:t>
            </a:r>
            <a:r>
              <a:rPr lang="cs-CZ" sz="2100" dirty="0">
                <a:latin typeface="Garamond" panose="02020404030301010803" pitchFamily="18" charset="0"/>
              </a:rPr>
              <a:t> </a:t>
            </a:r>
            <a:r>
              <a:rPr lang="cs-CZ" sz="2100" dirty="0" err="1">
                <a:latin typeface="Garamond" panose="02020404030301010803" pitchFamily="18" charset="0"/>
              </a:rPr>
              <a:t>friends</a:t>
            </a:r>
            <a:endParaRPr lang="cs-CZ" sz="2100" dirty="0">
              <a:latin typeface="Garamond" panose="02020404030301010803" pitchFamily="18" charset="0"/>
            </a:endParaRPr>
          </a:p>
          <a:p>
            <a:pPr marL="5949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100" dirty="0">
                <a:latin typeface="Garamond" panose="02020404030301010803" pitchFamily="18" charset="0"/>
              </a:rPr>
              <a:t>nespisovné výrazy</a:t>
            </a:r>
          </a:p>
          <a:p>
            <a:pPr marL="5949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100" dirty="0">
                <a:latin typeface="Garamond" panose="02020404030301010803" pitchFamily="18" charset="0"/>
              </a:rPr>
              <a:t>lexikální neobratnost</a:t>
            </a:r>
          </a:p>
          <a:p>
            <a:pPr marL="5949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100" dirty="0">
                <a:latin typeface="Garamond" panose="02020404030301010803" pitchFamily="18" charset="0"/>
              </a:rPr>
              <a:t>nevhodné tempo řeči</a:t>
            </a:r>
          </a:p>
          <a:p>
            <a:pPr marL="5949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100" dirty="0">
                <a:latin typeface="Garamond" panose="02020404030301010803" pitchFamily="18" charset="0"/>
              </a:rPr>
              <a:t>nevhodná neverbální komunikace</a:t>
            </a:r>
          </a:p>
          <a:p>
            <a:pPr marL="5949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100" dirty="0">
                <a:latin typeface="Garamond" panose="02020404030301010803" pitchFamily="18" charset="0"/>
              </a:rPr>
              <a:t>absence vizuálního kontaktu s publikem</a:t>
            </a:r>
          </a:p>
          <a:p>
            <a:pPr marL="5949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100" dirty="0">
                <a:latin typeface="Garamond" panose="02020404030301010803" pitchFamily="18" charset="0"/>
              </a:rPr>
              <a:t>parazitické zvuky, „vata“</a:t>
            </a:r>
          </a:p>
          <a:p>
            <a:pPr marL="5949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100" dirty="0">
                <a:latin typeface="Garamond" panose="02020404030301010803" pitchFamily="18" charset="0"/>
              </a:rPr>
              <a:t>nesprávná intonace</a:t>
            </a:r>
          </a:p>
          <a:p>
            <a:pPr marL="5949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100" dirty="0">
                <a:latin typeface="Garamond" panose="02020404030301010803" pitchFamily="18" charset="0"/>
              </a:rPr>
              <a:t>nesprávná výslovnost</a:t>
            </a:r>
          </a:p>
        </p:txBody>
      </p:sp>
    </p:spTree>
    <p:extLst>
      <p:ext uri="{BB962C8B-B14F-4D97-AF65-F5344CB8AC3E}">
        <p14:creationId xmlns:p14="http://schemas.microsoft.com/office/powerpoint/2010/main" val="2424962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 flipV="1">
            <a:off x="971550" y="6480000"/>
            <a:ext cx="7668450" cy="73200"/>
          </a:xfrm>
        </p:spPr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09575"/>
            <a:ext cx="10753200" cy="762001"/>
          </a:xfrm>
        </p:spPr>
        <p:txBody>
          <a:bodyPr/>
          <a:lstStyle/>
          <a:p>
            <a:r>
              <a:rPr lang="cs-CZ" sz="3200" dirty="0">
                <a:latin typeface="Garamond" panose="02020404030301010803" pitchFamily="18" charset="0"/>
              </a:rPr>
              <a:t>Co dělat, když… to nejde ANEB stres je přirozený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933451"/>
            <a:ext cx="10753200" cy="5294550"/>
          </a:xfrm>
        </p:spPr>
        <p:txBody>
          <a:bodyPr/>
          <a:lstStyle/>
          <a:p>
            <a:r>
              <a:rPr lang="cs-CZ" sz="2000" dirty="0">
                <a:latin typeface="Garamond" panose="02020404030301010803" pitchFamily="18" charset="0"/>
              </a:rPr>
              <a:t>… špatně začnu…</a:t>
            </a:r>
          </a:p>
          <a:p>
            <a:r>
              <a:rPr lang="cs-CZ" sz="2000" dirty="0">
                <a:latin typeface="Garamond" panose="02020404030301010803" pitchFamily="18" charset="0"/>
              </a:rPr>
              <a:t>… váhám…</a:t>
            </a:r>
          </a:p>
          <a:p>
            <a:pPr marL="72000" indent="0">
              <a:buNone/>
            </a:pPr>
            <a:r>
              <a:rPr lang="cs-CZ" sz="1500" dirty="0">
                <a:latin typeface="Garamond" panose="02020404030301010803" pitchFamily="18" charset="0"/>
              </a:rPr>
              <a:t>→ → → → → → → → → → → → → → → →</a:t>
            </a:r>
          </a:p>
          <a:p>
            <a:pPr marL="72000" indent="0">
              <a:buNone/>
            </a:pPr>
            <a:r>
              <a:rPr lang="cs-CZ" sz="2000" b="1" dirty="0">
                <a:latin typeface="Garamond" panose="02020404030301010803" pitchFamily="18" charset="0"/>
              </a:rPr>
              <a:t>NE</a:t>
            </a:r>
          </a:p>
          <a:p>
            <a:pPr marL="72000" indent="0">
              <a:buNone/>
            </a:pPr>
            <a:r>
              <a:rPr lang="cs-CZ" sz="2000" b="1" dirty="0">
                <a:latin typeface="Garamond" panose="02020404030301010803" pitchFamily="18" charset="0"/>
              </a:rPr>
              <a:t>- panika</a:t>
            </a:r>
          </a:p>
          <a:p>
            <a:pPr marL="72000" indent="0">
              <a:buNone/>
            </a:pPr>
            <a:r>
              <a:rPr lang="cs-CZ" sz="2000" b="1" dirty="0">
                <a:latin typeface="Garamond" panose="02020404030301010803" pitchFamily="18" charset="0"/>
              </a:rPr>
              <a:t>- opravy</a:t>
            </a:r>
          </a:p>
          <a:p>
            <a:pPr marL="72000" indent="0">
              <a:buNone/>
            </a:pPr>
            <a:r>
              <a:rPr lang="cs-CZ" sz="2000" b="1" dirty="0">
                <a:latin typeface="Garamond" panose="02020404030301010803" pitchFamily="18" charset="0"/>
              </a:rPr>
              <a:t>- synonyma</a:t>
            </a:r>
          </a:p>
          <a:p>
            <a:pPr marL="72000" indent="0">
              <a:buNone/>
            </a:pPr>
            <a:r>
              <a:rPr lang="cs-CZ" sz="1500" dirty="0">
                <a:latin typeface="Garamond" panose="02020404030301010803" pitchFamily="18" charset="0"/>
              </a:rPr>
              <a:t>→ → → → → → → → → → → → → → → →</a:t>
            </a:r>
          </a:p>
          <a:p>
            <a:r>
              <a:rPr lang="cs-CZ" sz="2000" dirty="0">
                <a:latin typeface="Garamond" panose="02020404030301010803" pitchFamily="18" charset="0"/>
              </a:rPr>
              <a:t>pokračovat </a:t>
            </a:r>
          </a:p>
          <a:p>
            <a:r>
              <a:rPr lang="cs-CZ" sz="2000" dirty="0">
                <a:latin typeface="Garamond" panose="02020404030301010803" pitchFamily="18" charset="0"/>
              </a:rPr>
              <a:t>vynechat/zkrátit – výpověď musí dávat smysl</a:t>
            </a:r>
          </a:p>
          <a:p>
            <a:pPr lvl="1"/>
            <a:r>
              <a:rPr lang="cs-CZ" sz="1900" i="1" dirty="0">
                <a:latin typeface="Garamond" panose="02020404030301010803" pitchFamily="18" charset="0"/>
              </a:rPr>
              <a:t>věřit si! vše přichází se zkušenostmi</a:t>
            </a:r>
          </a:p>
          <a:p>
            <a:r>
              <a:rPr lang="cs-CZ" sz="2000" dirty="0">
                <a:latin typeface="Garamond" panose="02020404030301010803" pitchFamily="18" charset="0"/>
              </a:rPr>
              <a:t>? doptat se </a:t>
            </a:r>
          </a:p>
          <a:p>
            <a:endParaRPr lang="cs-CZ" sz="900" dirty="0">
              <a:latin typeface="Garamond" panose="02020404030301010803" pitchFamily="18" charset="0"/>
            </a:endParaRPr>
          </a:p>
          <a:p>
            <a:pPr lvl="2"/>
            <a:endParaRPr lang="cs-CZ" sz="1600" dirty="0">
              <a:latin typeface="Garamond" panose="02020404030301010803" pitchFamily="18" charset="0"/>
            </a:endParaRPr>
          </a:p>
          <a:p>
            <a:pPr lvl="2" algn="ctr"/>
            <a:r>
              <a:rPr lang="cs-CZ" sz="3000" b="1" dirty="0">
                <a:latin typeface="Garamond" panose="02020404030301010803" pitchFamily="18" charset="0"/>
              </a:rPr>
              <a:t>DOTAZY?</a:t>
            </a:r>
          </a:p>
          <a:p>
            <a:endParaRPr lang="cs-CZ" sz="2200" dirty="0">
              <a:latin typeface="Garamond" panose="02020404030301010803" pitchFamily="18" charset="0"/>
            </a:endParaRPr>
          </a:p>
        </p:txBody>
      </p:sp>
      <p:pic>
        <p:nvPicPr>
          <p:cNvPr id="2050" name="Picture 2" descr="Přeložit, Klávesnice, Internetu, Tlačítko, Jazyky">
            <a:extLst>
              <a:ext uri="{FF2B5EF4-FFF2-40B4-BE49-F238E27FC236}">
                <a16:creationId xmlns:a16="http://schemas.microsoft.com/office/drawing/2014/main" id="{96629222-24D3-4353-896B-4AEA740DF7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990" y="2345375"/>
            <a:ext cx="2567609" cy="1564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718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niha, Brýle, Přeložit, Překlad, Cizí Jazyk, Jazyk">
            <a:extLst>
              <a:ext uri="{FF2B5EF4-FFF2-40B4-BE49-F238E27FC236}">
                <a16:creationId xmlns:a16="http://schemas.microsoft.com/office/drawing/2014/main" id="{0C76560B-3268-4198-8189-856D9E8B4F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943" b="-2"/>
          <a:stretch/>
        </p:blipFill>
        <p:spPr bwMode="auto">
          <a:xfrm>
            <a:off x="900112" y="1947202"/>
            <a:ext cx="2995613" cy="2342147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71" name="Footer Placeholder 2">
            <a:extLst>
              <a:ext uri="{FF2B5EF4-FFF2-40B4-BE49-F238E27FC236}">
                <a16:creationId xmlns:a16="http://schemas.microsoft.com/office/drawing/2014/main" id="{7ED31ECA-4F19-4603-84BA-F0AAA2D8D9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7</a:t>
            </a:fld>
            <a:endParaRPr lang="cs-CZ" alt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 sz="3200" dirty="0">
                <a:latin typeface="Garamond" panose="02020404030301010803" pitchFamily="18" charset="0"/>
              </a:rPr>
              <a:t>Strategie</a:t>
            </a:r>
          </a:p>
        </p:txBody>
      </p:sp>
      <p:sp>
        <p:nvSpPr>
          <p:cNvPr id="73" name="Text Placeholder 5">
            <a:extLst>
              <a:ext uri="{FF2B5EF4-FFF2-40B4-BE49-F238E27FC236}">
                <a16:creationId xmlns:a16="http://schemas.microsoft.com/office/drawing/2014/main" id="{90440967-9C3F-4251-8AF1-F165453F15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24500"/>
            <a:ext cx="10947400" cy="613500"/>
          </a:xfrm>
        </p:spPr>
        <p:txBody>
          <a:bodyPr/>
          <a:lstStyle/>
          <a:p>
            <a:r>
              <a:rPr lang="cs-CZ" sz="2050" b="1" i="1" dirty="0">
                <a:latin typeface="Garamond" panose="02020404030301010803" pitchFamily="18" charset="0"/>
              </a:rPr>
              <a:t>Hlavní požadavek tlum. procesu = zachování invariantu informace </a:t>
            </a:r>
            <a:r>
              <a:rPr lang="ru-RU" sz="2050" b="1" i="1" dirty="0">
                <a:latin typeface="Garamond" panose="02020404030301010803" pitchFamily="18" charset="0"/>
              </a:rPr>
              <a:t>(прецизійна інформація</a:t>
            </a:r>
            <a:r>
              <a:rPr lang="ru-RU" sz="2000" b="1" dirty="0">
                <a:latin typeface="Garamond" panose="02020404030301010803" pitchFamily="18" charset="0"/>
              </a:rPr>
              <a:t>)</a:t>
            </a:r>
            <a:r>
              <a:rPr lang="cs-CZ" sz="2000" b="1" dirty="0">
                <a:latin typeface="Garamond" panose="02020404030301010803" pitchFamily="18" charset="0"/>
              </a:rPr>
              <a:t>.</a:t>
            </a:r>
            <a:endParaRPr lang="en-US" sz="2000" b="1" dirty="0">
              <a:latin typeface="Garamond" panose="02020404030301010803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28"/>
          </p:nvPr>
        </p:nvSpPr>
        <p:spPr>
          <a:xfrm>
            <a:off x="4038600" y="1042330"/>
            <a:ext cx="7432678" cy="448217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cs-CZ" sz="2200" dirty="0">
                <a:latin typeface="Garamond" panose="02020404030301010803" pitchFamily="18" charset="0"/>
              </a:rPr>
              <a:t>přímý převod</a:t>
            </a:r>
          </a:p>
          <a:p>
            <a:pPr>
              <a:spcAft>
                <a:spcPts val="600"/>
              </a:spcAft>
            </a:pPr>
            <a:r>
              <a:rPr lang="cs-CZ" sz="2200" dirty="0" err="1">
                <a:latin typeface="Garamond" panose="02020404030301010803" pitchFamily="18" charset="0"/>
              </a:rPr>
              <a:t>kalkování</a:t>
            </a:r>
            <a:endParaRPr lang="cs-CZ" sz="2200" dirty="0">
              <a:latin typeface="Garamond" panose="02020404030301010803" pitchFamily="18" charset="0"/>
            </a:endParaRPr>
          </a:p>
          <a:p>
            <a:pPr>
              <a:spcAft>
                <a:spcPts val="600"/>
              </a:spcAft>
            </a:pPr>
            <a:r>
              <a:rPr lang="cs-CZ" sz="2200" dirty="0">
                <a:latin typeface="Garamond" panose="02020404030301010803" pitchFamily="18" charset="0"/>
              </a:rPr>
              <a:t>doslovné tlumočení</a:t>
            </a:r>
          </a:p>
          <a:p>
            <a:pPr>
              <a:spcAft>
                <a:spcPts val="600"/>
              </a:spcAft>
            </a:pPr>
            <a:r>
              <a:rPr lang="cs-CZ" sz="2200" dirty="0">
                <a:latin typeface="Garamond" panose="02020404030301010803" pitchFamily="18" charset="0"/>
              </a:rPr>
              <a:t>transformace (lex., gram.)</a:t>
            </a:r>
          </a:p>
          <a:p>
            <a:pPr>
              <a:spcAft>
                <a:spcPts val="600"/>
              </a:spcAft>
            </a:pPr>
            <a:r>
              <a:rPr lang="cs-CZ" sz="2200" dirty="0">
                <a:latin typeface="Garamond" panose="02020404030301010803" pitchFamily="18" charset="0"/>
              </a:rPr>
              <a:t>řečová komprese</a:t>
            </a:r>
          </a:p>
          <a:p>
            <a:pPr lvl="1">
              <a:spcAft>
                <a:spcPts val="600"/>
              </a:spcAft>
            </a:pPr>
            <a:r>
              <a:rPr lang="cs-CZ" sz="1900" dirty="0">
                <a:latin typeface="Garamond" panose="02020404030301010803" pitchFamily="18" charset="0"/>
              </a:rPr>
              <a:t>náhrada výrazu slovem nadřazeným (všeobecný pojem)/generalizace</a:t>
            </a:r>
          </a:p>
          <a:p>
            <a:pPr lvl="1">
              <a:spcAft>
                <a:spcPts val="600"/>
              </a:spcAft>
            </a:pPr>
            <a:r>
              <a:rPr lang="cs-CZ" sz="1900" dirty="0">
                <a:latin typeface="Garamond" panose="02020404030301010803" pitchFamily="18" charset="0"/>
              </a:rPr>
              <a:t>vysvětlení (parafráze)</a:t>
            </a:r>
          </a:p>
          <a:p>
            <a:pPr lvl="1">
              <a:spcAft>
                <a:spcPts val="600"/>
              </a:spcAft>
            </a:pPr>
            <a:r>
              <a:rPr lang="cs-CZ" sz="1900" dirty="0">
                <a:latin typeface="Garamond" panose="02020404030301010803" pitchFamily="18" charset="0"/>
              </a:rPr>
              <a:t>naturalizace</a:t>
            </a:r>
          </a:p>
          <a:p>
            <a:pPr lvl="1">
              <a:spcAft>
                <a:spcPts val="600"/>
              </a:spcAft>
            </a:pPr>
            <a:r>
              <a:rPr lang="cs-CZ" sz="1900" dirty="0">
                <a:latin typeface="Garamond" panose="02020404030301010803" pitchFamily="18" charset="0"/>
              </a:rPr>
              <a:t>zjednodušení///vynechání</a:t>
            </a:r>
          </a:p>
          <a:p>
            <a:pPr lvl="1">
              <a:spcAft>
                <a:spcPts val="600"/>
              </a:spcAft>
            </a:pPr>
            <a:r>
              <a:rPr lang="cs-CZ" sz="1900" dirty="0">
                <a:latin typeface="Garamond" panose="02020404030301010803" pitchFamily="18" charset="0"/>
              </a:rPr>
              <a:t>rekapitulace (obsahová ekvivalence!)</a:t>
            </a:r>
          </a:p>
          <a:p>
            <a:pPr>
              <a:spcAft>
                <a:spcPts val="600"/>
              </a:spcAft>
            </a:pPr>
            <a:r>
              <a:rPr lang="cs-CZ" sz="2200" dirty="0">
                <a:latin typeface="Garamond" panose="02020404030301010803" pitchFamily="18" charset="0"/>
              </a:rPr>
              <a:t>odkázání na další zdroj informací</a:t>
            </a:r>
          </a:p>
          <a:p>
            <a:pPr>
              <a:spcAft>
                <a:spcPts val="600"/>
              </a:spcAf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425439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CJV-EN.potx" id="{9354CC38-147E-4D76-BD28-D2AC18064E72}" vid="{1A505D1A-EE06-4AF2-B79B-5CE2F6B04F2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Prezentace-CJV-EN</Template>
  <TotalTime>7453</TotalTime>
  <Words>389</Words>
  <Application>Microsoft Office PowerPoint</Application>
  <PresentationFormat>Širokoúhlá obrazovka</PresentationFormat>
  <Paragraphs>101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Garamond</vt:lpstr>
      <vt:lpstr>Symbol</vt:lpstr>
      <vt:lpstr>Tahoma</vt:lpstr>
      <vt:lpstr>Wingdings</vt:lpstr>
      <vt:lpstr>Presentation_MU_EN</vt:lpstr>
      <vt:lpstr>Prezentace aplikace PowerPoint</vt:lpstr>
      <vt:lpstr>Techniky nácviku</vt:lpstr>
      <vt:lpstr>Invariant :: tlum. problémy </vt:lpstr>
      <vt:lpstr>Chyby_1 </vt:lpstr>
      <vt:lpstr>Chyby_2</vt:lpstr>
      <vt:lpstr>Co dělat, když… to nejde ANEB stres je přirozený</vt:lpstr>
      <vt:lpstr>Strategie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Monika Ševečková</dc:creator>
  <cp:lastModifiedBy>Monika Ševečková</cp:lastModifiedBy>
  <cp:revision>394</cp:revision>
  <cp:lastPrinted>1601-01-01T00:00:00Z</cp:lastPrinted>
  <dcterms:created xsi:type="dcterms:W3CDTF">2019-02-21T08:50:55Z</dcterms:created>
  <dcterms:modified xsi:type="dcterms:W3CDTF">2021-09-23T08:38:18Z</dcterms:modified>
</cp:coreProperties>
</file>