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6DBF-9636-441C-8D47-81C0AFE19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7EFFB5-FD01-4085-9EDF-ED5239110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3FD0E0-F41A-4F30-83FC-DE6987E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A0F787-4B65-4B8C-A826-5FB0E960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CB977-C800-4954-BB13-46B45E77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6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7E712-5F17-46D5-B4EA-5B41BFC7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3EF37A-2B4C-4BFD-A37D-B807DAC3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5FAE0-B114-495C-BA96-20249839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9/24/2021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FDB77-D15B-4BB9-8434-D9A10BFF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2FED2-46B6-49B6-A792-968BE1A2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6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59D72B-DFD5-41E2-B6E6-2F1D7975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5E6171-97E0-48E6-BEE5-0AA3A8FE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2F0CE-D96B-45F8-A543-AE327432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9/24/2021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B6D045-EFB2-4CE6-8236-BBA77F85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9F410-4766-40F7-8FCC-52AB7FF1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3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8CEBA-A721-4F12-9BA4-6FE1682E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86B55-BCBE-43CF-A2D8-C94693C3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F193B-71A6-4F16-B9F7-1225E903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A3716-FFBA-4FE7-B096-CAD22E13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94DBE-FF80-47A0-967B-2BFE5630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7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D4480-D410-421C-BB0A-D577FEE6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B6401-58DA-4889-89A2-7B7BBBFB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5E943-A734-4E39-9132-C603CB39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08F1B-8820-4841-A3D7-137BB7C2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D983F8-80C7-4EAD-B447-202CEE0C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4DE9-11D8-45D2-AE78-BC828F95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C9266-B44D-40D6-9369-8E8EE8D04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6C2A9F-2E70-40C8-8CAC-E145797E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E847FB-2AA1-46D7-B943-4C022801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9/24/2021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425C0-11EA-4DED-86C3-53FAFE6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499039-D5D7-4280-A85B-271B06F5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824E8-2348-4CF8-9093-56ED5939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8DEAD6-FB1C-494C-A9A5-50B173AB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22DBBB-C31C-4662-9D24-B9ED592AB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79A3DF-B387-4B69-9232-6154577B7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D60631-80AF-4DA0-AE86-05BF1E70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0E72E6-AA3B-431A-85D9-48E9E564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9/24/2021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221D22-CF7A-4C0F-81D7-C2D26E45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AEA61F-5EF5-400F-BE56-373C3D88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3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816A-11CC-4D5D-8153-43F6EA39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D52EA-1970-49F1-89A0-F5F2540D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8BE509-BD5E-4CAF-B063-6F566E0E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786F8-797B-410E-8D2D-AA70C582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72CFE4-1F00-4018-A017-0CF6D4E7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9/24/2021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F584F3-718D-46EF-A1AC-BF5F7FF7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65E37B-A925-43BC-977B-379EBBE7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5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B0FE-C084-4A19-8942-196AAAC1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9B971-3A53-46AD-91B4-273B6A6C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E849DC-7E7E-4190-AE96-BF713B566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28B32-AA43-4452-92BE-F64DAFB1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878134-BF73-49CA-B6FE-F4126270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34072-91F5-4903-9BB6-AEB2E047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54318-B70C-4B89-A6E6-DC245C2C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AD67AB-8B79-43E3-96EB-4DAFC54A1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A7C34F-D855-4E1A-800C-12A79638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A5FF9-046B-4AFF-ABE4-9FFD3704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C1B357-19DC-4D2E-B08D-FD250557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58AF48-79F7-474F-93BE-8A784966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FB28DE-5A71-47B3-9D8A-A4DB9041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EEE50-8B5B-4343-AB53-E03896E2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43B8B-1E08-4A4F-BE48-70C632A7A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CF989-A21C-4737-B134-5B0C67822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FE2C1B-9A94-4541-8D1D-B897EF7D3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2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informací 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24</a:t>
            </a:r>
            <a:r>
              <a:rPr lang="cs-CZ" dirty="0" smtClean="0"/>
              <a:t>. </a:t>
            </a:r>
            <a:r>
              <a:rPr lang="cs-CZ" dirty="0" smtClean="0"/>
              <a:t>09</a:t>
            </a:r>
            <a:r>
              <a:rPr lang="cs-CZ" dirty="0" smtClean="0"/>
              <a:t>. </a:t>
            </a:r>
            <a:r>
              <a:rPr lang="cs-CZ" smtClean="0"/>
              <a:t>2021</a:t>
            </a:r>
            <a:endParaRPr lang="cs-CZ" dirty="0"/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pojmů podle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Kladné</a:t>
            </a:r>
            <a:r>
              <a:rPr lang="cs-CZ" dirty="0"/>
              <a:t> (existence)</a:t>
            </a:r>
          </a:p>
          <a:p>
            <a:r>
              <a:rPr lang="cs-CZ" b="1" dirty="0"/>
              <a:t>Záporné</a:t>
            </a:r>
            <a:r>
              <a:rPr lang="cs-CZ" dirty="0"/>
              <a:t> (nedostatek)</a:t>
            </a:r>
          </a:p>
          <a:p>
            <a:endParaRPr lang="cs-CZ" dirty="0"/>
          </a:p>
          <a:p>
            <a:r>
              <a:rPr lang="cs-CZ" b="1" dirty="0"/>
              <a:t>Jednoduché</a:t>
            </a:r>
            <a:r>
              <a:rPr lang="cs-CZ" dirty="0"/>
              <a:t>  (jedna esence – Sokrates)</a:t>
            </a:r>
          </a:p>
          <a:p>
            <a:r>
              <a:rPr lang="cs-CZ" b="1" dirty="0"/>
              <a:t>Složené</a:t>
            </a:r>
            <a:r>
              <a:rPr lang="cs-CZ" dirty="0"/>
              <a:t> (více esencí, agregáty – les</a:t>
            </a:r>
          </a:p>
          <a:p>
            <a:endParaRPr lang="cs-CZ" dirty="0"/>
          </a:p>
          <a:p>
            <a:r>
              <a:rPr lang="cs-CZ" b="1" dirty="0"/>
              <a:t>Absolutní </a:t>
            </a:r>
            <a:r>
              <a:rPr lang="cs-CZ" dirty="0"/>
              <a:t>(označují pouze předmět pojmu)</a:t>
            </a:r>
          </a:p>
          <a:p>
            <a:r>
              <a:rPr lang="cs-CZ" b="1" dirty="0" err="1"/>
              <a:t>Konotativní</a:t>
            </a:r>
            <a:r>
              <a:rPr lang="cs-CZ" b="1" dirty="0"/>
              <a:t> </a:t>
            </a:r>
            <a:r>
              <a:rPr lang="cs-CZ" dirty="0"/>
              <a:t>(zpřítomňují něco dalšího, např. pojmy akcidentu zpřítomňují substanci)</a:t>
            </a:r>
          </a:p>
          <a:p>
            <a:endParaRPr lang="cs-CZ" dirty="0"/>
          </a:p>
          <a:p>
            <a:r>
              <a:rPr lang="cs-CZ" b="1" dirty="0"/>
              <a:t>Konkrétní </a:t>
            </a:r>
          </a:p>
          <a:p>
            <a:r>
              <a:rPr lang="cs-CZ" b="1" dirty="0"/>
              <a:t>Abstraktní</a:t>
            </a:r>
          </a:p>
        </p:txBody>
      </p:sp>
      <p:pic>
        <p:nvPicPr>
          <p:cNvPr id="4102" name="Picture 6" descr="http://3.bp.blogspot.com/-0N37x9wGV8w/Tp06_Na0AUI/AAAAAAAAAEg/Dw_0E3JqyRA/s1600/abstra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4805362"/>
            <a:ext cx="581025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90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pojmů podle rozsahu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Singulární </a:t>
            </a:r>
            <a:r>
              <a:rPr lang="cs-CZ" dirty="0"/>
              <a:t>– Sokrates</a:t>
            </a:r>
          </a:p>
          <a:p>
            <a:r>
              <a:rPr lang="cs-CZ" b="1" dirty="0"/>
              <a:t>Obecné</a:t>
            </a:r>
            <a:r>
              <a:rPr lang="cs-CZ" dirty="0"/>
              <a:t> – pes</a:t>
            </a:r>
          </a:p>
          <a:p>
            <a:r>
              <a:rPr lang="cs-CZ" b="1" dirty="0"/>
              <a:t>Kolektivní – </a:t>
            </a:r>
            <a:r>
              <a:rPr lang="cs-CZ" dirty="0"/>
              <a:t>Masarykova univerzita, les</a:t>
            </a:r>
          </a:p>
          <a:p>
            <a:r>
              <a:rPr lang="cs-CZ" b="1" dirty="0"/>
              <a:t>Transcendentální</a:t>
            </a:r>
            <a:r>
              <a:rPr lang="cs-CZ" dirty="0"/>
              <a:t> – jsoucno, informace</a:t>
            </a:r>
          </a:p>
        </p:txBody>
      </p:sp>
    </p:spTree>
    <p:extLst>
      <p:ext uri="{BB962C8B-B14F-4D97-AF65-F5344CB8AC3E}">
        <p14:creationId xmlns:p14="http://schemas.microsoft.com/office/powerpoint/2010/main" val="130091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dělení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Identické</a:t>
            </a:r>
            <a:r>
              <a:rPr lang="cs-CZ" dirty="0"/>
              <a:t> – když mají stejné virtuální znaky, když jsou vystiženi pomocí jiných aktuálních znaků, jsou informativní (Walter </a:t>
            </a:r>
            <a:r>
              <a:rPr lang="cs-CZ" dirty="0" err="1"/>
              <a:t>Scott</a:t>
            </a:r>
            <a:r>
              <a:rPr lang="cs-CZ" dirty="0"/>
              <a:t> = autor </a:t>
            </a:r>
            <a:r>
              <a:rPr lang="cs-CZ" dirty="0" err="1"/>
              <a:t>Vawerley</a:t>
            </a:r>
            <a:r>
              <a:rPr lang="cs-CZ" dirty="0"/>
              <a:t>)</a:t>
            </a:r>
          </a:p>
          <a:p>
            <a:r>
              <a:rPr lang="cs-CZ" b="1" dirty="0"/>
              <a:t>Různé</a:t>
            </a:r>
            <a:r>
              <a:rPr lang="cs-CZ" dirty="0"/>
              <a:t>  - jiný obsah</a:t>
            </a:r>
          </a:p>
          <a:p>
            <a:endParaRPr lang="cs-CZ" dirty="0"/>
          </a:p>
          <a:p>
            <a:r>
              <a:rPr lang="cs-CZ" b="1" dirty="0"/>
              <a:t>Slučitelné </a:t>
            </a:r>
            <a:r>
              <a:rPr lang="cs-CZ" dirty="0"/>
              <a:t>– spojením nevzniká spor</a:t>
            </a:r>
          </a:p>
          <a:p>
            <a:r>
              <a:rPr lang="cs-CZ" b="1" dirty="0"/>
              <a:t>Neslučitelné</a:t>
            </a:r>
            <a:r>
              <a:rPr lang="cs-CZ" dirty="0"/>
              <a:t> – spojením vzniká spor</a:t>
            </a:r>
          </a:p>
          <a:p>
            <a:endParaRPr lang="cs-CZ" dirty="0"/>
          </a:p>
          <a:p>
            <a:r>
              <a:rPr lang="cs-CZ" b="1" dirty="0"/>
              <a:t>Nadřazené</a:t>
            </a:r>
            <a:r>
              <a:rPr lang="cs-CZ" dirty="0"/>
              <a:t> – zahrnuje podřazené pojmy</a:t>
            </a:r>
          </a:p>
          <a:p>
            <a:r>
              <a:rPr lang="cs-CZ" b="1" dirty="0"/>
              <a:t>Podřazené </a:t>
            </a:r>
            <a:r>
              <a:rPr lang="cs-CZ" dirty="0"/>
              <a:t>– jsou obsaženy v nadřazených pojmech</a:t>
            </a:r>
          </a:p>
        </p:txBody>
      </p:sp>
    </p:spTree>
    <p:extLst>
      <p:ext uri="{BB962C8B-B14F-4D97-AF65-F5344CB8AC3E}">
        <p14:creationId xmlns:p14="http://schemas.microsoft.com/office/powerpoint/2010/main" val="410487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Konvenční a instrumentální znak objektu, tj. dán dohodou a je třeba vždy rozpoznat jeho označující funkci</a:t>
            </a:r>
          </a:p>
          <a:p>
            <a:r>
              <a:rPr lang="cs-CZ" dirty="0"/>
              <a:t>Označuje objekty prostřednictvím pojmů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844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Diferenciovaný trojúhelník reference</a:t>
            </a:r>
          </a:p>
        </p:txBody>
      </p:sp>
      <p:pic>
        <p:nvPicPr>
          <p:cNvPr id="5122" name="Picture 2" descr="http://1.bp.blogspot.com/-7sZY1q1r-VM/To21IyysOWI/AAAAAAAAADc/vXPXGJjUknk/s1600/pojmyt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9980" y="1825625"/>
            <a:ext cx="69120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94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3F81-110D-46FC-8D8B-CE6C876F3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pojmů z hlediska epistemologie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6A11CCC-CB2C-4252-9DC6-25B94CCE7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8834" y="2999222"/>
            <a:ext cx="8352473" cy="133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54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ECC1F-1EED-4C12-8E58-D3941218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realismus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25DC75-315B-4767-A22A-08841F6EFB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Platonismus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5E513570-1C68-4DA0-AB14-7537D4046D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47936" y="2505075"/>
            <a:ext cx="3892486" cy="3667411"/>
          </a:xfrm>
          <a:prstGeom prst="rect">
            <a:avLst/>
          </a:prstGeom>
        </p:spPr>
      </p:pic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5729B56-B0F2-4B17-AF9D-15454692D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Ultrarealismus</a:t>
            </a:r>
            <a:endParaRPr lang="cs-CZ" dirty="0"/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C389D82E-F480-44E3-8FB4-D77C5EEB018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05723" y="2426779"/>
            <a:ext cx="3983069" cy="371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45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216BA296-3E05-4E57-B468-1DE76160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Umírněný realismus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A12A40B8-5BA7-49D9-8E09-B373B949D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7003" y="1584643"/>
            <a:ext cx="5610225" cy="50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29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2C3FF-DF58-4A6C-BD6F-3440F9F7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Konceptualismus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21A9ED3-4CD9-4719-B714-8640D01C3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9020" y="1690688"/>
            <a:ext cx="4695444" cy="406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007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2360F-0D3A-4EEB-AED0-6E57CE3BD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Nominalismus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7E11E892-E46D-489B-AF52-2E495F86DB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7595" y="1450481"/>
            <a:ext cx="4832985" cy="468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4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F61EE-F438-49CD-91B1-C9F2AFB8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a věda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B66F3-3501-4B93-83C3-02EB8D1A4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Aristotelismus – definice a klasifikace – základní metody vědy</a:t>
            </a:r>
          </a:p>
          <a:p>
            <a:r>
              <a:rPr lang="cs-CZ" dirty="0"/>
              <a:t>Formální (deduktivní vědy) – mají systém axiomů, vyvozují teorémy</a:t>
            </a:r>
          </a:p>
          <a:p>
            <a:r>
              <a:rPr lang="cs-CZ" dirty="0"/>
              <a:t>Reálné (přírodní) – </a:t>
            </a:r>
          </a:p>
          <a:p>
            <a:pPr lvl="1"/>
            <a:r>
              <a:rPr lang="cs-CZ" dirty="0" err="1"/>
              <a:t>pozitivnismus</a:t>
            </a:r>
            <a:r>
              <a:rPr lang="cs-CZ" dirty="0"/>
              <a:t> – fakta se třídí</a:t>
            </a:r>
          </a:p>
          <a:p>
            <a:pPr lvl="1"/>
            <a:r>
              <a:rPr lang="cs-CZ" dirty="0"/>
              <a:t>Novější pojetí – paradigmata, teorie – založeny na systému pojmů</a:t>
            </a:r>
          </a:p>
          <a:p>
            <a:pPr lvl="1"/>
            <a:endParaRPr lang="cs-CZ" dirty="0"/>
          </a:p>
          <a:p>
            <a:r>
              <a:rPr lang="cs-CZ" dirty="0"/>
              <a:t>Filosofie (analytická) – konceptuální analýza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70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38F17-DCBF-4349-9784-BCA9F629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5BB279-76C5-49AB-A140-0EE471FB4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je myšlenkový útvar vyjádřený slovy, jehož prostřednictvím se vysvětluje, co definovaná věc je (tj. jaká je její esence) (Skácel a Skácel, 1945, s. 76–77; Materna a Petrželka, 2008). </a:t>
            </a:r>
          </a:p>
          <a:p>
            <a:r>
              <a:rPr lang="cs-CZ" dirty="0"/>
              <a:t>Nominální – etymologické souvislosti</a:t>
            </a:r>
          </a:p>
          <a:p>
            <a:r>
              <a:rPr lang="cs-CZ" dirty="0"/>
              <a:t>Věcná</a:t>
            </a:r>
          </a:p>
          <a:p>
            <a:pPr lvl="1"/>
            <a:r>
              <a:rPr lang="cs-CZ" dirty="0"/>
              <a:t>Vnitřní</a:t>
            </a:r>
          </a:p>
          <a:p>
            <a:pPr lvl="2"/>
            <a:r>
              <a:rPr lang="cs-CZ" dirty="0"/>
              <a:t>Substanciální – na základě esence</a:t>
            </a:r>
          </a:p>
          <a:p>
            <a:pPr lvl="3"/>
            <a:r>
              <a:rPr lang="cs-CZ" dirty="0"/>
              <a:t>Metafyzická (principy se liší pouze pojmově)</a:t>
            </a:r>
          </a:p>
          <a:p>
            <a:pPr lvl="3"/>
            <a:r>
              <a:rPr lang="cs-CZ" dirty="0"/>
              <a:t>Fyzická – (principy jsou od sebe oddělitelné)</a:t>
            </a:r>
          </a:p>
          <a:p>
            <a:pPr lvl="2"/>
            <a:r>
              <a:rPr lang="cs-CZ" dirty="0"/>
              <a:t>Deskriptivní – pomocí vlastností</a:t>
            </a:r>
          </a:p>
          <a:p>
            <a:pPr lvl="1"/>
            <a:r>
              <a:rPr lang="cs-CZ" dirty="0"/>
              <a:t>Vnější – z příčin</a:t>
            </a:r>
          </a:p>
        </p:txBody>
      </p:sp>
    </p:spTree>
    <p:extLst>
      <p:ext uri="{BB962C8B-B14F-4D97-AF65-F5344CB8AC3E}">
        <p14:creationId xmlns:p14="http://schemas.microsoft.com/office/powerpoint/2010/main" val="3278541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25FBB-BF8F-4AF3-A6BB-2E6E4CC2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definice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CF8CC12-CAFC-4C26-ABBB-4C3F7FCDF0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5643" y="1519066"/>
            <a:ext cx="4752594" cy="454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62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40FB9-4195-412B-8FA5-8AB48553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definici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E17A2-9134-4E61-8AAF-50DD2578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má být: jasná, složená z nejbližšího rodu a diference. </a:t>
            </a:r>
          </a:p>
          <a:p>
            <a:r>
              <a:rPr lang="cs-CZ" dirty="0"/>
              <a:t>Nemá být záporná, nejasná a příliš široká či úzká.</a:t>
            </a:r>
          </a:p>
        </p:txBody>
      </p:sp>
    </p:spTree>
    <p:extLst>
      <p:ext uri="{BB962C8B-B14F-4D97-AF65-F5344CB8AC3E}">
        <p14:creationId xmlns:p14="http://schemas.microsoft.com/office/powerpoint/2010/main" val="3382101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83BEA-9A8C-4758-97CE-968C11EB1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a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AE5FE-E10D-480F-8DF0-F9C638990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Dělení je rozbor celku na jednotlivé části podle určitého hlediska (Skácel a Skácel, 1945, s. 77–78; </a:t>
            </a:r>
            <a:r>
              <a:rPr lang="cs-CZ" dirty="0" err="1"/>
              <a:t>Gredt</a:t>
            </a:r>
            <a:r>
              <a:rPr lang="cs-CZ" dirty="0"/>
              <a:t>, 2009, s. 53–54). Vícenásobné dělení se nazývá klasifikace</a:t>
            </a:r>
          </a:p>
          <a:p>
            <a:r>
              <a:rPr lang="cs-CZ" dirty="0"/>
              <a:t>Celek –</a:t>
            </a:r>
          </a:p>
          <a:p>
            <a:pPr lvl="1"/>
            <a:r>
              <a:rPr lang="cs-CZ" dirty="0"/>
              <a:t>Skutečný</a:t>
            </a:r>
          </a:p>
          <a:p>
            <a:pPr lvl="2"/>
            <a:r>
              <a:rPr lang="cs-CZ" dirty="0"/>
              <a:t>Fyzický (reálná odlišnost) – části lidského těla</a:t>
            </a:r>
          </a:p>
          <a:p>
            <a:pPr lvl="2"/>
            <a:r>
              <a:rPr lang="cs-CZ" dirty="0"/>
              <a:t>Metafyzický (virtuální odlišnost) – genotyp – fenotyp, obsah – forma </a:t>
            </a:r>
          </a:p>
          <a:p>
            <a:pPr lvl="1"/>
            <a:r>
              <a:rPr lang="cs-CZ" dirty="0"/>
              <a:t>Logický  (odlišnost pouze v myšlení) – logické části pojmu</a:t>
            </a:r>
          </a:p>
          <a:p>
            <a:pPr lvl="1"/>
            <a:endParaRPr lang="cs-CZ" dirty="0"/>
          </a:p>
          <a:p>
            <a:r>
              <a:rPr lang="cs-CZ" dirty="0"/>
              <a:t>Spojení celku</a:t>
            </a:r>
          </a:p>
          <a:p>
            <a:pPr lvl="1"/>
            <a:r>
              <a:rPr lang="cs-CZ" dirty="0"/>
              <a:t>Podstatné</a:t>
            </a:r>
          </a:p>
          <a:p>
            <a:pPr lvl="1"/>
            <a:r>
              <a:rPr lang="cs-CZ" dirty="0"/>
              <a:t>Nahodilé</a:t>
            </a:r>
          </a:p>
          <a:p>
            <a:pPr lvl="1"/>
            <a:r>
              <a:rPr lang="cs-CZ" dirty="0"/>
              <a:t>Integrální</a:t>
            </a:r>
          </a:p>
          <a:p>
            <a:endParaRPr lang="cs-CZ" dirty="0"/>
          </a:p>
          <a:p>
            <a:r>
              <a:rPr lang="cs-CZ" dirty="0"/>
              <a:t>Části</a:t>
            </a:r>
          </a:p>
          <a:p>
            <a:pPr lvl="1"/>
            <a:r>
              <a:rPr lang="cs-CZ" dirty="0"/>
              <a:t>Homogenní – molekuly vody</a:t>
            </a:r>
          </a:p>
          <a:p>
            <a:pPr lvl="1"/>
            <a:r>
              <a:rPr lang="cs-CZ" dirty="0"/>
              <a:t>Heterogenní – skládka odpadu</a:t>
            </a:r>
          </a:p>
          <a:p>
            <a:pPr lvl="1"/>
            <a:r>
              <a:rPr lang="cs-CZ" dirty="0"/>
              <a:t>Organické – orgány v těle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380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EB0C2-8AEB-451E-B9C2-5E6B75974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a zásady 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4BC88-3F70-45EA-B5A3-B8806D4B4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Dělení se dělí podle typů celku: skutečné – logické, metafyzické – fyzické, podstatné – nahodilé – integrální</a:t>
            </a:r>
          </a:p>
          <a:p>
            <a:r>
              <a:rPr lang="cs-CZ" dirty="0"/>
              <a:t>Zásady dělení:</a:t>
            </a:r>
          </a:p>
          <a:p>
            <a:pPr lvl="1"/>
            <a:r>
              <a:rPr lang="cs-CZ" dirty="0"/>
              <a:t>části, na které je celek rozdělen, mu musí být přiměřené – musí mu odpovídat;</a:t>
            </a:r>
          </a:p>
          <a:p>
            <a:pPr lvl="1"/>
            <a:r>
              <a:rPr lang="cs-CZ" dirty="0"/>
              <a:t>žádná část dělení nesmí obsahovat víc než celek nebo se nesmí celku rovnat;</a:t>
            </a:r>
          </a:p>
          <a:p>
            <a:pPr lvl="1"/>
            <a:r>
              <a:rPr lang="cs-CZ" dirty="0"/>
              <a:t>žádná část dělení nesmí v sobě zahrnovat část jinou; </a:t>
            </a:r>
          </a:p>
          <a:p>
            <a:pPr lvl="1"/>
            <a:r>
              <a:rPr lang="cs-CZ" dirty="0"/>
              <a:t>klasifikace obsahuje nejprve části, ze kterých se celek skládá bezprostředně, teprve poté je možné tyto části chápat jako celek a dále dělit. </a:t>
            </a:r>
          </a:p>
        </p:txBody>
      </p:sp>
    </p:spTree>
    <p:extLst>
      <p:ext uri="{BB962C8B-B14F-4D97-AF65-F5344CB8AC3E}">
        <p14:creationId xmlns:p14="http://schemas.microsoft.com/office/powerpoint/2010/main" val="98782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3A8BE-FEC1-44FA-9310-E0C893BB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73F06C-023D-4814-9D11-8CDA5C3B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Závisí na řešení epistemologických otázek</a:t>
            </a:r>
          </a:p>
          <a:p>
            <a:r>
              <a:rPr lang="cs-CZ" dirty="0"/>
              <a:t>Pojem lze obecně charakterizovat jako způsob zpřítomnění části reality (objektu) v poznání (subjektu) (Novák a Dvořák, 2007, s. 38).</a:t>
            </a:r>
          </a:p>
          <a:p>
            <a:r>
              <a:rPr lang="cs-CZ" dirty="0"/>
              <a:t>Vědecké pojmy jsou obecné, to znamená, že pomocí jediného pojmu je vystižena nějaká vlastnost, která se v realitě vyskytuje mnohonásobně (například prostřednictvím jednoho pojmu člověk vystihujeme to, co je společné všem lidem, kteří žili, žijí a budou žít na Zemi) (Ochrana, 2009, s. 29). </a:t>
            </a:r>
          </a:p>
          <a:p>
            <a:r>
              <a:rPr lang="cs-CZ" dirty="0"/>
              <a:t>Je třeba rozlišit mezi pojmem jako abstraktní entitou a termínem (určitým jazykovým výrazem), kterým je pojem označen. Termín je hmotný znak pro pojem, pojem je významem termínu. Pojem reprezentuje objekt v poznání, termín je jazyková entita referující k objektu.</a:t>
            </a:r>
          </a:p>
        </p:txBody>
      </p:sp>
    </p:spTree>
    <p:extLst>
      <p:ext uri="{BB962C8B-B14F-4D97-AF65-F5344CB8AC3E}">
        <p14:creationId xmlns:p14="http://schemas.microsoft.com/office/powerpoint/2010/main" val="420424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Věci, které se k jiným věcem vztahují vztahem reprezentace.</a:t>
            </a:r>
          </a:p>
          <a:p>
            <a:r>
              <a:rPr lang="cs-CZ" dirty="0"/>
              <a:t>Zastupují jiné věci.</a:t>
            </a:r>
          </a:p>
          <a:p>
            <a:r>
              <a:rPr lang="cs-CZ" dirty="0"/>
              <a:t>Znaky </a:t>
            </a:r>
          </a:p>
          <a:p>
            <a:pPr lvl="1"/>
            <a:r>
              <a:rPr lang="cs-CZ" dirty="0"/>
              <a:t>Přirozené (kouř je znak ohně)</a:t>
            </a:r>
          </a:p>
          <a:p>
            <a:pPr lvl="1"/>
            <a:r>
              <a:rPr lang="cs-CZ" dirty="0"/>
              <a:t>Konvenční (slova) – vznikly dohodou</a:t>
            </a:r>
            <a:br>
              <a:rPr lang="cs-CZ" dirty="0"/>
            </a:br>
            <a:endParaRPr lang="cs-CZ" dirty="0"/>
          </a:p>
          <a:p>
            <a:pPr lvl="1"/>
            <a:r>
              <a:rPr lang="cs-CZ" dirty="0"/>
              <a:t>Formální – bezprostřední vztah k označovanému, který si neuvědomujeme</a:t>
            </a:r>
          </a:p>
          <a:p>
            <a:pPr lvl="1"/>
            <a:r>
              <a:rPr lang="cs-CZ" dirty="0"/>
              <a:t>Instrumentální – zprostředkovaný vztah k označovanému, kterého si musíme být vědomi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2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znaku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Sv. Augustin: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Znak je totiž věc, která působí, že člověku vytane na mysli kromě představy, kterou vnuká smyslům, ještě něco jiného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/>
              <a:t>1) Slovo</a:t>
            </a:r>
            <a:r>
              <a:rPr lang="cs-CZ" dirty="0"/>
              <a:t> vyvolá </a:t>
            </a:r>
          </a:p>
          <a:p>
            <a:r>
              <a:rPr lang="cs-CZ" b="1" dirty="0"/>
              <a:t>2 )představu</a:t>
            </a:r>
            <a:r>
              <a:rPr lang="cs-CZ" dirty="0"/>
              <a:t> sebe sama a</a:t>
            </a:r>
          </a:p>
          <a:p>
            <a:r>
              <a:rPr lang="cs-CZ" dirty="0"/>
              <a:t>3) </a:t>
            </a:r>
            <a:r>
              <a:rPr lang="cs-CZ" b="1" dirty="0"/>
              <a:t>představu</a:t>
            </a:r>
            <a:r>
              <a:rPr lang="cs-CZ" dirty="0"/>
              <a:t> </a:t>
            </a:r>
          </a:p>
          <a:p>
            <a:r>
              <a:rPr lang="cs-CZ" dirty="0"/>
              <a:t>4) </a:t>
            </a:r>
            <a:r>
              <a:rPr lang="cs-CZ" b="1" dirty="0"/>
              <a:t>označené věci</a:t>
            </a:r>
          </a:p>
        </p:txBody>
      </p:sp>
    </p:spTree>
    <p:extLst>
      <p:ext uri="{BB962C8B-B14F-4D97-AF65-F5344CB8AC3E}">
        <p14:creationId xmlns:p14="http://schemas.microsoft.com/office/powerpoint/2010/main" val="376870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znaku</a:t>
            </a:r>
          </a:p>
        </p:txBody>
      </p:sp>
      <p:pic>
        <p:nvPicPr>
          <p:cNvPr id="1026" name="Picture 2" descr="http://4.bp.blogspot.com/-9KrcpKL60tc/ToqsiJSgiEI/AAAAAAAAADA/C1lB-O6JIMg/s400/pros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080" y="1882140"/>
            <a:ext cx="7086600" cy="439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0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2052" name="Picture 4" descr="http://1.bp.blogspot.com/-1Hhbdm0RFcw/TomkHfvk1_I/AAAAAAAAAC0/mNILBtPG-SE/s1600/Obr_1_Trojuhelnik_referenc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2817812"/>
            <a:ext cx="3867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1.bp.blogspot.com/-nXw-DkfzcR8/TomIm-VJR_I/AAAAAAAAACw/J-LQmQSDy6Y/s1600/tro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330325"/>
            <a:ext cx="41814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8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Aktuálně nebo potenciálně jsoucí věc, v naší terminologii individuum-substance, individuum-akcident, vztah, agregát</a:t>
            </a:r>
          </a:p>
          <a:p>
            <a:r>
              <a:rPr lang="cs-CZ" dirty="0"/>
              <a:t>Formální objekt – to, co je na objektu vystiženo pojmem (je tu jakési spojení s pojmem)</a:t>
            </a:r>
          </a:p>
          <a:p>
            <a:r>
              <a:rPr lang="cs-CZ" dirty="0"/>
              <a:t>Materiální objekt – objekt se vším, co mu náleží</a:t>
            </a:r>
          </a:p>
        </p:txBody>
      </p:sp>
    </p:spTree>
    <p:extLst>
      <p:ext uri="{BB962C8B-B14F-4D97-AF65-F5344CB8AC3E}">
        <p14:creationId xmlns:p14="http://schemas.microsoft.com/office/powerpoint/2010/main" val="195712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Přirozený a formální znak objektu – není otázkou konvence, zpřítomňuje objekt bezprostředně</a:t>
            </a:r>
          </a:p>
          <a:p>
            <a:r>
              <a:rPr lang="cs-CZ" b="1" dirty="0"/>
              <a:t>Subjektivní pojem</a:t>
            </a:r>
            <a:r>
              <a:rPr lang="cs-CZ" dirty="0"/>
              <a:t> – součást mysli poznávajícího</a:t>
            </a:r>
          </a:p>
          <a:p>
            <a:r>
              <a:rPr lang="cs-CZ" b="1" dirty="0"/>
              <a:t>Objektivní pojem </a:t>
            </a:r>
            <a:r>
              <a:rPr lang="cs-CZ" dirty="0"/>
              <a:t>– pojem kladený jako objekt, jde de facto o objekt v úpravě pro myšlení (obecnost) – entity ve FRBR</a:t>
            </a:r>
          </a:p>
          <a:p>
            <a:r>
              <a:rPr lang="cs-CZ" b="1" dirty="0"/>
              <a:t>Obsah pojmu </a:t>
            </a:r>
            <a:r>
              <a:rPr lang="cs-CZ" dirty="0"/>
              <a:t>– to, co pojem vystihuje na objektu, obsah vyjádřen pomocí známek, tj. jiných pojmů</a:t>
            </a:r>
          </a:p>
          <a:p>
            <a:r>
              <a:rPr lang="cs-CZ" b="1" dirty="0"/>
              <a:t>Rozsah pojmu </a:t>
            </a:r>
            <a:r>
              <a:rPr lang="cs-CZ" dirty="0"/>
              <a:t>– soubor objektů, kterým se dá pojem přidělit</a:t>
            </a:r>
          </a:p>
          <a:p>
            <a:r>
              <a:rPr lang="cs-CZ" dirty="0"/>
              <a:t>Mezi obsahem a rozsahem je </a:t>
            </a:r>
            <a:r>
              <a:rPr lang="cs-CZ" b="1" dirty="0"/>
              <a:t>nepřímá úměra</a:t>
            </a:r>
          </a:p>
        </p:txBody>
      </p:sp>
    </p:spTree>
    <p:extLst>
      <p:ext uri="{BB962C8B-B14F-4D97-AF65-F5344CB8AC3E}">
        <p14:creationId xmlns:p14="http://schemas.microsoft.com/office/powerpoint/2010/main" val="3573285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2F5411E2376342A0D7A206D5F606B7" ma:contentTypeVersion="4" ma:contentTypeDescription="Vytvoří nový dokument" ma:contentTypeScope="" ma:versionID="009bc74c6787962d7db0f2081ba4d25a">
  <xsd:schema xmlns:xsd="http://www.w3.org/2001/XMLSchema" xmlns:xs="http://www.w3.org/2001/XMLSchema" xmlns:p="http://schemas.microsoft.com/office/2006/metadata/properties" xmlns:ns2="48244c69-417e-43cb-8077-36a651a0cba6" targetNamespace="http://schemas.microsoft.com/office/2006/metadata/properties" ma:root="true" ma:fieldsID="7c8ffbcdc42ac28f76b45be5575de5b2" ns2:_="">
    <xsd:import namespace="48244c69-417e-43cb-8077-36a651a0cb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44c69-417e-43cb-8077-36a651a0c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7B0E3B-CF58-43C9-ACEA-E07CA0F6553E}"/>
</file>

<file path=customXml/itemProps2.xml><?xml version="1.0" encoding="utf-8"?>
<ds:datastoreItem xmlns:ds="http://schemas.openxmlformats.org/officeDocument/2006/customXml" ds:itemID="{AD3C16CA-5302-4437-AE7B-85F0A7C46A9B}"/>
</file>

<file path=customXml/itemProps3.xml><?xml version="1.0" encoding="utf-8"?>
<ds:datastoreItem xmlns:ds="http://schemas.openxmlformats.org/officeDocument/2006/customXml" ds:itemID="{18F79C3B-B5E4-4FC1-B948-049C7373957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893</Words>
  <Application>Microsoft Office PowerPoint</Application>
  <PresentationFormat>Širokoúhlá obrazovka</PresentationFormat>
  <Paragraphs>120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Organizace informací II.</vt:lpstr>
      <vt:lpstr>Pojmy a věda</vt:lpstr>
      <vt:lpstr>Pojetí pojmů</vt:lpstr>
      <vt:lpstr>Znaky</vt:lpstr>
      <vt:lpstr>Definice znaku</vt:lpstr>
      <vt:lpstr>Struktura znaku</vt:lpstr>
      <vt:lpstr>Trojúhelník reference</vt:lpstr>
      <vt:lpstr>Objekt</vt:lpstr>
      <vt:lpstr>Pojem</vt:lpstr>
      <vt:lpstr>Dělení pojmů podle obsahu</vt:lpstr>
      <vt:lpstr>Dělení pojmů podle rozsahu</vt:lpstr>
      <vt:lpstr>Další dělení pojmů</vt:lpstr>
      <vt:lpstr>Znak</vt:lpstr>
      <vt:lpstr>Diferenciovaný trojúhelník reference</vt:lpstr>
      <vt:lpstr>Pojetí pojmů z hlediska epistemologie</vt:lpstr>
      <vt:lpstr>Krajní realismus</vt:lpstr>
      <vt:lpstr>Umírněný realismus</vt:lpstr>
      <vt:lpstr>Konceptualismus</vt:lpstr>
      <vt:lpstr>Nominalismus</vt:lpstr>
      <vt:lpstr>Definice</vt:lpstr>
      <vt:lpstr>Struktura definice</vt:lpstr>
      <vt:lpstr>Požadavky na definici</vt:lpstr>
      <vt:lpstr>Dělení a klasifikace</vt:lpstr>
      <vt:lpstr>Typy a zásady dělení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34</cp:revision>
  <dcterms:created xsi:type="dcterms:W3CDTF">2017-09-18T08:06:43Z</dcterms:created>
  <dcterms:modified xsi:type="dcterms:W3CDTF">2021-09-24T08:14:59Z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0x010100CC2F5411E2376342A0D7A206D5F606B7</vt:lpwstr>
  </property>
</Properties>
</file>