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90" r:id="rId9"/>
    <p:sldId id="29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11/26/2021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</a:t>
            </a:r>
            <a:r>
              <a:rPr lang="cs-CZ" dirty="0" smtClean="0"/>
              <a:t>informací IX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PhDr</a:t>
            </a:r>
            <a:r>
              <a:rPr lang="cs-CZ" dirty="0"/>
              <a:t>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859D7-0882-434D-8E74-F346680C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5DEE8-B9FA-4589-8CB4-BC45EC7F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historicky nejstarší - vznikly z potřeby organizování fondu ve skladech nebo volném výběru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informace - vřazovány do systému vědních oborů</a:t>
            </a: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výhody: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kontrolované pořadí vědních disciplín a všeobecně populárních termínů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rozšířená možnost vyhledávání do hloubky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použité symboly objektivně označují předmět a kategorie</a:t>
            </a: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nevýhody: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nemožnost úplného klasifikování celého obsáhlého kulturního dědictví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systematické třídníky nejsou tak jednoduchým navigátorem jako přirozený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12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E42FC-0EED-4A24-AC3A-E0D13BD7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Vývoj a druhy systematických selekčních jazyků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8178B-D8C4-43F2-AD60-67230F01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systematické členění je považováno za nejstarší - původně byly knihy stavěny podle oborů - tedy podle svého obsahu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při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tvořbě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soupisů knihoven se braly svazky postupně, jak ležely v policích, a tak vzniklo i systematické sekundární třídění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konkrétní SSJ vznikaly a vznikají v závislosti na konkrétních systémech klasifikace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0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55E23-F940-4770-93B1-FA87974E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C6C7C-40F4-4727-87B0-C8BD2F6F0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vznik – v Mezopotámii v Ninive 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Ašurbanipalova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knihovna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nejznámějším SSJ starověku je SSJ Alexandrijské knihovny – autorem byl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Kallimachos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z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Kyrény</a:t>
            </a: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jeho katalog měl 120 svazků – zaznamenával všechno tehdejší řecké písemnictví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katalog byl klasifikován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Poezii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Právo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Historii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Rétoriku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díla různého obsahu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1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73193-95DD-450E-B619-CF35AC90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8152A-2F49-4223-8B51-81081A04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zachovaly se četné katalogy středověkých klášterních knihoven – potvrzují, že knihovny dávaly přednost literatuře náboženské a teologické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tzv. světskou literaturu - ukládaly jen jako pomůcku pro přípravné studium ke studiu teologie, nebo proto, aby s ní mohly z církevních pozic polemizovat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knihovny středověkých univerzit – byly obsahově pestřejší – náboženská literatura je postupně zatlačována literaturou jiných oborů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katalog knihovny Karlovy koleje pražské univerzity z roku 1370 - ukazuje, že středověké systematické katalogy měly převážně povahu inventáře nebo místního katalogu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33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199E9-9011-44FE-AB75-00DFFB7C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E7341-C871-4D92-8914-9D353A48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 vynálezu knihtisku nastalo rychlé šíření literatury - růst knihoven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vznikla také potřeba sepsat literární produkci a uspořádat ji jak abecedně, tak systematicky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Konrád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Gesner</a:t>
            </a: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bibliograf, zakladatel novověké bibliografie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sestavil univerzální bibliografii – uspořádal ji jak abecedně, tak systematicky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1548 – vydal dílo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Bibliotheca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universalis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- obsahuje tehdy známou literaturu řeckou, latinskou, hebrejskou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 19. století - vznikl nový typ bibliografií v souvislosti s potřebami knihkupců, nakladatelů, tiskařů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9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BCF4D-A5DF-4FF1-BCD5-607C5AD3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W. T. </a:t>
            </a:r>
            <a:r>
              <a:rPr lang="cs-CZ" dirty="0" err="1"/>
              <a:t>Harris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297FA-2510-4B71-BD3E-0E7E825DB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1870 – klasifikace pro knihovnu Veřejné školy v </a:t>
            </a:r>
            <a:r>
              <a:rPr lang="cs-CZ" dirty="0" err="1"/>
              <a:t>St.Louis</a:t>
            </a:r>
            <a:r>
              <a:rPr lang="cs-CZ" dirty="0"/>
              <a:t> </a:t>
            </a:r>
          </a:p>
          <a:p>
            <a:r>
              <a:rPr lang="cs-CZ" dirty="0"/>
              <a:t>vyšel z </a:t>
            </a:r>
            <a:r>
              <a:rPr lang="cs-CZ" dirty="0" err="1"/>
              <a:t>Baconovy</a:t>
            </a:r>
            <a:r>
              <a:rPr lang="cs-CZ" dirty="0"/>
              <a:t> klasifikace věd převrátil pořadí věd ( na počátek položil vědu) </a:t>
            </a:r>
          </a:p>
          <a:p>
            <a:r>
              <a:rPr lang="cs-CZ" dirty="0"/>
              <a:t>ovlivnil </a:t>
            </a:r>
            <a:r>
              <a:rPr lang="cs-CZ" dirty="0" err="1"/>
              <a:t>Deweyho</a:t>
            </a:r>
            <a:r>
              <a:rPr lang="cs-CZ" dirty="0"/>
              <a:t> a strukturu pozdějšího Mezinárodního desetinného třídění</a:t>
            </a:r>
          </a:p>
        </p:txBody>
      </p:sp>
    </p:spTree>
    <p:extLst>
      <p:ext uri="{BB962C8B-B14F-4D97-AF65-F5344CB8AC3E}">
        <p14:creationId xmlns:p14="http://schemas.microsoft.com/office/powerpoint/2010/main" val="2058407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A0F23-E51B-4464-8123-31BB2703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AAB57-A0E1-4B11-B812-B6995282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The classification of Harris: Influences of Bacon and Hegel in the universe  of library classification">
            <a:extLst>
              <a:ext uri="{FF2B5EF4-FFF2-40B4-BE49-F238E27FC236}">
                <a16:creationId xmlns:a16="http://schemas.microsoft.com/office/drawing/2014/main" id="{B4B03181-B765-449F-A7E2-3F4A78BA5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363" y="991171"/>
            <a:ext cx="6739128" cy="487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4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279EE-9B12-45C0-A5D1-D3F35E8A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Melvil</a:t>
            </a:r>
            <a:r>
              <a:rPr lang="cs-CZ" dirty="0"/>
              <a:t> </a:t>
            </a:r>
            <a:r>
              <a:rPr lang="cs-CZ" dirty="0" err="1"/>
              <a:t>Dewey</a:t>
            </a:r>
            <a:r>
              <a:rPr lang="cs-CZ" dirty="0"/>
              <a:t> (1851-1931)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5874B-ADFA-4FAB-9C74-47B21CC5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1876- </a:t>
            </a:r>
            <a:r>
              <a:rPr lang="cs-CZ" dirty="0" err="1"/>
              <a:t>Deweyho</a:t>
            </a:r>
            <a:r>
              <a:rPr lang="cs-CZ" dirty="0"/>
              <a:t> klasifikace(DDT) jeden z nejrozšířenějších systematických selekčních jazyků d</a:t>
            </a:r>
          </a:p>
          <a:p>
            <a:r>
              <a:rPr lang="cs-CZ" dirty="0"/>
              <a:t>nes snaha nahradit jím MDT </a:t>
            </a:r>
          </a:p>
          <a:p>
            <a:r>
              <a:rPr lang="cs-CZ" dirty="0"/>
              <a:t>přínos – zavedení číselného desetinného principu zavedl systém pomocných znaků</a:t>
            </a:r>
          </a:p>
        </p:txBody>
      </p:sp>
    </p:spTree>
    <p:extLst>
      <p:ext uri="{BB962C8B-B14F-4D97-AF65-F5344CB8AC3E}">
        <p14:creationId xmlns:p14="http://schemas.microsoft.com/office/powerpoint/2010/main" val="350876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368A5-9809-456B-BC96-F22CE0DA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FA9C63E-93F6-4237-93DC-273F7AEBE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144" y="655082"/>
            <a:ext cx="6317933" cy="5547836"/>
          </a:xfrm>
        </p:spPr>
      </p:pic>
    </p:spTree>
    <p:extLst>
      <p:ext uri="{BB962C8B-B14F-4D97-AF65-F5344CB8AC3E}">
        <p14:creationId xmlns:p14="http://schemas.microsoft.com/office/powerpoint/2010/main" val="194934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61B3-FDAC-4549-A1EC-382D1612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020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54630E-CFEE-4F31-B75B-172857A53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114" y="1690688"/>
            <a:ext cx="7098030" cy="4119944"/>
          </a:xfrm>
        </p:spPr>
      </p:pic>
    </p:spTree>
    <p:extLst>
      <p:ext uri="{BB962C8B-B14F-4D97-AF65-F5344CB8AC3E}">
        <p14:creationId xmlns:p14="http://schemas.microsoft.com/office/powerpoint/2010/main" val="309304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15C72-A889-44E0-81CA-4E97897C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věd a SSJ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52116-627B-4046-9F02-C63AE93A9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SSJ - vychází z klasifikace věd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věd - je pro oblast selekčních jazyků velice důležitá - nejde však o selekční jazyk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= členění předmětů nebo pojmů do určité skupiny tříd či podmnožin, které jsou hierarchicky uspořádané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EB8EB-0107-4822-B253-7FA2B6FD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170339-540F-4E37-B5C7-4DBDD808A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951" y="1174432"/>
            <a:ext cx="6067425" cy="5683568"/>
          </a:xfrm>
        </p:spPr>
      </p:pic>
    </p:spTree>
    <p:extLst>
      <p:ext uri="{BB962C8B-B14F-4D97-AF65-F5344CB8AC3E}">
        <p14:creationId xmlns:p14="http://schemas.microsoft.com/office/powerpoint/2010/main" val="328386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B35CA-C591-4E13-930A-4D66DBD1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58D32C-3209-4BE7-8F34-E9A666806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6D0494-3163-4747-8133-CA28F1F69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985837"/>
            <a:ext cx="638175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2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AC49-E475-4516-ADD4-A0364D93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desetinné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390E1-F4BE-4EC6-83F9-205224539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bibliografický ústav(r.1895 rozhodnuto o založení) </a:t>
            </a:r>
          </a:p>
          <a:p>
            <a:r>
              <a:rPr lang="cs-CZ" dirty="0"/>
              <a:t>Paul </a:t>
            </a:r>
            <a:r>
              <a:rPr lang="cs-CZ" dirty="0" err="1"/>
              <a:t>Otlet</a:t>
            </a:r>
            <a:r>
              <a:rPr lang="cs-CZ" dirty="0"/>
              <a:t>, Henri La </a:t>
            </a:r>
            <a:r>
              <a:rPr lang="cs-CZ" dirty="0" err="1"/>
              <a:t>Fontaine</a:t>
            </a:r>
            <a:r>
              <a:rPr lang="cs-CZ" dirty="0"/>
              <a:t> úkol: vydávat bibliografické záznamy o světové tiskové produkci – </a:t>
            </a:r>
          </a:p>
          <a:p>
            <a:r>
              <a:rPr lang="cs-CZ" dirty="0"/>
              <a:t>první fáze přebírá </a:t>
            </a:r>
            <a:r>
              <a:rPr lang="cs-CZ" dirty="0" err="1"/>
              <a:t>Deweyho</a:t>
            </a:r>
            <a:r>
              <a:rPr lang="cs-CZ" dirty="0"/>
              <a:t> Desetinné třídění </a:t>
            </a:r>
          </a:p>
          <a:p>
            <a:r>
              <a:rPr lang="cs-CZ" dirty="0"/>
              <a:t>dále se vytváří systém pomocných znaků - podrobnější rozpracování tabulek jednotlivých vědních oborů</a:t>
            </a:r>
          </a:p>
        </p:txBody>
      </p:sp>
    </p:spTree>
    <p:extLst>
      <p:ext uri="{BB962C8B-B14F-4D97-AF65-F5344CB8AC3E}">
        <p14:creationId xmlns:p14="http://schemas.microsoft.com/office/powerpoint/2010/main" val="2411889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74BED-A14B-4FE9-B21F-8C1FCB2D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D17DD-C411-4AE5-9D6F-0934BBD2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0 Všeobecnosti </a:t>
            </a:r>
          </a:p>
          <a:p>
            <a:r>
              <a:rPr lang="cs-CZ" dirty="0"/>
              <a:t>1 Filozofie 2 Náboženství. Teologie </a:t>
            </a:r>
          </a:p>
          <a:p>
            <a:r>
              <a:rPr lang="cs-CZ" dirty="0"/>
              <a:t>3 Společenské vědy </a:t>
            </a:r>
          </a:p>
          <a:p>
            <a:r>
              <a:rPr lang="cs-CZ" dirty="0"/>
              <a:t>4 (neobsazena od r.1962) </a:t>
            </a:r>
          </a:p>
          <a:p>
            <a:r>
              <a:rPr lang="cs-CZ" dirty="0"/>
              <a:t>5 Matematika. Přírodní vědy </a:t>
            </a:r>
          </a:p>
          <a:p>
            <a:r>
              <a:rPr lang="cs-CZ" dirty="0"/>
              <a:t>6 Užité </a:t>
            </a:r>
            <a:r>
              <a:rPr lang="cs-CZ" dirty="0" err="1"/>
              <a:t>vědy.Lékařství</a:t>
            </a:r>
            <a:r>
              <a:rPr lang="cs-CZ" dirty="0"/>
              <a:t>. Technika </a:t>
            </a:r>
          </a:p>
          <a:p>
            <a:r>
              <a:rPr lang="cs-CZ" dirty="0"/>
              <a:t>7 Umění </a:t>
            </a:r>
          </a:p>
          <a:p>
            <a:r>
              <a:rPr lang="cs-CZ" dirty="0"/>
              <a:t>8 </a:t>
            </a:r>
            <a:r>
              <a:rPr lang="cs-CZ" dirty="0" err="1"/>
              <a:t>Jazykověda.Filologie.Literatury</a:t>
            </a:r>
            <a:r>
              <a:rPr lang="cs-CZ" dirty="0"/>
              <a:t> </a:t>
            </a:r>
          </a:p>
          <a:p>
            <a:r>
              <a:rPr lang="cs-CZ" dirty="0"/>
              <a:t>9 Geografie. Biografické studie. Dějiny</a:t>
            </a:r>
          </a:p>
        </p:txBody>
      </p:sp>
    </p:spTree>
    <p:extLst>
      <p:ext uri="{BB962C8B-B14F-4D97-AF65-F5344CB8AC3E}">
        <p14:creationId xmlns:p14="http://schemas.microsoft.com/office/powerpoint/2010/main" val="3274892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5BB5B-3521-438B-B77F-0707742D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1F703-740F-4C11-8141-58826600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Každá tato hlavní třída stejně jako každá další hlavní třída MDT se člení připojováním dalších číslic na deset či méně oddílů nižšího řádu </a:t>
            </a:r>
          </a:p>
          <a:p>
            <a:endParaRPr lang="cs-CZ" dirty="0"/>
          </a:p>
          <a:p>
            <a:r>
              <a:rPr lang="cs-CZ" b="1" dirty="0"/>
              <a:t>Příklad: </a:t>
            </a:r>
          </a:p>
          <a:p>
            <a:r>
              <a:rPr lang="cs-CZ" dirty="0"/>
              <a:t>6 Užité vědy. Lékařství. Technika </a:t>
            </a:r>
          </a:p>
          <a:p>
            <a:r>
              <a:rPr lang="cs-CZ" dirty="0"/>
              <a:t>61 Lékařské vědy. Medicína </a:t>
            </a:r>
          </a:p>
          <a:p>
            <a:r>
              <a:rPr lang="cs-CZ" dirty="0"/>
              <a:t>616 Patologie. Klinická medicína </a:t>
            </a:r>
          </a:p>
          <a:p>
            <a:r>
              <a:rPr lang="cs-CZ" dirty="0"/>
              <a:t>616.8 Neurologie. Neuropatologie. Nervový systém </a:t>
            </a:r>
          </a:p>
          <a:p>
            <a:r>
              <a:rPr lang="cs-CZ" dirty="0"/>
              <a:t>616.85 Organické neurózy. </a:t>
            </a:r>
          </a:p>
          <a:p>
            <a:r>
              <a:rPr lang="cs-CZ" dirty="0"/>
              <a:t>Neuropatie 616.853 Epilepsie. Padoucnice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 přehlednost se píše za každou třetí číslicí tečka</a:t>
            </a:r>
          </a:p>
        </p:txBody>
      </p:sp>
    </p:spTree>
    <p:extLst>
      <p:ext uri="{BB962C8B-B14F-4D97-AF65-F5344CB8AC3E}">
        <p14:creationId xmlns:p14="http://schemas.microsoft.com/office/powerpoint/2010/main" val="108836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F69A0-CAE3-4D81-845B-0A9FBEDB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37EAD-D35F-4323-A689-7F6B4AD8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(jednoduché) znaky MDT znaky vzniklé postupným rozkladem znaku MDT uvedeny v hlavních tabulkách </a:t>
            </a:r>
          </a:p>
          <a:p>
            <a:endParaRPr lang="cs-CZ" dirty="0"/>
          </a:p>
          <a:p>
            <a:r>
              <a:rPr lang="cs-CZ" dirty="0"/>
              <a:t>Složené znaky MDT spojení dvou nebo více jednoduchých znaků MDT pomocí symbolů přiřazení či rozšíření nebo pomocí dvojtečky, dvojité dvojtečky či hranatých závorek</a:t>
            </a:r>
          </a:p>
        </p:txBody>
      </p:sp>
    </p:spTree>
    <p:extLst>
      <p:ext uri="{BB962C8B-B14F-4D97-AF65-F5344CB8AC3E}">
        <p14:creationId xmlns:p14="http://schemas.microsoft.com/office/powerpoint/2010/main" val="1168110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99307-0446-4B92-996A-F3C59500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vytváření spojených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166C5-2DA3-4EC3-A9E8-87AEC58A4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spojovacími symboly + symbol přiřazení čte </a:t>
            </a:r>
            <a:r>
              <a:rPr lang="cs-CZ" dirty="0" err="1"/>
              <a:t>se“a</a:t>
            </a:r>
            <a:r>
              <a:rPr lang="cs-CZ" dirty="0"/>
              <a:t>“ nebo „plus“ </a:t>
            </a:r>
          </a:p>
          <a:p>
            <a:pPr lvl="1"/>
            <a:r>
              <a:rPr lang="cs-CZ" dirty="0"/>
              <a:t>Příklad: 622 +669 Hornictví a hutnictví </a:t>
            </a:r>
          </a:p>
          <a:p>
            <a:r>
              <a:rPr lang="cs-CZ" dirty="0"/>
              <a:t>: symbol vztahu čte se „dvojtečka“ nebo „ku“ </a:t>
            </a:r>
          </a:p>
          <a:p>
            <a:pPr lvl="1"/>
            <a:r>
              <a:rPr lang="cs-CZ" dirty="0"/>
              <a:t>Příklad: 622.333:622.271 Těžba kamenného uhlí povrchovým způsobem </a:t>
            </a:r>
          </a:p>
          <a:p>
            <a:r>
              <a:rPr lang="cs-CZ" dirty="0"/>
              <a:t>/ symbol rozšíření čte se „až“ „lomeno“ </a:t>
            </a:r>
          </a:p>
          <a:p>
            <a:pPr lvl="1"/>
            <a:r>
              <a:rPr lang="cs-CZ" dirty="0"/>
              <a:t>Příklad: 626/627 Vodní stavitelství :: symbol dvojité dvojtečky čte se „dvojitá dvojtečka“ používá se k určení pevného , nezaměnitelného pořadí (dnes již nepoužíván)</a:t>
            </a:r>
          </a:p>
        </p:txBody>
      </p:sp>
    </p:spTree>
    <p:extLst>
      <p:ext uri="{BB962C8B-B14F-4D97-AF65-F5344CB8AC3E}">
        <p14:creationId xmlns:p14="http://schemas.microsoft.com/office/powerpoint/2010/main" val="1691465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88AF9-D7FA-4018-A7C9-6C84E5DD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 vztahu : „dvojtečka “ + „plus 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C5233-9CE7-45A3-B0AB-5E2A80C7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spojovat dva i více znaků je možno je obrátit nebo určit prioritní znak </a:t>
            </a:r>
          </a:p>
          <a:p>
            <a:r>
              <a:rPr lang="cs-CZ" dirty="0"/>
              <a:t>Příklad: 504.5:502.51 Znečištění hydrosféry </a:t>
            </a:r>
          </a:p>
          <a:p>
            <a:r>
              <a:rPr lang="cs-CZ" dirty="0"/>
              <a:t>502.51:504.5 </a:t>
            </a:r>
          </a:p>
          <a:p>
            <a:endParaRPr lang="cs-CZ" dirty="0"/>
          </a:p>
          <a:p>
            <a:r>
              <a:rPr lang="cs-CZ" dirty="0"/>
              <a:t>Spojování více než dvou znak ů do vztahu použijeme symbol pod řazení [ ] čte se „hranaté závorky“ </a:t>
            </a:r>
          </a:p>
          <a:p>
            <a:r>
              <a:rPr lang="cs-CZ" dirty="0"/>
              <a:t>Příklad: [656:504]:34 Právní aspekty působení dopravy na životní prost ředí</a:t>
            </a:r>
          </a:p>
        </p:txBody>
      </p:sp>
    </p:spTree>
    <p:extLst>
      <p:ext uri="{BB962C8B-B14F-4D97-AF65-F5344CB8AC3E}">
        <p14:creationId xmlns:p14="http://schemas.microsoft.com/office/powerpoint/2010/main" val="268192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C211F-D919-4252-9922-D8E5045F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Rozvinuté znaky MDT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796E0-A597-4776-BA79-1E3F6B8DA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se připojením jednoho nebo více pomocných znaků k hlavnímu znaku MDT pomocné znaky: </a:t>
            </a:r>
          </a:p>
          <a:p>
            <a:pPr lvl="1"/>
            <a:r>
              <a:rPr lang="cs-CZ" dirty="0"/>
              <a:t>všeobecné </a:t>
            </a:r>
          </a:p>
          <a:p>
            <a:pPr lvl="1"/>
            <a:r>
              <a:rPr lang="cs-CZ" dirty="0"/>
              <a:t>zvláštní</a:t>
            </a:r>
          </a:p>
        </p:txBody>
      </p:sp>
    </p:spTree>
    <p:extLst>
      <p:ext uri="{BB962C8B-B14F-4D97-AF65-F5344CB8AC3E}">
        <p14:creationId xmlns:p14="http://schemas.microsoft.com/office/powerpoint/2010/main" val="96508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14955-8DB7-460D-BC9E-EE1159E1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EAC74-A5A1-4B04-9AD0-4352A2B4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použitelné v celé šíři MDT, pokud jejich spojení s hlavním znakem dává smysl </a:t>
            </a:r>
          </a:p>
          <a:p>
            <a:endParaRPr lang="cs-CZ" dirty="0"/>
          </a:p>
          <a:p>
            <a:r>
              <a:rPr lang="cs-CZ" dirty="0"/>
              <a:t>Všeobecné pomocné znaky jazyka = čte se „rovná se“ </a:t>
            </a:r>
          </a:p>
          <a:p>
            <a:r>
              <a:rPr lang="cs-CZ" dirty="0"/>
              <a:t>Příklad: =162.3 čeština </a:t>
            </a:r>
          </a:p>
          <a:p>
            <a:endParaRPr lang="cs-CZ" dirty="0"/>
          </a:p>
          <a:p>
            <a:r>
              <a:rPr lang="cs-CZ" dirty="0"/>
              <a:t>Použití především při indexaci jazykových slovníků </a:t>
            </a:r>
          </a:p>
          <a:p>
            <a:r>
              <a:rPr lang="cs-CZ" dirty="0"/>
              <a:t>Příklad: 81`374.8=111=112.2 </a:t>
            </a:r>
            <a:r>
              <a:rPr lang="cs-CZ" dirty="0" err="1"/>
              <a:t>anglicko</a:t>
            </a:r>
            <a:r>
              <a:rPr lang="cs-CZ" dirty="0"/>
              <a:t> – německý jazykový slovník</a:t>
            </a:r>
          </a:p>
        </p:txBody>
      </p:sp>
    </p:spTree>
    <p:extLst>
      <p:ext uri="{BB962C8B-B14F-4D97-AF65-F5344CB8AC3E}">
        <p14:creationId xmlns:p14="http://schemas.microsoft.com/office/powerpoint/2010/main" val="180990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C2393-3D18-4C84-9F72-E7DC8143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klasifikace věd (starověk)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374BD-5E8D-4E72-9937-48EDABC1D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pythagorejci - rozdělili poznání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Aritmetiku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harmonii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dialektiku (způsob myšlení)</a:t>
            </a:r>
            <a:r>
              <a:rPr lang="cs-CZ" dirty="0"/>
              <a:t/>
            </a:r>
            <a:br>
              <a:rPr lang="cs-CZ" dirty="0"/>
            </a:br>
            <a:endParaRPr lang="cs-CZ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Platón - zavedl jiný významný systém, který třídil disciplíny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aritmetiku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Harmonii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dialektiku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geometrii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829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6E1D3-161F-4D6E-B3AA-33BFBBC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026EA-EC92-4167-A72A-2929464C8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vyjádřeny nulou a dalšími číslicemi v kulaté závorce (0…) </a:t>
            </a:r>
          </a:p>
          <a:p>
            <a:r>
              <a:rPr lang="cs-CZ" dirty="0"/>
              <a:t>čte </a:t>
            </a:r>
            <a:r>
              <a:rPr lang="cs-CZ" dirty="0" err="1"/>
              <a:t>se“závorka</a:t>
            </a:r>
            <a:r>
              <a:rPr lang="cs-CZ" dirty="0"/>
              <a:t> nula“ </a:t>
            </a:r>
          </a:p>
          <a:p>
            <a:endParaRPr lang="cs-CZ" dirty="0"/>
          </a:p>
          <a:p>
            <a:r>
              <a:rPr lang="cs-CZ" dirty="0"/>
              <a:t>Příklad: (035) příručka </a:t>
            </a:r>
          </a:p>
          <a:p>
            <a:r>
              <a:rPr lang="cs-CZ" dirty="0"/>
              <a:t>696.1(035) příručka instalatérských prací </a:t>
            </a:r>
          </a:p>
          <a:p>
            <a:endParaRPr lang="cs-CZ" dirty="0"/>
          </a:p>
          <a:p>
            <a:r>
              <a:rPr lang="cs-CZ" dirty="0"/>
              <a:t>(075.3) středoškolské učebnice </a:t>
            </a:r>
          </a:p>
          <a:p>
            <a:r>
              <a:rPr lang="cs-CZ" dirty="0"/>
              <a:t>51(075.3) středoškolská učebnice matematiky</a:t>
            </a:r>
          </a:p>
        </p:txBody>
      </p:sp>
    </p:spTree>
    <p:extLst>
      <p:ext uri="{BB962C8B-B14F-4D97-AF65-F5344CB8AC3E}">
        <p14:creationId xmlns:p14="http://schemas.microsoft.com/office/powerpoint/2010/main" val="4158218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D2F3-016C-4B9C-9B80-966874D8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místa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45B1E-3EEF-4725-BCA4-39C8685B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Vyjadřují se číslem, jehož první číslice je jiná než nula. </a:t>
            </a:r>
          </a:p>
          <a:p>
            <a:r>
              <a:rPr lang="cs-CZ" dirty="0"/>
              <a:t>Číslo je uvedeno v kulaté závorce (1/9) čte se „závorka„ </a:t>
            </a:r>
          </a:p>
          <a:p>
            <a:endParaRPr lang="cs-CZ" dirty="0"/>
          </a:p>
          <a:p>
            <a:r>
              <a:rPr lang="cs-CZ" dirty="0"/>
              <a:t>Příklad: (437.3) Česko </a:t>
            </a:r>
          </a:p>
          <a:p>
            <a:r>
              <a:rPr lang="cs-CZ" dirty="0"/>
              <a:t>(567) Irák</a:t>
            </a:r>
          </a:p>
        </p:txBody>
      </p:sp>
    </p:spTree>
    <p:extLst>
      <p:ext uri="{BB962C8B-B14F-4D97-AF65-F5344CB8AC3E}">
        <p14:creationId xmlns:p14="http://schemas.microsoft.com/office/powerpoint/2010/main" val="109744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5D51C-1EB0-4249-B74D-228FCE6A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190FC-7EF9-4750-B5B0-58BF32CC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“ “ čte se uvozovky 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“ 321“ Jaro</a:t>
            </a:r>
          </a:p>
        </p:txBody>
      </p:sp>
    </p:spTree>
    <p:extLst>
      <p:ext uri="{BB962C8B-B14F-4D97-AF65-F5344CB8AC3E}">
        <p14:creationId xmlns:p14="http://schemas.microsoft.com/office/powerpoint/2010/main" val="7275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3F286-A367-4E1A-8659-21E05878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etnické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7BA86-9E28-4B7C-BAC5-0293948D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(=…) čte se závorka rovná se </a:t>
            </a:r>
          </a:p>
          <a:p>
            <a:r>
              <a:rPr lang="cs-CZ" dirty="0"/>
              <a:t>Příklad: (=414) Černoši obecně </a:t>
            </a:r>
          </a:p>
          <a:p>
            <a:r>
              <a:rPr lang="cs-CZ" dirty="0"/>
              <a:t>(=622.82) Polynésané</a:t>
            </a:r>
          </a:p>
        </p:txBody>
      </p:sp>
    </p:spTree>
    <p:extLst>
      <p:ext uri="{BB962C8B-B14F-4D97-AF65-F5344CB8AC3E}">
        <p14:creationId xmlns:p14="http://schemas.microsoft.com/office/powerpoint/2010/main" val="2738625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BCB2B-6F8F-4007-AA91-050A8A75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s pomlčkou a nulou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4905F-03B0-49A5-BC52-0921F256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-0 čte se „pomlčka nula“ </a:t>
            </a:r>
          </a:p>
          <a:p>
            <a:r>
              <a:rPr lang="cs-CZ" dirty="0"/>
              <a:t>-03 pro vyjádření materiálu </a:t>
            </a:r>
          </a:p>
          <a:p>
            <a:r>
              <a:rPr lang="cs-CZ" dirty="0"/>
              <a:t>Příklad:-035.35 Korek </a:t>
            </a:r>
          </a:p>
          <a:p>
            <a:endParaRPr lang="cs-CZ" dirty="0"/>
          </a:p>
          <a:p>
            <a:r>
              <a:rPr lang="cs-CZ" dirty="0"/>
              <a:t>-05 pro vyjádření osob </a:t>
            </a:r>
          </a:p>
          <a:p>
            <a:r>
              <a:rPr lang="cs-CZ" dirty="0"/>
              <a:t>Příklad:-053.31 Novorozenci </a:t>
            </a:r>
          </a:p>
          <a:p>
            <a:endParaRPr lang="cs-CZ" dirty="0"/>
          </a:p>
          <a:p>
            <a:r>
              <a:rPr lang="cs-CZ" dirty="0"/>
              <a:t>Všeobecné pomocné znaky hlediska .00 čte se“ tečka nula </a:t>
            </a:r>
            <a:r>
              <a:rPr lang="cs-CZ" dirty="0" err="1"/>
              <a:t>nula</a:t>
            </a:r>
            <a:r>
              <a:rPr lang="cs-CZ" dirty="0"/>
              <a:t>“ v nejnovějším vydání MDT se již neuvádí</a:t>
            </a:r>
          </a:p>
        </p:txBody>
      </p:sp>
    </p:spTree>
    <p:extLst>
      <p:ext uri="{BB962C8B-B14F-4D97-AF65-F5344CB8AC3E}">
        <p14:creationId xmlns:p14="http://schemas.microsoft.com/office/powerpoint/2010/main" val="3545382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A5A4D-A8B6-42BB-BC85-44D06C5B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pomocné 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D69FC-1958-4746-B58B-B9D75F90C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Uvádějí se přímo u některých jednotlivých </a:t>
            </a:r>
            <a:r>
              <a:rPr lang="cs-CZ" dirty="0" err="1"/>
              <a:t>oddílů,pro</a:t>
            </a:r>
            <a:r>
              <a:rPr lang="cs-CZ" dirty="0"/>
              <a:t> které platí jejich použití </a:t>
            </a:r>
          </a:p>
          <a:p>
            <a:endParaRPr lang="cs-CZ" dirty="0"/>
          </a:p>
          <a:p>
            <a:r>
              <a:rPr lang="cs-CZ" dirty="0"/>
              <a:t>Příklad:</a:t>
            </a:r>
          </a:p>
          <a:p>
            <a:r>
              <a:rPr lang="cs-CZ" dirty="0"/>
              <a:t>62-5 Provoz strojů. Řízení a ovládání </a:t>
            </a:r>
          </a:p>
          <a:p>
            <a:r>
              <a:rPr lang="cs-CZ" dirty="0"/>
              <a:t>66.014 Chemické složení</a:t>
            </a:r>
          </a:p>
        </p:txBody>
      </p:sp>
    </p:spTree>
    <p:extLst>
      <p:ext uri="{BB962C8B-B14F-4D97-AF65-F5344CB8AC3E}">
        <p14:creationId xmlns:p14="http://schemas.microsoft.com/office/powerpoint/2010/main" val="3536802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8C609-720B-4CB2-841F-2DA307AC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Tabulky MDT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D75AA-9E73-404F-9C3D-690082E7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Publikace nebo databáze, které obsahují seznamy třídníků a odpovídajících názvů v různém rozsahu a výběru </a:t>
            </a:r>
          </a:p>
          <a:p>
            <a:pPr lvl="1"/>
            <a:r>
              <a:rPr lang="cs-CZ" dirty="0"/>
              <a:t>úplné vydání zahrnuje všechny platné znaky MDT v plném rozsahu </a:t>
            </a:r>
          </a:p>
          <a:p>
            <a:pPr lvl="1"/>
            <a:r>
              <a:rPr lang="cs-CZ" dirty="0"/>
              <a:t>střední vydání </a:t>
            </a:r>
          </a:p>
          <a:p>
            <a:pPr lvl="1"/>
            <a:r>
              <a:rPr lang="cs-CZ" dirty="0"/>
              <a:t>zkrácené vydání </a:t>
            </a:r>
          </a:p>
          <a:p>
            <a:pPr lvl="1"/>
            <a:r>
              <a:rPr lang="cs-CZ" dirty="0"/>
              <a:t>speciální (oborové) vydání</a:t>
            </a:r>
          </a:p>
        </p:txBody>
      </p:sp>
    </p:spTree>
    <p:extLst>
      <p:ext uri="{BB962C8B-B14F-4D97-AF65-F5344CB8AC3E}">
        <p14:creationId xmlns:p14="http://schemas.microsoft.com/office/powerpoint/2010/main" val="13701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1E461-A637-409C-95DE-B5803B7C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pic>
        <p:nvPicPr>
          <p:cNvPr id="1026" name="Picture 2" descr="Schéma dělení věd">
            <a:extLst>
              <a:ext uri="{FF2B5EF4-FFF2-40B4-BE49-F238E27FC236}">
                <a16:creationId xmlns:a16="http://schemas.microsoft.com/office/drawing/2014/main" id="{8E84550C-69E2-40C2-BCC3-628DF37B11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00" y="2119970"/>
            <a:ext cx="9200000" cy="352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13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5243E-8BB0-4F75-96A0-4AF1360C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Stoikové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1FF6F-83F3-419C-AFF9-FE539853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BC6DE4-38B6-4CEE-9C6B-54A45171D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13" y="2836526"/>
            <a:ext cx="8298180" cy="19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8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C3D26-D462-475E-B1A0-A6C1469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Sv. Tomáš Akvinský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F90039-8682-40BA-88B4-7DEF556F3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810" y="2865087"/>
            <a:ext cx="6088380" cy="213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6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D644D-5D44-4312-84AA-156DE837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8036C-2E12-4679-A92E-3A321540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nejrozšířenější užívaná klasifikace = trivium (gramatika, rétorika a dialektika) a kvadrivium (aritmetika, geometrie, astronomie a muzika) = 7 svobodných umění - vyučovaných na universitách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založená na 7 svobodných uměních - začala se uplatňovat i v tehdejších knihovnách, což se změnilo až v 16. - 17.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6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A2CE8-C364-4F68-8794-59ADF76C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2332F-7D5E-43E6-BD1C-385FF9915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paměť (základ historie) </a:t>
            </a:r>
          </a:p>
          <a:p>
            <a:pPr lvl="1"/>
            <a:r>
              <a:rPr lang="cs-CZ" dirty="0"/>
              <a:t>přírodní dějiny</a:t>
            </a:r>
          </a:p>
          <a:p>
            <a:pPr lvl="1"/>
            <a:r>
              <a:rPr lang="cs-CZ" dirty="0"/>
              <a:t>dějiny lidstva </a:t>
            </a:r>
          </a:p>
          <a:p>
            <a:pPr marL="0" indent="0">
              <a:buNone/>
            </a:pPr>
            <a:r>
              <a:rPr lang="cs-CZ" dirty="0"/>
              <a:t>fantazie (základ poezie) </a:t>
            </a:r>
          </a:p>
          <a:p>
            <a:pPr marL="4572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epika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dramatika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mytologie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rozum (základ vědeckého poznání)</a:t>
            </a:r>
          </a:p>
          <a:p>
            <a:pPr marL="4572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filozofie přírodní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filozofie lidská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10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32673-6AD7-491F-892F-1FE091D8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5DFAE-21B3-4DC7-AD91-F1113BE7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SSJ - liší se od předmětových tím, že nejde o verbální (slovní) vyjádření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slovní formulace obsahu je převedena do umělého jazyka (notace)</a:t>
            </a:r>
            <a:r>
              <a:rPr lang="cs-CZ" dirty="0"/>
              <a:t/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informace, které k sobě patří - se seskupí do hierarchicky uspořádaných tříd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systém tříd do jisté míry koresponduje s tříděním věd - netřídí však poznatky, ale pouze dokumenty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vychází se zde z pojmové pyramidy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nahoře (na vrcholu) - stojí maximálně abstraktní pojmy (obecné)</a:t>
            </a:r>
          </a:p>
          <a:p>
            <a:pPr lvl="1"/>
            <a:r>
              <a:rPr lang="cs-CZ" dirty="0"/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ole (na základně) - konkrétní pojmy (podrobné)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SSJ mohou být - všeobecné nebo monotematické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766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7EB6B7-C3C0-4481-AAC0-2411B71FD38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ac67ce7-a8d9-4f61-a207-fbb56887332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8008E8-2414-405D-BA5D-17ADE6275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1B6E49-A953-425B-A35D-A432AA31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1331</Words>
  <Application>Microsoft Office PowerPoint</Application>
  <PresentationFormat>Širokoúhlá obrazovka</PresentationFormat>
  <Paragraphs>183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Motiv Office</vt:lpstr>
      <vt:lpstr>Organizace informací IX.</vt:lpstr>
      <vt:lpstr>Klasifikace věd a SSJ</vt:lpstr>
      <vt:lpstr>Vývoj klasifikace věd (starověk)</vt:lpstr>
      <vt:lpstr>Aristotelés</vt:lpstr>
      <vt:lpstr>Stoikové</vt:lpstr>
      <vt:lpstr>Sv. Tomáš Akvinský</vt:lpstr>
      <vt:lpstr>Středověk</vt:lpstr>
      <vt:lpstr>Francis Bacon</vt:lpstr>
      <vt:lpstr>Systematické selekční jazyky</vt:lpstr>
      <vt:lpstr>SSJ</vt:lpstr>
      <vt:lpstr>Vývoj a druhy systematických selekčních jazyků</vt:lpstr>
      <vt:lpstr>Starověk</vt:lpstr>
      <vt:lpstr>Středověk</vt:lpstr>
      <vt:lpstr>Novověk</vt:lpstr>
      <vt:lpstr>W. T. Harris</vt:lpstr>
      <vt:lpstr>Prezentace aplikace PowerPoint</vt:lpstr>
      <vt:lpstr>Melvil Dewey (1851-1931)</vt:lpstr>
      <vt:lpstr>Prezentace aplikace PowerPoint</vt:lpstr>
      <vt:lpstr>020</vt:lpstr>
      <vt:lpstr>Library of Congress Classification</vt:lpstr>
      <vt:lpstr>Prezentace aplikace PowerPoint</vt:lpstr>
      <vt:lpstr>Mezinárodní desetinné třídění</vt:lpstr>
      <vt:lpstr>Hlavní třídy</vt:lpstr>
      <vt:lpstr>Prezentace aplikace PowerPoint</vt:lpstr>
      <vt:lpstr>Prezentace aplikace PowerPoint</vt:lpstr>
      <vt:lpstr>Možnosti vytváření spojených znaků</vt:lpstr>
      <vt:lpstr>Symbol vztahu : „dvojtečka “ + „plus “  </vt:lpstr>
      <vt:lpstr>Rozvinuté znaky MDT</vt:lpstr>
      <vt:lpstr>Všeobecné pomocné znaky jazyka</vt:lpstr>
      <vt:lpstr>Všeobecné pomocné znaky formy</vt:lpstr>
      <vt:lpstr>Všeobecné pomocné znaky místa</vt:lpstr>
      <vt:lpstr>Všeobecné pomocné znaky času</vt:lpstr>
      <vt:lpstr>Všeobecné pomocné znaky etnické</vt:lpstr>
      <vt:lpstr>Všeobecné pomocné znaky s pomlčkou a nulou</vt:lpstr>
      <vt:lpstr>Zvláštní pomocné znaky</vt:lpstr>
      <vt:lpstr>Tabulky MDT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74</cp:revision>
  <dcterms:created xsi:type="dcterms:W3CDTF">2017-09-18T08:06:43Z</dcterms:created>
  <dcterms:modified xsi:type="dcterms:W3CDTF">2021-11-26T08:09:41Z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