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sldIdLst>
    <p:sldId id="256" r:id="rId5"/>
    <p:sldId id="257" r:id="rId6"/>
    <p:sldId id="258" r:id="rId7"/>
    <p:sldId id="259" r:id="rId8"/>
    <p:sldId id="290" r:id="rId9"/>
    <p:sldId id="291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861E5-1728-4A89-AEBB-11BAAA6EB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A50C55-9AEC-4356-939C-4DF7C00E6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EECE6F-D6B3-4A6D-AABE-E83CAF067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95B632-3871-4590-A448-1990771E3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974E78-C0A7-4092-B1BD-04F7FDCA5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5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730892-1987-42AB-A116-0119EBF29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8E117A-4500-45BC-AE4E-EFFAC3FC62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5BD848-75F7-4C8C-ADAC-A45B75465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780BC4-3D08-4406-8D3F-46384A146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E410B2-CF2F-44D8-9804-784CE2790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40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64347D0-2E7F-42D7-BED4-8C5B98D2BE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F61A01-C45B-4DBE-8AFC-02B467B8C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D77773-08C0-4661-A6E8-866AABBEC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104C72-68C5-4A80-AC80-454245CC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AD0EC9-031A-4541-A93A-FFAF98B11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24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230609-CAEC-4C8B-B79B-74F8BB835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FE99AD-AD93-4901-8355-F545BCFD7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71CDD5-ED5D-450C-AD76-4D207095F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4E76B9-7047-4A84-B63A-1372AA2AA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7A833D-56CB-4659-BA7E-9985E920A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01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F6289-2A8E-459D-A4B9-FFE02F414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673EA2-27B1-4895-A3E7-D05719A67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E3612B-87F4-4A69-8ABD-FAF3F136B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A8AC27-FB47-46FA-9309-137F1889F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A35A31-353A-44C7-8AA2-6DEDDE57D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4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07FD8-EB42-47EF-B1A5-7CA350B5F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65332B-D90B-4416-A0CE-1FD7D380F3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FF3FF31-4130-4483-985C-21EFBEEAF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1DB98E-B242-427F-9E58-D0507F328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63ACCD-AF7E-4C03-A15A-2527E532B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734E06-FAEC-4952-901E-49E7BB5A2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3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E4159-52AE-422E-8882-91FC0E50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691465-448B-4425-ABC8-BE49E5242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6E654F8-AE46-4F59-BF25-B219DE876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D64B80B-CE8F-4993-96F6-1B940E3DF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9698A31-B4DE-48C5-889D-2C3CB821AA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393B783-5A5D-4AB5-9152-2A1993AB5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C4AD7EF-22E0-4AA0-BEF5-7092B45DF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0B11A5F-A3AA-4059-BCBA-C4DC2AFA4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6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98F57-C9D8-43E3-970A-518E8114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4E9BD8C-BB19-4414-AC10-516FD9A26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D3B69A7-2251-4DCE-AF9F-AF17F1F30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384B12-A3BF-493B-8EE6-9F02CEACA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14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43CBB35-CD29-4F7F-BF09-29018AE0E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99E4D4D-4D7D-4029-A26E-ED70669F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443E4C-E51C-402B-980C-4F93C1D6D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678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F021BA-1462-4FA9-90A3-FC4EAF4B8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2AC299-7E18-41D9-8B4E-8BAB4F61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ECA9C15-94A9-4F8A-84FA-476D9984E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9E32F9-8EBA-4C1C-BF91-AF587B1A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A1688B-3661-4DA3-9090-E797A54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776BD1-1116-458B-8317-FC4EC2B62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67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16EF81-8995-4D68-99A4-DC943A41B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34327B4-3C2A-4F33-9339-DD3A480DD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1FD1C1-18B1-4FEA-936A-AFA0234D2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B11483-C2BC-4552-8629-16218F43E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D2B014-3903-43C6-AF05-0BC2F53F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335721-DDAF-47D4-A353-5061B2D54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1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DEB60D9-59E8-4AC4-BA33-5AE614A2A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35A160-2FC6-4509-949F-79BA618CE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E1AF41-975E-4543-9473-BA06E24EB2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60AD8E-5DBE-4444-A69C-6AF6468CC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46F702-BC2D-45CD-8ED7-A7DF79E5D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4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Organizace </a:t>
            </a:r>
            <a:r>
              <a:rPr lang="cs-CZ" dirty="0" smtClean="0"/>
              <a:t>informací IX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PhDr</a:t>
            </a:r>
            <a:r>
              <a:rPr lang="cs-CZ" dirty="0"/>
              <a:t>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859D7-0882-434D-8E74-F346680C5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SSJ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F5DEE8-B9FA-4589-8CB4-BC45EC7F6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historicky nejstarší - vznikly z potřeby organizování fondu ve skladech nebo volném výběru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informace - vřazovány do systému vědních oborů</a:t>
            </a:r>
          </a:p>
          <a:p>
            <a:r>
              <a:rPr lang="cs-CZ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výhody: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kontrolované pořadí vědních disciplín a všeobecně populárních termínů</a:t>
            </a:r>
            <a:r>
              <a:rPr lang="cs-CZ" dirty="0"/>
              <a:t/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rozšířená možnost vyhledávání do hloubky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použité symboly objektivně označují předmět a kategorie</a:t>
            </a:r>
          </a:p>
          <a:p>
            <a:r>
              <a:rPr lang="cs-CZ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nevýhody: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nemožnost úplného klasifikování celého obsáhlého kulturního dědictví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systematické třídníky nejsou tak jednoduchým navigátorem jako přirozený jazyk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9127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7E42FC-0EED-4A24-AC3A-E0D13BD75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Vývoj a druhy systematických selekčních jazyků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88178B-D8C4-43F2-AD60-67230F011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systematické členění je považováno za nejstarší - původně byly knihy stavěny podle oborů - tedy podle svého obsahu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při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tvořbě</a:t>
            </a: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soupisů knihoven se braly svazky postupně, jak ležely v policích, a tak vzniklo i systematické sekundární třídění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konkrétní SSJ vznikaly a vznikají v závislosti na konkrétních systémech klasifikace věd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906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A55E23-F940-4770-93B1-FA87974E7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Starověk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4C6C7C-40F4-4727-87B0-C8BD2F6F0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vznik – v Mezopotámii v Ninive –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Ašurbanipalova</a:t>
            </a: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knihovna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nejznámějším SSJ starověku je SSJ Alexandrijské knihovny – autorem byl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Kallimachos</a:t>
            </a: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z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Kyrény</a:t>
            </a:r>
            <a:endParaRPr lang="cs-CZ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jeho katalog měl 120 svazků – zaznamenával všechno tehdejší řecké písemnictví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katalog byl klasifikován na: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Poezii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Právo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Filozofii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Historii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Rétoriku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díla různého obsahu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710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73193-95DD-450E-B619-CF35AC90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E8152A-2F49-4223-8B51-81081A045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zachovaly se četné katalogy středověkých klášterních knihoven – potvrzují, že knihovny dávaly přednost literatuře náboženské a teologické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tzv. světskou literaturu - ukládaly jen jako pomůcku pro přípravné studium ke studiu teologie, nebo proto, aby s ní mohly z církevních pozic polemizovat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knihovny středověkých univerzit – byly obsahově pestřejší – náboženská literatura je postupně zatlačována literaturou jiných oborů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katalog knihovny Karlovy koleje pražské univerzity z roku 1370 - ukazuje, že středověké systematické katalogy měly převážně povahu inventáře nebo místního katalogu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6333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199E9-9011-44FE-AB75-00DFFB7C4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Novověk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CE7341-C871-4D92-8914-9D353A483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po vynálezu knihtisku nastalo rychlé šíření literatury - růst knihoven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vznikla také potřeba sepsat literární produkci a uspořádat ji jak abecedně, tak systematicky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Konrád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Gesner</a:t>
            </a:r>
            <a:endParaRPr lang="cs-CZ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bibliograf, zakladatel novověké bibliografie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sestavil univerzální bibliografii – uspořádal ji jak abecedně, tak systematicky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1548 – vydal dílo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Bibliotheca</a:t>
            </a: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universalis</a:t>
            </a: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- obsahuje tehdy známou literaturu řeckou, latinskou, hebrejskou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v 19. století - vznikl nový typ bibliografií v souvislosti s potřebami knihkupců, nakladatelů, tiskařů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1793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6BCF4D-A5DF-4FF1-BCD5-607C5AD3C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W. T. </a:t>
            </a:r>
            <a:r>
              <a:rPr lang="cs-CZ" dirty="0" err="1"/>
              <a:t>Harris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F297FA-2510-4B71-BD3E-0E7E825DB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1870 – klasifikace pro knihovnu Veřejné školy v </a:t>
            </a:r>
            <a:r>
              <a:rPr lang="cs-CZ" dirty="0" err="1"/>
              <a:t>St.Louis</a:t>
            </a:r>
            <a:r>
              <a:rPr lang="cs-CZ" dirty="0"/>
              <a:t> </a:t>
            </a:r>
          </a:p>
          <a:p>
            <a:r>
              <a:rPr lang="cs-CZ" dirty="0"/>
              <a:t>vyšel z </a:t>
            </a:r>
            <a:r>
              <a:rPr lang="cs-CZ" dirty="0" err="1"/>
              <a:t>Baconovy</a:t>
            </a:r>
            <a:r>
              <a:rPr lang="cs-CZ" dirty="0"/>
              <a:t> klasifikace věd převrátil pořadí věd ( na počátek položil vědu) </a:t>
            </a:r>
          </a:p>
          <a:p>
            <a:r>
              <a:rPr lang="cs-CZ" dirty="0"/>
              <a:t>ovlivnil </a:t>
            </a:r>
            <a:r>
              <a:rPr lang="cs-CZ" dirty="0" err="1"/>
              <a:t>Deweyho</a:t>
            </a:r>
            <a:r>
              <a:rPr lang="cs-CZ" dirty="0"/>
              <a:t> a strukturu pozdějšího Mezinárodního desetinného třídění</a:t>
            </a:r>
          </a:p>
        </p:txBody>
      </p:sp>
    </p:spTree>
    <p:extLst>
      <p:ext uri="{BB962C8B-B14F-4D97-AF65-F5344CB8AC3E}">
        <p14:creationId xmlns:p14="http://schemas.microsoft.com/office/powerpoint/2010/main" val="20584072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A0F23-E51B-4464-8123-31BB2703D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DAAB57-A0E1-4B11-B812-B6995282C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The classification of Harris: Influences of Bacon and Hegel in the universe  of library classification">
            <a:extLst>
              <a:ext uri="{FF2B5EF4-FFF2-40B4-BE49-F238E27FC236}">
                <a16:creationId xmlns:a16="http://schemas.microsoft.com/office/drawing/2014/main" id="{B4B03181-B765-449F-A7E2-3F4A78BA52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363" y="991171"/>
            <a:ext cx="6739128" cy="4875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46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5279EE-9B12-45C0-A5D1-D3F35E8A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Melvil</a:t>
            </a:r>
            <a:r>
              <a:rPr lang="cs-CZ" dirty="0"/>
              <a:t> </a:t>
            </a:r>
            <a:r>
              <a:rPr lang="cs-CZ" dirty="0" err="1"/>
              <a:t>Dewey</a:t>
            </a:r>
            <a:r>
              <a:rPr lang="cs-CZ" dirty="0"/>
              <a:t> (1851-1931)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45874B-ADFA-4FAB-9C74-47B21CC57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1876- </a:t>
            </a:r>
            <a:r>
              <a:rPr lang="cs-CZ" dirty="0" err="1"/>
              <a:t>Deweyho</a:t>
            </a:r>
            <a:r>
              <a:rPr lang="cs-CZ" dirty="0"/>
              <a:t> klasifikace(DDT) jeden z nejrozšířenějších systematických selekčních jazyků d</a:t>
            </a:r>
          </a:p>
          <a:p>
            <a:r>
              <a:rPr lang="cs-CZ" dirty="0"/>
              <a:t>nes snaha nahradit jím MDT </a:t>
            </a:r>
          </a:p>
          <a:p>
            <a:r>
              <a:rPr lang="cs-CZ" dirty="0"/>
              <a:t>přínos – zavedení číselného desetinného principu zavedl systém pomocných znaků</a:t>
            </a:r>
          </a:p>
        </p:txBody>
      </p:sp>
    </p:spTree>
    <p:extLst>
      <p:ext uri="{BB962C8B-B14F-4D97-AF65-F5344CB8AC3E}">
        <p14:creationId xmlns:p14="http://schemas.microsoft.com/office/powerpoint/2010/main" val="35087614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368A5-9809-456B-BC96-F22CE0DA5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FA9C63E-93F6-4237-93DC-273F7AEBE5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99144" y="655082"/>
            <a:ext cx="6317933" cy="5547836"/>
          </a:xfrm>
        </p:spPr>
      </p:pic>
    </p:spTree>
    <p:extLst>
      <p:ext uri="{BB962C8B-B14F-4D97-AF65-F5344CB8AC3E}">
        <p14:creationId xmlns:p14="http://schemas.microsoft.com/office/powerpoint/2010/main" val="194934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0161B3-FDAC-4549-A1EC-382D16124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020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954630E-CFEE-4F31-B75B-172857A53B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3114" y="1690688"/>
            <a:ext cx="7098030" cy="4119944"/>
          </a:xfrm>
        </p:spPr>
      </p:pic>
    </p:spTree>
    <p:extLst>
      <p:ext uri="{BB962C8B-B14F-4D97-AF65-F5344CB8AC3E}">
        <p14:creationId xmlns:p14="http://schemas.microsoft.com/office/powerpoint/2010/main" val="3093044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A15C72-A889-44E0-81CA-4E97897C6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věd a SSJ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152116-627B-4046-9F02-C63AE93A9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tvorba SSJ - vychází z klasifikace věd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klasifikace věd - je pro oblast selekčních jazyků velice důležitá - nejde však o selekční jazyk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klasifikace = členění předmětů nebo pojmů do určité skupiny tříd či podmnožin, které jsou hierarchicky uspořádané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2636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FEB8EB-0107-4822-B253-7FA2B6FDD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Congress</a:t>
            </a:r>
            <a:r>
              <a:rPr lang="cs-CZ" dirty="0"/>
              <a:t> </a:t>
            </a:r>
            <a:r>
              <a:rPr lang="cs-CZ" dirty="0" err="1"/>
              <a:t>Classification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0170339-540F-4E37-B5C7-4DBDD808A0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7951" y="1174432"/>
            <a:ext cx="6067425" cy="5683568"/>
          </a:xfrm>
        </p:spPr>
      </p:pic>
    </p:spTree>
    <p:extLst>
      <p:ext uri="{BB962C8B-B14F-4D97-AF65-F5344CB8AC3E}">
        <p14:creationId xmlns:p14="http://schemas.microsoft.com/office/powerpoint/2010/main" val="32838637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7B35CA-C591-4E13-930A-4D66DBD1C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58D32C-3209-4BE7-8F34-E9A666806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B6D0494-3163-4747-8133-CA28F1F691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5125" y="985837"/>
            <a:ext cx="6381750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52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8AC49-E475-4516-ADD4-A0364D930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desetinné třídění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1390E1-F4BE-4EC6-83F9-205224539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bibliografický ústav(r.1895 rozhodnuto o založení) </a:t>
            </a:r>
          </a:p>
          <a:p>
            <a:r>
              <a:rPr lang="cs-CZ" dirty="0"/>
              <a:t>Paul </a:t>
            </a:r>
            <a:r>
              <a:rPr lang="cs-CZ" dirty="0" err="1"/>
              <a:t>Otlet</a:t>
            </a:r>
            <a:r>
              <a:rPr lang="cs-CZ" dirty="0"/>
              <a:t>, Henri La </a:t>
            </a:r>
            <a:r>
              <a:rPr lang="cs-CZ" dirty="0" err="1"/>
              <a:t>Fontaine</a:t>
            </a:r>
            <a:r>
              <a:rPr lang="cs-CZ" dirty="0"/>
              <a:t> úkol: vydávat bibliografické záznamy o světové tiskové produkci – </a:t>
            </a:r>
          </a:p>
          <a:p>
            <a:r>
              <a:rPr lang="cs-CZ" dirty="0"/>
              <a:t>první fáze přebírá </a:t>
            </a:r>
            <a:r>
              <a:rPr lang="cs-CZ" dirty="0" err="1"/>
              <a:t>Deweyho</a:t>
            </a:r>
            <a:r>
              <a:rPr lang="cs-CZ" dirty="0"/>
              <a:t> Desetinné třídění </a:t>
            </a:r>
          </a:p>
          <a:p>
            <a:r>
              <a:rPr lang="cs-CZ" dirty="0"/>
              <a:t>dále se vytváří systém pomocných znaků - podrobnější rozpracování tabulek jednotlivých vědních oborů</a:t>
            </a:r>
          </a:p>
        </p:txBody>
      </p:sp>
    </p:spTree>
    <p:extLst>
      <p:ext uri="{BB962C8B-B14F-4D97-AF65-F5344CB8AC3E}">
        <p14:creationId xmlns:p14="http://schemas.microsoft.com/office/powerpoint/2010/main" val="24118899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974BED-A14B-4FE9-B21F-8C1FCB2D4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třídy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D17DD-C411-4AE5-9D6F-0934BBD2B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0 Všeobecnosti </a:t>
            </a:r>
          </a:p>
          <a:p>
            <a:r>
              <a:rPr lang="cs-CZ" dirty="0"/>
              <a:t>1 Filozofie 2 Náboženství. Teologie </a:t>
            </a:r>
          </a:p>
          <a:p>
            <a:r>
              <a:rPr lang="cs-CZ" dirty="0"/>
              <a:t>3 Společenské vědy </a:t>
            </a:r>
          </a:p>
          <a:p>
            <a:r>
              <a:rPr lang="cs-CZ" dirty="0"/>
              <a:t>4 (neobsazena od r.1962) </a:t>
            </a:r>
          </a:p>
          <a:p>
            <a:r>
              <a:rPr lang="cs-CZ" dirty="0"/>
              <a:t>5 Matematika. Přírodní vědy </a:t>
            </a:r>
          </a:p>
          <a:p>
            <a:r>
              <a:rPr lang="cs-CZ" dirty="0"/>
              <a:t>6 Užité </a:t>
            </a:r>
            <a:r>
              <a:rPr lang="cs-CZ" dirty="0" err="1"/>
              <a:t>vědy.Lékařství</a:t>
            </a:r>
            <a:r>
              <a:rPr lang="cs-CZ" dirty="0"/>
              <a:t>. Technika </a:t>
            </a:r>
          </a:p>
          <a:p>
            <a:r>
              <a:rPr lang="cs-CZ" dirty="0"/>
              <a:t>7 Umění </a:t>
            </a:r>
          </a:p>
          <a:p>
            <a:r>
              <a:rPr lang="cs-CZ" dirty="0"/>
              <a:t>8 </a:t>
            </a:r>
            <a:r>
              <a:rPr lang="cs-CZ" dirty="0" err="1"/>
              <a:t>Jazykověda.Filologie.Literatury</a:t>
            </a:r>
            <a:r>
              <a:rPr lang="cs-CZ" dirty="0"/>
              <a:t> </a:t>
            </a:r>
          </a:p>
          <a:p>
            <a:r>
              <a:rPr lang="cs-CZ" dirty="0"/>
              <a:t>9 Geografie. Biografické studie. Dějiny</a:t>
            </a:r>
          </a:p>
        </p:txBody>
      </p:sp>
    </p:spTree>
    <p:extLst>
      <p:ext uri="{BB962C8B-B14F-4D97-AF65-F5344CB8AC3E}">
        <p14:creationId xmlns:p14="http://schemas.microsoft.com/office/powerpoint/2010/main" val="32748921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5BB5B-3521-438B-B77F-0707742DA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B1F703-740F-4C11-8141-58826600E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Každá tato hlavní třída stejně jako každá další hlavní třída MDT se člení připojováním dalších číslic na deset či méně oddílů nižšího řádu </a:t>
            </a:r>
          </a:p>
          <a:p>
            <a:endParaRPr lang="cs-CZ" dirty="0"/>
          </a:p>
          <a:p>
            <a:r>
              <a:rPr lang="cs-CZ" b="1" dirty="0"/>
              <a:t>Příklad: </a:t>
            </a:r>
          </a:p>
          <a:p>
            <a:r>
              <a:rPr lang="cs-CZ" dirty="0"/>
              <a:t>6 Užité vědy. Lékařství. Technika </a:t>
            </a:r>
          </a:p>
          <a:p>
            <a:r>
              <a:rPr lang="cs-CZ" dirty="0"/>
              <a:t>61 Lékařské vědy. Medicína </a:t>
            </a:r>
          </a:p>
          <a:p>
            <a:r>
              <a:rPr lang="cs-CZ" dirty="0"/>
              <a:t>616 Patologie. Klinická medicína </a:t>
            </a:r>
          </a:p>
          <a:p>
            <a:r>
              <a:rPr lang="cs-CZ" dirty="0"/>
              <a:t>616.8 Neurologie. Neuropatologie. Nervový systém </a:t>
            </a:r>
          </a:p>
          <a:p>
            <a:r>
              <a:rPr lang="cs-CZ" dirty="0"/>
              <a:t>616.85 Organické neurózy. </a:t>
            </a:r>
          </a:p>
          <a:p>
            <a:r>
              <a:rPr lang="cs-CZ" dirty="0"/>
              <a:t>Neuropatie 616.853 Epilepsie. Padoucnice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Pro přehlednost se píše za každou třetí číslicí tečka</a:t>
            </a:r>
          </a:p>
        </p:txBody>
      </p:sp>
    </p:spTree>
    <p:extLst>
      <p:ext uri="{BB962C8B-B14F-4D97-AF65-F5344CB8AC3E}">
        <p14:creationId xmlns:p14="http://schemas.microsoft.com/office/powerpoint/2010/main" val="10883628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EF69A0-CAE3-4D81-845B-0A9FBEDB5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D37EAD-D35F-4323-A689-7F6B4AD80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(jednoduché) znaky MDT znaky vzniklé postupným rozkladem znaku MDT uvedeny v hlavních tabulkách </a:t>
            </a:r>
          </a:p>
          <a:p>
            <a:endParaRPr lang="cs-CZ" dirty="0"/>
          </a:p>
          <a:p>
            <a:r>
              <a:rPr lang="cs-CZ" dirty="0"/>
              <a:t>Složené znaky MDT spojení dvou nebo více jednoduchých znaků MDT pomocí symbolů přiřazení či rozšíření nebo pomocí dvojtečky, dvojité dvojtečky či hranatých závorek</a:t>
            </a:r>
          </a:p>
        </p:txBody>
      </p:sp>
    </p:spTree>
    <p:extLst>
      <p:ext uri="{BB962C8B-B14F-4D97-AF65-F5344CB8AC3E}">
        <p14:creationId xmlns:p14="http://schemas.microsoft.com/office/powerpoint/2010/main" val="11681104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899307-0446-4B92-996A-F3C595008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vytváření spojených znaků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166C5-2DA3-4EC3-A9E8-87AEC58A4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spojovacími symboly + symbol přiřazení čte </a:t>
            </a:r>
            <a:r>
              <a:rPr lang="cs-CZ" dirty="0" err="1"/>
              <a:t>se“a</a:t>
            </a:r>
            <a:r>
              <a:rPr lang="cs-CZ" dirty="0"/>
              <a:t>“ nebo „plus“ </a:t>
            </a:r>
          </a:p>
          <a:p>
            <a:pPr lvl="1"/>
            <a:r>
              <a:rPr lang="cs-CZ" dirty="0"/>
              <a:t>Příklad: 622 +669 Hornictví a hutnictví </a:t>
            </a:r>
          </a:p>
          <a:p>
            <a:r>
              <a:rPr lang="cs-CZ" dirty="0"/>
              <a:t>: symbol vztahu čte se „dvojtečka“ nebo „ku“ </a:t>
            </a:r>
          </a:p>
          <a:p>
            <a:pPr lvl="1"/>
            <a:r>
              <a:rPr lang="cs-CZ" dirty="0"/>
              <a:t>Příklad: 622.333:622.271 Těžba kamenného uhlí povrchovým způsobem </a:t>
            </a:r>
          </a:p>
          <a:p>
            <a:r>
              <a:rPr lang="cs-CZ" dirty="0"/>
              <a:t>/ symbol rozšíření čte se „až“ „lomeno“ </a:t>
            </a:r>
          </a:p>
          <a:p>
            <a:pPr lvl="1"/>
            <a:r>
              <a:rPr lang="cs-CZ" dirty="0"/>
              <a:t>Příklad: 626/627 Vodní stavitelství :: symbol dvojité dvojtečky čte se „dvojitá dvojtečka“ používá se k určení pevného , nezaměnitelného pořadí (dnes již nepoužíván)</a:t>
            </a:r>
          </a:p>
        </p:txBody>
      </p:sp>
    </p:spTree>
    <p:extLst>
      <p:ext uri="{BB962C8B-B14F-4D97-AF65-F5344CB8AC3E}">
        <p14:creationId xmlns:p14="http://schemas.microsoft.com/office/powerpoint/2010/main" val="16914654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588AF9-D7FA-4018-A7C9-6C84E5DD5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Symbol vztahu : „dvojtečka “ + „plus “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1C5233-9CE7-45A3-B0AB-5E2A80C7F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 spojovat dva i více znaků je možno je obrátit nebo určit prioritní znak </a:t>
            </a:r>
          </a:p>
          <a:p>
            <a:r>
              <a:rPr lang="cs-CZ" dirty="0"/>
              <a:t>Příklad: 504.5:502.51 Znečištění hydrosféry </a:t>
            </a:r>
          </a:p>
          <a:p>
            <a:r>
              <a:rPr lang="cs-CZ" dirty="0"/>
              <a:t>502.51:504.5 </a:t>
            </a:r>
          </a:p>
          <a:p>
            <a:endParaRPr lang="cs-CZ" dirty="0"/>
          </a:p>
          <a:p>
            <a:r>
              <a:rPr lang="cs-CZ" dirty="0"/>
              <a:t>Spojování více než dvou znak ů do vztahu použijeme symbol pod řazení [ ] čte se „hranaté závorky“ </a:t>
            </a:r>
          </a:p>
          <a:p>
            <a:r>
              <a:rPr lang="cs-CZ" dirty="0"/>
              <a:t>Příklad: [656:504]:34 Právní aspekty působení dopravy na životní prost ředí</a:t>
            </a:r>
          </a:p>
        </p:txBody>
      </p:sp>
    </p:spTree>
    <p:extLst>
      <p:ext uri="{BB962C8B-B14F-4D97-AF65-F5344CB8AC3E}">
        <p14:creationId xmlns:p14="http://schemas.microsoft.com/office/powerpoint/2010/main" val="2681922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0C211F-D919-4252-9922-D8E5045F4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Rozvinuté znaky MDT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6796E0-A597-4776-BA79-1E3F6B8DA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Tvoří se připojením jednoho nebo více pomocných znaků k hlavnímu znaku MDT pomocné znaky: </a:t>
            </a:r>
          </a:p>
          <a:p>
            <a:pPr lvl="1"/>
            <a:r>
              <a:rPr lang="cs-CZ" dirty="0"/>
              <a:t>všeobecné </a:t>
            </a:r>
          </a:p>
          <a:p>
            <a:pPr lvl="1"/>
            <a:r>
              <a:rPr lang="cs-CZ" dirty="0"/>
              <a:t>zvláštní</a:t>
            </a:r>
          </a:p>
        </p:txBody>
      </p:sp>
    </p:spTree>
    <p:extLst>
      <p:ext uri="{BB962C8B-B14F-4D97-AF65-F5344CB8AC3E}">
        <p14:creationId xmlns:p14="http://schemas.microsoft.com/office/powerpoint/2010/main" val="9650857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414955-8DB7-460D-BC9E-EE1159E15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Všeobecné pomocné znaky jazyka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DEAC74-A5A1-4B04-9AD0-4352A2B46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použitelné v celé šíři MDT, pokud jejich spojení s hlavním znakem dává smysl </a:t>
            </a:r>
          </a:p>
          <a:p>
            <a:endParaRPr lang="cs-CZ" dirty="0"/>
          </a:p>
          <a:p>
            <a:r>
              <a:rPr lang="cs-CZ" dirty="0"/>
              <a:t>Všeobecné pomocné znaky jazyka = čte se „rovná se“ </a:t>
            </a:r>
          </a:p>
          <a:p>
            <a:r>
              <a:rPr lang="cs-CZ" dirty="0"/>
              <a:t>Příklad: =162.3 čeština </a:t>
            </a:r>
          </a:p>
          <a:p>
            <a:endParaRPr lang="cs-CZ" dirty="0"/>
          </a:p>
          <a:p>
            <a:r>
              <a:rPr lang="cs-CZ" dirty="0"/>
              <a:t>Použití především při indexaci jazykových slovníků </a:t>
            </a:r>
          </a:p>
          <a:p>
            <a:r>
              <a:rPr lang="cs-CZ" dirty="0"/>
              <a:t>Příklad: 81`374.8=111=112.2 </a:t>
            </a:r>
            <a:r>
              <a:rPr lang="cs-CZ" dirty="0" err="1"/>
              <a:t>anglicko</a:t>
            </a:r>
            <a:r>
              <a:rPr lang="cs-CZ" dirty="0"/>
              <a:t> – německý jazykový slovník</a:t>
            </a:r>
          </a:p>
        </p:txBody>
      </p:sp>
    </p:spTree>
    <p:extLst>
      <p:ext uri="{BB962C8B-B14F-4D97-AF65-F5344CB8AC3E}">
        <p14:creationId xmlns:p14="http://schemas.microsoft.com/office/powerpoint/2010/main" val="1809906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C2393-3D18-4C84-9F72-E7DC81433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klasifikace věd (starověk)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A374BD-5E8D-4E72-9937-48EDABC1D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pythagorejci - rozdělili poznání na: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Aritmetiku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harmonii</a:t>
            </a:r>
            <a:r>
              <a:rPr lang="cs-CZ" dirty="0"/>
              <a:t/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dialektiku (způsob myšlení)</a:t>
            </a:r>
            <a:r>
              <a:rPr lang="cs-CZ" dirty="0"/>
              <a:t/>
            </a:r>
            <a:br>
              <a:rPr lang="cs-CZ" dirty="0"/>
            </a:br>
            <a:endParaRPr lang="cs-CZ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Platón - zavedl jiný významný systém, který třídil disciplíny na: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aritmetiku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Harmonii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dialektiku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geometrii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38296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B6E1D3-161F-4D6E-B3AA-33BFBBCFB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Všeobecné pomocné znaky formy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F026EA-EC92-4167-A72A-2929464C8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vyjádřeny nulou a dalšími číslicemi v kulaté závorce (0…) </a:t>
            </a:r>
          </a:p>
          <a:p>
            <a:r>
              <a:rPr lang="cs-CZ" dirty="0"/>
              <a:t>čte </a:t>
            </a:r>
            <a:r>
              <a:rPr lang="cs-CZ" dirty="0" err="1"/>
              <a:t>se“závorka</a:t>
            </a:r>
            <a:r>
              <a:rPr lang="cs-CZ" dirty="0"/>
              <a:t> nula“ </a:t>
            </a:r>
          </a:p>
          <a:p>
            <a:endParaRPr lang="cs-CZ" dirty="0"/>
          </a:p>
          <a:p>
            <a:r>
              <a:rPr lang="cs-CZ" dirty="0"/>
              <a:t>Příklad: (035) příručka </a:t>
            </a:r>
          </a:p>
          <a:p>
            <a:r>
              <a:rPr lang="cs-CZ" dirty="0"/>
              <a:t>696.1(035) příručka instalatérských prací </a:t>
            </a:r>
          </a:p>
          <a:p>
            <a:endParaRPr lang="cs-CZ" dirty="0"/>
          </a:p>
          <a:p>
            <a:r>
              <a:rPr lang="cs-CZ" dirty="0"/>
              <a:t>(075.3) středoškolské učebnice </a:t>
            </a:r>
          </a:p>
          <a:p>
            <a:r>
              <a:rPr lang="cs-CZ" dirty="0"/>
              <a:t>51(075.3) středoškolská učebnice matematiky</a:t>
            </a:r>
          </a:p>
        </p:txBody>
      </p:sp>
    </p:spTree>
    <p:extLst>
      <p:ext uri="{BB962C8B-B14F-4D97-AF65-F5344CB8AC3E}">
        <p14:creationId xmlns:p14="http://schemas.microsoft.com/office/powerpoint/2010/main" val="41582185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4D2F3-016C-4B9C-9B80-966874D8F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Všeobecné pomocné znaky místa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145B1E-3EEF-4725-BCA4-39C8685B9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Vyjadřují se číslem, jehož první číslice je jiná než nula. </a:t>
            </a:r>
          </a:p>
          <a:p>
            <a:r>
              <a:rPr lang="cs-CZ" dirty="0"/>
              <a:t>Číslo je uvedeno v kulaté závorce (1/9) čte se „závorka„ </a:t>
            </a:r>
          </a:p>
          <a:p>
            <a:endParaRPr lang="cs-CZ" dirty="0"/>
          </a:p>
          <a:p>
            <a:r>
              <a:rPr lang="cs-CZ" dirty="0"/>
              <a:t>Příklad: (437.3) Česko </a:t>
            </a:r>
          </a:p>
          <a:p>
            <a:r>
              <a:rPr lang="cs-CZ" dirty="0"/>
              <a:t>(567) Irák</a:t>
            </a:r>
          </a:p>
        </p:txBody>
      </p:sp>
    </p:spTree>
    <p:extLst>
      <p:ext uri="{BB962C8B-B14F-4D97-AF65-F5344CB8AC3E}">
        <p14:creationId xmlns:p14="http://schemas.microsoft.com/office/powerpoint/2010/main" val="1097445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5D51C-1EB0-4249-B74D-228FCE6A0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Všeobecné pomocné znaky času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D190FC-7EF9-4750-B5B0-58BF32CC5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“ “ čte se uvozovky </a:t>
            </a:r>
          </a:p>
          <a:p>
            <a:r>
              <a:rPr lang="cs-CZ" dirty="0"/>
              <a:t>Příklad: </a:t>
            </a:r>
          </a:p>
          <a:p>
            <a:r>
              <a:rPr lang="cs-CZ" dirty="0"/>
              <a:t>“ 321“ Jaro</a:t>
            </a:r>
          </a:p>
        </p:txBody>
      </p:sp>
    </p:spTree>
    <p:extLst>
      <p:ext uri="{BB962C8B-B14F-4D97-AF65-F5344CB8AC3E}">
        <p14:creationId xmlns:p14="http://schemas.microsoft.com/office/powerpoint/2010/main" val="727540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C3F286-A367-4E1A-8659-21E05878D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Všeobecné pomocné znaky etnické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47BA86-9E28-4B7C-BAC5-0293948D4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(=…) čte se závorka rovná se </a:t>
            </a:r>
          </a:p>
          <a:p>
            <a:r>
              <a:rPr lang="cs-CZ" dirty="0"/>
              <a:t>Příklad: (=414) Černoši obecně </a:t>
            </a:r>
          </a:p>
          <a:p>
            <a:r>
              <a:rPr lang="cs-CZ" dirty="0"/>
              <a:t>(=622.82) Polynésané</a:t>
            </a:r>
          </a:p>
        </p:txBody>
      </p:sp>
    </p:spTree>
    <p:extLst>
      <p:ext uri="{BB962C8B-B14F-4D97-AF65-F5344CB8AC3E}">
        <p14:creationId xmlns:p14="http://schemas.microsoft.com/office/powerpoint/2010/main" val="27386250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BCB2B-6F8F-4007-AA91-050A8A75D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Všeobecné pomocné znaky s pomlčkou a nulou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44905F-03B0-49A5-BC52-0921F2566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-0 čte se „pomlčka nula“ </a:t>
            </a:r>
          </a:p>
          <a:p>
            <a:r>
              <a:rPr lang="cs-CZ" dirty="0"/>
              <a:t>-03 pro vyjádření materiálu </a:t>
            </a:r>
          </a:p>
          <a:p>
            <a:r>
              <a:rPr lang="cs-CZ" dirty="0"/>
              <a:t>Příklad:-035.35 Korek </a:t>
            </a:r>
          </a:p>
          <a:p>
            <a:endParaRPr lang="cs-CZ" dirty="0"/>
          </a:p>
          <a:p>
            <a:r>
              <a:rPr lang="cs-CZ" dirty="0"/>
              <a:t>-05 pro vyjádření osob </a:t>
            </a:r>
          </a:p>
          <a:p>
            <a:r>
              <a:rPr lang="cs-CZ" dirty="0"/>
              <a:t>Příklad:-053.31 Novorozenci </a:t>
            </a:r>
          </a:p>
          <a:p>
            <a:endParaRPr lang="cs-CZ" dirty="0"/>
          </a:p>
          <a:p>
            <a:r>
              <a:rPr lang="cs-CZ" dirty="0"/>
              <a:t>Všeobecné pomocné znaky hlediska .00 čte se“ tečka nula </a:t>
            </a:r>
            <a:r>
              <a:rPr lang="cs-CZ" dirty="0" err="1"/>
              <a:t>nula</a:t>
            </a:r>
            <a:r>
              <a:rPr lang="cs-CZ" dirty="0"/>
              <a:t>“ v nejnovějším vydání MDT se již neuvádí</a:t>
            </a:r>
          </a:p>
        </p:txBody>
      </p:sp>
    </p:spTree>
    <p:extLst>
      <p:ext uri="{BB962C8B-B14F-4D97-AF65-F5344CB8AC3E}">
        <p14:creationId xmlns:p14="http://schemas.microsoft.com/office/powerpoint/2010/main" val="35453828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AA5A4D-A8B6-42BB-BC85-44D06C5B4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pomocné znaky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8D69FC-1958-4746-B58B-B9D75F90C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Uvádějí se přímo u některých jednotlivých </a:t>
            </a:r>
            <a:r>
              <a:rPr lang="cs-CZ" dirty="0" err="1"/>
              <a:t>oddílů,pro</a:t>
            </a:r>
            <a:r>
              <a:rPr lang="cs-CZ" dirty="0"/>
              <a:t> které platí jejich použití </a:t>
            </a:r>
          </a:p>
          <a:p>
            <a:endParaRPr lang="cs-CZ" dirty="0"/>
          </a:p>
          <a:p>
            <a:r>
              <a:rPr lang="cs-CZ" dirty="0"/>
              <a:t>Příklad:</a:t>
            </a:r>
          </a:p>
          <a:p>
            <a:r>
              <a:rPr lang="cs-CZ" dirty="0"/>
              <a:t>62-5 Provoz strojů. Řízení a ovládání </a:t>
            </a:r>
          </a:p>
          <a:p>
            <a:r>
              <a:rPr lang="cs-CZ" dirty="0"/>
              <a:t>66.014 Chemické složení</a:t>
            </a:r>
          </a:p>
        </p:txBody>
      </p:sp>
    </p:spTree>
    <p:extLst>
      <p:ext uri="{BB962C8B-B14F-4D97-AF65-F5344CB8AC3E}">
        <p14:creationId xmlns:p14="http://schemas.microsoft.com/office/powerpoint/2010/main" val="35368029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8C609-720B-4CB2-841F-2DA307AC0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Tabulky MDT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FD75AA-9E73-404F-9C3D-690082E73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Publikace nebo databáze, které obsahují seznamy třídníků a odpovídajících názvů v různém rozsahu a výběru </a:t>
            </a:r>
          </a:p>
          <a:p>
            <a:pPr lvl="1"/>
            <a:r>
              <a:rPr lang="cs-CZ" dirty="0"/>
              <a:t>úplné vydání zahrnuje všechny platné znaky MDT v plném rozsahu </a:t>
            </a:r>
          </a:p>
          <a:p>
            <a:pPr lvl="1"/>
            <a:r>
              <a:rPr lang="cs-CZ" dirty="0"/>
              <a:t>střední vydání </a:t>
            </a:r>
          </a:p>
          <a:p>
            <a:pPr lvl="1"/>
            <a:r>
              <a:rPr lang="cs-CZ" dirty="0"/>
              <a:t>zkrácené vydání </a:t>
            </a:r>
          </a:p>
          <a:p>
            <a:pPr lvl="1"/>
            <a:r>
              <a:rPr lang="cs-CZ" dirty="0"/>
              <a:t>speciální (oborové) vydání</a:t>
            </a:r>
          </a:p>
        </p:txBody>
      </p:sp>
    </p:spTree>
    <p:extLst>
      <p:ext uri="{BB962C8B-B14F-4D97-AF65-F5344CB8AC3E}">
        <p14:creationId xmlns:p14="http://schemas.microsoft.com/office/powerpoint/2010/main" val="1370134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1E461-A637-409C-95DE-B5803B7CB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Aristotelés</a:t>
            </a:r>
            <a:endParaRPr lang="cs-CZ" dirty="0"/>
          </a:p>
        </p:txBody>
      </p:sp>
      <p:pic>
        <p:nvPicPr>
          <p:cNvPr id="1026" name="Picture 2" descr="Schéma dělení věd">
            <a:extLst>
              <a:ext uri="{FF2B5EF4-FFF2-40B4-BE49-F238E27FC236}">
                <a16:creationId xmlns:a16="http://schemas.microsoft.com/office/drawing/2014/main" id="{8E84550C-69E2-40C2-BCC3-628DF37B11D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000" y="2119970"/>
            <a:ext cx="9200000" cy="3526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3139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D5243E-8BB0-4F75-96A0-4AF1360C6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Stoikové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21FF6F-83F3-419C-AFF9-FE5398538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2BC6DE4-38B6-4CEE-9C6B-54A45171D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413" y="2836526"/>
            <a:ext cx="8298180" cy="197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481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FC3D26-D462-475E-B1A0-A6C1469C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Sv. Tomáš Akvinský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0F90039-8682-40BA-88B4-7DEF556F3C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1810" y="2865087"/>
            <a:ext cx="6088380" cy="2130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066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FD644D-5D44-4312-84AA-156DE8371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F8036C-2E12-4679-A92E-3A3215403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nejrozšířenější užívaná klasifikace = trivium (gramatika, rétorika a dialektika) a kvadrivium (aritmetika, geometrie, astronomie a muzika) = 7 svobodných umění - vyučovaných na universitách</a:t>
            </a:r>
            <a:r>
              <a:rPr lang="cs-CZ" dirty="0"/>
              <a:t/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klasifikace založená na 7 svobodných uměních - začala se uplatňovat i v tehdejších knihovnách, což se změnilo až v 16. - 17. století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866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A2CE8-C364-4F68-8794-59ADF76CB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Francis Bacon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D2332F-7D5E-43E6-BD1C-385FF9915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paměť (základ historie) </a:t>
            </a:r>
          </a:p>
          <a:p>
            <a:pPr lvl="1"/>
            <a:r>
              <a:rPr lang="cs-CZ" dirty="0"/>
              <a:t>přírodní dějiny</a:t>
            </a:r>
          </a:p>
          <a:p>
            <a:pPr lvl="1"/>
            <a:r>
              <a:rPr lang="cs-CZ" dirty="0"/>
              <a:t>dějiny lidstva </a:t>
            </a:r>
          </a:p>
          <a:p>
            <a:pPr marL="0" indent="0">
              <a:buNone/>
            </a:pPr>
            <a:r>
              <a:rPr lang="cs-CZ" dirty="0"/>
              <a:t>fantazie (základ poezie) </a:t>
            </a:r>
          </a:p>
          <a:p>
            <a:pPr marL="457200" lvl="1" indent="0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- epika</a:t>
            </a:r>
            <a:r>
              <a:rPr lang="cs-CZ" dirty="0"/>
              <a:t/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- dramatika</a:t>
            </a:r>
            <a:r>
              <a:rPr lang="cs-CZ" dirty="0"/>
              <a:t/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- mytologie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rozum (základ vědeckého poznání)</a:t>
            </a:r>
          </a:p>
          <a:p>
            <a:pPr marL="457200" lvl="1" indent="0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filozofie přírodní</a:t>
            </a:r>
            <a:r>
              <a:rPr lang="cs-CZ" dirty="0"/>
              <a:t/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filozofie lidská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5107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432673-6AD7-491F-892F-1FE091D8C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Systematické selekční jazyky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A5DFAE-21B3-4DC7-AD91-F1113BE75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SSJ - liší se od předmětových tím, že nejde o verbální (slovní) vyjádření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slovní formulace obsahu je převedena do umělého jazyka (notace)</a:t>
            </a:r>
            <a:r>
              <a:rPr lang="cs-CZ" dirty="0"/>
              <a:t/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informace, které k sobě patří - se seskupí do hierarchicky uspořádaných tříd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systém tříd do jisté míry koresponduje s tříděním věd - netřídí však poznatky, ale pouze dokumenty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vychází se zde z pojmové pyramidy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nahoře (na vrcholu) - stojí maximálně abstraktní pojmy (obecné)</a:t>
            </a:r>
          </a:p>
          <a:p>
            <a:pPr lvl="1"/>
            <a:r>
              <a:rPr lang="cs-CZ" dirty="0"/>
              <a:t>d</a:t>
            </a: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ole (na základně) - konkrétní pojmy (podrobné)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SSJ mohou být - všeobecné nebo monotematické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01766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EB89AE9B726E84DBBBF69A881ED4B3A" ma:contentTypeVersion="2" ma:contentTypeDescription="Vytvoří nový dokument" ma:contentTypeScope="" ma:versionID="737aa6078bc62c3d228f607465dd4bc9">
  <xsd:schema xmlns:xsd="http://www.w3.org/2001/XMLSchema" xmlns:xs="http://www.w3.org/2001/XMLSchema" xmlns:p="http://schemas.microsoft.com/office/2006/metadata/properties" xmlns:ns2="bac67ce7-a8d9-4f61-a207-fbb56887332f" targetNamespace="http://schemas.microsoft.com/office/2006/metadata/properties" ma:root="true" ma:fieldsID="c81f312b3f4522b8d7f48d7c1ba5892c" ns2:_="">
    <xsd:import namespace="bac67ce7-a8d9-4f61-a207-fbb5688733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67ce7-a8d9-4f61-a207-fbb5688733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7EB6B7-C3C0-4481-AAC0-2411B71FD383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bac67ce7-a8d9-4f61-a207-fbb56887332f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98008E8-2414-405D-BA5D-17ADE62750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c67ce7-a8d9-4f61-a207-fbb5688733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1B6E49-A953-425B-A35D-A432AA317A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1331</Words>
  <Application>Microsoft Office PowerPoint</Application>
  <PresentationFormat>Širokoúhlá obrazovka</PresentationFormat>
  <Paragraphs>183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Tahoma</vt:lpstr>
      <vt:lpstr>Motiv Office</vt:lpstr>
      <vt:lpstr>Organizace informací IX.</vt:lpstr>
      <vt:lpstr>Klasifikace věd a SSJ</vt:lpstr>
      <vt:lpstr>Vývoj klasifikace věd (starověk)</vt:lpstr>
      <vt:lpstr>Aristotelés</vt:lpstr>
      <vt:lpstr>Stoikové</vt:lpstr>
      <vt:lpstr>Sv. Tomáš Akvinský</vt:lpstr>
      <vt:lpstr>Středověk</vt:lpstr>
      <vt:lpstr>Francis Bacon</vt:lpstr>
      <vt:lpstr>Systematické selekční jazyky</vt:lpstr>
      <vt:lpstr>SSJ</vt:lpstr>
      <vt:lpstr>Vývoj a druhy systematických selekčních jazyků</vt:lpstr>
      <vt:lpstr>Starověk</vt:lpstr>
      <vt:lpstr>Středověk</vt:lpstr>
      <vt:lpstr>Novověk</vt:lpstr>
      <vt:lpstr>W. T. Harris</vt:lpstr>
      <vt:lpstr>Prezentace aplikace PowerPoint</vt:lpstr>
      <vt:lpstr>Melvil Dewey (1851-1931)</vt:lpstr>
      <vt:lpstr>Prezentace aplikace PowerPoint</vt:lpstr>
      <vt:lpstr>020</vt:lpstr>
      <vt:lpstr>Library of Congress Classification</vt:lpstr>
      <vt:lpstr>Prezentace aplikace PowerPoint</vt:lpstr>
      <vt:lpstr>Mezinárodní desetinné třídění</vt:lpstr>
      <vt:lpstr>Hlavní třídy</vt:lpstr>
      <vt:lpstr>Prezentace aplikace PowerPoint</vt:lpstr>
      <vt:lpstr>Prezentace aplikace PowerPoint</vt:lpstr>
      <vt:lpstr>Možnosti vytváření spojených znaků</vt:lpstr>
      <vt:lpstr>Symbol vztahu : „dvojtečka “ + „plus “  </vt:lpstr>
      <vt:lpstr>Rozvinuté znaky MDT</vt:lpstr>
      <vt:lpstr>Všeobecné pomocné znaky jazyka</vt:lpstr>
      <vt:lpstr>Všeobecné pomocné znaky formy</vt:lpstr>
      <vt:lpstr>Všeobecné pomocné znaky místa</vt:lpstr>
      <vt:lpstr>Všeobecné pomocné znaky času</vt:lpstr>
      <vt:lpstr>Všeobecné pomocné znaky etnické</vt:lpstr>
      <vt:lpstr>Všeobecné pomocné znaky s pomlčkou a nulou</vt:lpstr>
      <vt:lpstr>Zvláštní pomocné znaky</vt:lpstr>
      <vt:lpstr>Tabulky MDT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Jiří Stodola</cp:lastModifiedBy>
  <cp:revision>74</cp:revision>
  <dcterms:created xsi:type="dcterms:W3CDTF">2017-09-18T08:06:43Z</dcterms:created>
  <dcterms:modified xsi:type="dcterms:W3CDTF">2021-11-26T08:09:41Z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0x010100BEB89AE9B726E84DBBBF69A881ED4B3A</vt:lpwstr>
  </property>
</Properties>
</file>