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4"/>
  </p:sld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4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4861E5-1728-4A89-AEBB-11BAAA6EBE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4A50C55-9AEC-4356-939C-4DF7C00E61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EECE6F-D6B3-4A6D-AABE-E83CAF067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11/26/2021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95B632-3871-4590-A448-1990771E3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974E78-C0A7-4092-B1BD-04F7FDCA5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754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730892-1987-42AB-A116-0119EBF29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88E117A-4500-45BC-AE4E-EFFAC3FC62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5BD848-75F7-4C8C-ADAC-A45B75465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11/26/2021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C780BC4-3D08-4406-8D3F-46384A146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E410B2-CF2F-44D8-9804-784CE2790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407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64347D0-2E7F-42D7-BED4-8C5B98D2BE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FF61A01-C45B-4DBE-8AFC-02B467B8C8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D77773-08C0-4661-A6E8-866AABBEC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11/26/2021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104C72-68C5-4A80-AC80-454245CC7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AD0EC9-031A-4541-A93A-FFAF98B11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24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230609-CAEC-4C8B-B79B-74F8BB835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FE99AD-AD93-4901-8355-F545BCFD7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71CDD5-ED5D-450C-AD76-4D207095F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11/26/2021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4E76B9-7047-4A84-B63A-1372AA2AA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7A833D-56CB-4659-BA7E-9985E920A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016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BF6289-2A8E-459D-A4B9-FFE02F414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1673EA2-27B1-4895-A3E7-D05719A67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E3612B-87F4-4A69-8ABD-FAF3F136B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11/26/2021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A8AC27-FB47-46FA-9309-137F1889F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A35A31-353A-44C7-8AA2-6DEDDE57D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84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407FD8-EB42-47EF-B1A5-7CA350B5F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65332B-D90B-4416-A0CE-1FD7D380F3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FF3FF31-4130-4483-985C-21EFBEEAF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51DB98E-B242-427F-9E58-D0507F328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11/26/2021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063ACCD-AF7E-4C03-A15A-2527E532B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2734E06-FAEC-4952-901E-49E7BB5A2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334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0E4159-52AE-422E-8882-91FC0E50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3691465-448B-4425-ABC8-BE49E5242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6E654F8-AE46-4F59-BF25-B219DE8768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D64B80B-CE8F-4993-96F6-1B940E3DF6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9698A31-B4DE-48C5-889D-2C3CB821AA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393B783-5A5D-4AB5-9152-2A1993AB5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11/26/2021</a:t>
            </a:fld>
            <a:endParaRPr lang="en-US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C4AD7EF-22E0-4AA0-BEF5-7092B45DF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0B11A5F-A3AA-4059-BCBA-C4DC2AFA4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869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398F57-C9D8-43E3-970A-518E81149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4E9BD8C-BB19-4414-AC10-516FD9A26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11/26/2021</a:t>
            </a:fld>
            <a:endParaRPr lang="en-US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D3B69A7-2251-4DCE-AF9F-AF17F1F30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E384B12-A3BF-493B-8EE6-9F02CEACA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140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43CBB35-CD29-4F7F-BF09-29018AE0E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11/26/2021</a:t>
            </a:fld>
            <a:endParaRPr lang="en-US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99E4D4D-4D7D-4029-A26E-ED70669F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7443E4C-E51C-402B-980C-4F93C1D6D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678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F021BA-1462-4FA9-90A3-FC4EAF4B8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2AC299-7E18-41D9-8B4E-8BAB4F61D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ECA9C15-94A9-4F8A-84FA-476D9984E3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A9E32F9-8EBA-4C1C-BF91-AF587B1A2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11/26/2021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1A1688B-3661-4DA3-9090-E797A54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2776BD1-1116-458B-8317-FC4EC2B62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674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16EF81-8995-4D68-99A4-DC943A41B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34327B4-3C2A-4F33-9339-DD3A480DDB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D1FD1C1-18B1-4FEA-936A-AFA0234D21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5B11483-C2BC-4552-8629-16218F43E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11/26/2021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FD2B014-3903-43C6-AF05-0BC2F53F6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335721-DDAF-47D4-A353-5061B2D54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10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DEB60D9-59E8-4AC4-BA33-5AE614A2A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435A160-2FC6-4509-949F-79BA618CE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E1AF41-975E-4543-9473-BA06E24EB2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11/26/2021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60AD8E-5DBE-4444-A69C-6AF6468CCD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46F702-BC2D-45CD-8ED7-A7DF79E5D8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540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Organizace </a:t>
            </a:r>
            <a:r>
              <a:rPr lang="cs-CZ" dirty="0" smtClean="0"/>
              <a:t>informací X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mtClean="0"/>
              <a:t>PhDr</a:t>
            </a:r>
            <a:r>
              <a:rPr lang="cs-CZ" dirty="0"/>
              <a:t>. Jiří Stodola, PhD.</a:t>
            </a:r>
          </a:p>
        </p:txBody>
      </p:sp>
    </p:spTree>
    <p:extLst>
      <p:ext uri="{BB962C8B-B14F-4D97-AF65-F5344CB8AC3E}">
        <p14:creationId xmlns:p14="http://schemas.microsoft.com/office/powerpoint/2010/main" val="2189833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(identifikační)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Analýza a výběr prvků identifikující dokument</a:t>
            </a:r>
          </a:p>
          <a:p>
            <a:r>
              <a:rPr lang="cs-CZ" dirty="0" smtClean="0"/>
              <a:t>Stanoví e </a:t>
            </a:r>
            <a:r>
              <a:rPr lang="cs-CZ" dirty="0"/>
              <a:t>druh dokumentu</a:t>
            </a:r>
            <a:r>
              <a:rPr lang="cs-CZ" dirty="0" smtClean="0"/>
              <a:t>,</a:t>
            </a:r>
          </a:p>
          <a:p>
            <a:r>
              <a:rPr lang="cs-CZ" dirty="0" smtClean="0"/>
              <a:t>určí se </a:t>
            </a:r>
            <a:r>
              <a:rPr lang="cs-CZ" dirty="0"/>
              <a:t>jednotka pro zpracování (ovlivní hloubku zpracování dokumentu</a:t>
            </a:r>
            <a:r>
              <a:rPr lang="cs-CZ" dirty="0" smtClean="0"/>
              <a:t>),</a:t>
            </a:r>
          </a:p>
          <a:p>
            <a:r>
              <a:rPr lang="cs-CZ" dirty="0" smtClean="0"/>
              <a:t>stanoví </a:t>
            </a:r>
            <a:r>
              <a:rPr lang="cs-CZ" dirty="0"/>
              <a:t>se základní a doplňkové prameny popisu</a:t>
            </a:r>
            <a:r>
              <a:rPr lang="cs-CZ" dirty="0" smtClean="0"/>
              <a:t>,</a:t>
            </a:r>
          </a:p>
          <a:p>
            <a:r>
              <a:rPr lang="cs-CZ" dirty="0" smtClean="0"/>
              <a:t>zjistí </a:t>
            </a:r>
            <a:r>
              <a:rPr lang="cs-CZ" dirty="0"/>
              <a:t>se identifikační údaje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Výsledkem je souhrn údajů tvořící strukturu jmenného bibliografického záznamu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237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Obsahová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Obecně metoda používaná v humanitních vědách (kvalitativní a kvantitativní)</a:t>
            </a:r>
          </a:p>
          <a:p>
            <a:r>
              <a:rPr lang="cs-CZ" dirty="0" smtClean="0"/>
              <a:t>Cílem proniknout k obsahu dokumentu, redukovat obsah</a:t>
            </a:r>
          </a:p>
          <a:p>
            <a:endParaRPr lang="cs-CZ" dirty="0"/>
          </a:p>
          <a:p>
            <a:r>
              <a:rPr lang="cs-CZ" dirty="0"/>
              <a:t>analýza dokumentu, </a:t>
            </a:r>
            <a:endParaRPr lang="cs-CZ" dirty="0" smtClean="0"/>
          </a:p>
          <a:p>
            <a:r>
              <a:rPr lang="cs-CZ" dirty="0" smtClean="0"/>
              <a:t>výběr </a:t>
            </a:r>
            <a:r>
              <a:rPr lang="cs-CZ" dirty="0"/>
              <a:t>obsahových prvků dokumentu </a:t>
            </a:r>
            <a:endParaRPr lang="cs-CZ" dirty="0" smtClean="0"/>
          </a:p>
          <a:p>
            <a:r>
              <a:rPr lang="cs-CZ" dirty="0" smtClean="0"/>
              <a:t>a</a:t>
            </a:r>
            <a:r>
              <a:rPr lang="cs-CZ" dirty="0"/>
              <a:t> tvorba obrazu dokumentu. </a:t>
            </a:r>
          </a:p>
        </p:txBody>
      </p:sp>
    </p:spTree>
    <p:extLst>
      <p:ext uri="{BB962C8B-B14F-4D97-AF65-F5344CB8AC3E}">
        <p14:creationId xmlns:p14="http://schemas.microsoft.com/office/powerpoint/2010/main" val="1597111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Může se vyjít s formální analýzy</a:t>
            </a:r>
          </a:p>
          <a:p>
            <a:r>
              <a:rPr lang="cs-CZ" dirty="0" smtClean="0"/>
              <a:t>Analyzuje se dokument (kánon autonomie objektu)</a:t>
            </a:r>
          </a:p>
          <a:p>
            <a:r>
              <a:rPr lang="cs-CZ" dirty="0" smtClean="0"/>
              <a:t>Mou se přibrat prameny mimo dokument, ve výjimečných případech se může kontaktovat i autor (kánon celkovosti)</a:t>
            </a:r>
          </a:p>
          <a:p>
            <a:endParaRPr lang="cs-CZ" dirty="0"/>
          </a:p>
          <a:p>
            <a:r>
              <a:rPr lang="cs-CZ" dirty="0" smtClean="0"/>
              <a:t>Syntetická úroveň – pracuje se s dokumentem jako celkem</a:t>
            </a:r>
          </a:p>
          <a:p>
            <a:r>
              <a:rPr lang="cs-CZ" dirty="0" smtClean="0"/>
              <a:t>Analytická úroveň – zaměřujeme se na část dokumentu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6304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textového dokumentu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titulní list (název a podnázev, údaje o původcích</a:t>
            </a:r>
            <a:r>
              <a:rPr lang="cs-CZ" dirty="0" smtClean="0"/>
              <a:t>),</a:t>
            </a:r>
          </a:p>
          <a:p>
            <a:r>
              <a:rPr lang="cs-CZ" dirty="0" smtClean="0"/>
              <a:t>obsah </a:t>
            </a:r>
            <a:r>
              <a:rPr lang="cs-CZ" dirty="0"/>
              <a:t>(struktura dokumentu, názvy částí a jejich tematický rozsah</a:t>
            </a:r>
            <a:r>
              <a:rPr lang="cs-CZ" dirty="0" smtClean="0"/>
              <a:t>),</a:t>
            </a:r>
          </a:p>
          <a:p>
            <a:r>
              <a:rPr lang="cs-CZ" dirty="0" smtClean="0"/>
              <a:t>předmluva,</a:t>
            </a:r>
          </a:p>
          <a:p>
            <a:r>
              <a:rPr lang="cs-CZ" dirty="0" smtClean="0"/>
              <a:t>úvod,</a:t>
            </a:r>
          </a:p>
          <a:p>
            <a:r>
              <a:rPr lang="cs-CZ" dirty="0" smtClean="0"/>
              <a:t>závěr,</a:t>
            </a:r>
          </a:p>
          <a:p>
            <a:r>
              <a:rPr lang="cs-CZ" dirty="0" smtClean="0"/>
              <a:t>doslov,</a:t>
            </a:r>
          </a:p>
          <a:p>
            <a:r>
              <a:rPr lang="cs-CZ" dirty="0" smtClean="0"/>
              <a:t>shrnutí </a:t>
            </a:r>
            <a:r>
              <a:rPr lang="cs-CZ" dirty="0"/>
              <a:t>(</a:t>
            </a:r>
            <a:r>
              <a:rPr lang="cs-CZ" dirty="0" err="1"/>
              <a:t>summary</a:t>
            </a:r>
            <a:r>
              <a:rPr lang="cs-CZ" dirty="0" smtClean="0"/>
              <a:t>),</a:t>
            </a:r>
          </a:p>
          <a:p>
            <a:r>
              <a:rPr lang="cs-CZ" dirty="0" smtClean="0"/>
              <a:t>rejstřík,</a:t>
            </a:r>
          </a:p>
          <a:p>
            <a:r>
              <a:rPr lang="cs-CZ" dirty="0" smtClean="0"/>
              <a:t>tiráž </a:t>
            </a:r>
            <a:r>
              <a:rPr lang="cs-CZ" dirty="0"/>
              <a:t>(nakladatelské údaje, vročení</a:t>
            </a:r>
            <a:r>
              <a:rPr lang="cs-CZ" dirty="0" smtClean="0"/>
              <a:t>),</a:t>
            </a:r>
          </a:p>
          <a:p>
            <a:r>
              <a:rPr lang="cs-CZ" dirty="0" smtClean="0"/>
              <a:t>příp</a:t>
            </a:r>
            <a:r>
              <a:rPr lang="cs-CZ" dirty="0"/>
              <a:t>. zadní strana obálky či záložka (anotace).</a:t>
            </a:r>
          </a:p>
        </p:txBody>
      </p:sp>
    </p:spTree>
    <p:extLst>
      <p:ext uri="{BB962C8B-B14F-4D97-AF65-F5344CB8AC3E}">
        <p14:creationId xmlns:p14="http://schemas.microsoft.com/office/powerpoint/2010/main" val="2953477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obsahových prvků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Identifikace pojmů, zapsány většinou v podobě klíčových slov</a:t>
            </a:r>
          </a:p>
          <a:p>
            <a:r>
              <a:rPr lang="cs-CZ" dirty="0" smtClean="0"/>
              <a:t>Otázky:</a:t>
            </a:r>
          </a:p>
          <a:p>
            <a:pPr lvl="1"/>
            <a:r>
              <a:rPr lang="cs-CZ" dirty="0" smtClean="0"/>
              <a:t> </a:t>
            </a:r>
            <a:r>
              <a:rPr lang="cs-CZ" dirty="0"/>
              <a:t>zabývá se dokument předmětem nějaké </a:t>
            </a:r>
            <a:r>
              <a:rPr lang="cs-CZ" dirty="0" smtClean="0"/>
              <a:t>činnosti?</a:t>
            </a:r>
          </a:p>
          <a:p>
            <a:pPr lvl="1"/>
            <a:r>
              <a:rPr lang="cs-CZ" dirty="0" smtClean="0"/>
              <a:t>je </a:t>
            </a:r>
            <a:r>
              <a:rPr lang="cs-CZ" dirty="0"/>
              <a:t>předmět činnosti identifikován? </a:t>
            </a:r>
            <a:endParaRPr lang="cs-CZ" dirty="0" smtClean="0"/>
          </a:p>
          <a:p>
            <a:pPr lvl="1"/>
            <a:r>
              <a:rPr lang="cs-CZ" dirty="0" smtClean="0"/>
              <a:t>má </a:t>
            </a:r>
            <a:r>
              <a:rPr lang="cs-CZ" dirty="0"/>
              <a:t>nějaké prostorové a časové znaky či výsledky? </a:t>
            </a:r>
            <a:endParaRPr lang="cs-CZ" dirty="0" smtClean="0"/>
          </a:p>
          <a:p>
            <a:pPr lvl="1"/>
            <a:r>
              <a:rPr lang="cs-CZ" dirty="0" smtClean="0"/>
              <a:t>zabývá </a:t>
            </a:r>
            <a:r>
              <a:rPr lang="cs-CZ" dirty="0"/>
              <a:t>se dokument nositelem této činnosti? </a:t>
            </a:r>
            <a:r>
              <a:rPr lang="cs-CZ" dirty="0" smtClean="0"/>
              <a:t></a:t>
            </a:r>
          </a:p>
          <a:p>
            <a:pPr lvl="1"/>
            <a:r>
              <a:rPr lang="cs-CZ" dirty="0" smtClean="0"/>
              <a:t>je součástí </a:t>
            </a:r>
            <a:r>
              <a:rPr lang="cs-CZ" dirty="0"/>
              <a:t>předmětu nějaká činnost, operace, nebo proces? </a:t>
            </a:r>
            <a:r>
              <a:rPr lang="cs-CZ" dirty="0" smtClean="0"/>
              <a:t></a:t>
            </a:r>
          </a:p>
          <a:p>
            <a:pPr lvl="1"/>
            <a:r>
              <a:rPr lang="cs-CZ" dirty="0" smtClean="0"/>
              <a:t>odkazuje </a:t>
            </a:r>
            <a:r>
              <a:rPr lang="cs-CZ" dirty="0"/>
              <a:t>se na nástroje, techniky nebo metody k provádění činnosti</a:t>
            </a:r>
            <a:r>
              <a:rPr lang="cs-CZ" dirty="0" smtClean="0"/>
              <a:t>?</a:t>
            </a:r>
          </a:p>
          <a:p>
            <a:pPr lvl="1"/>
            <a:r>
              <a:rPr lang="cs-CZ" dirty="0" smtClean="0"/>
              <a:t> </a:t>
            </a:r>
            <a:r>
              <a:rPr lang="cs-CZ" dirty="0"/>
              <a:t>bylo o tématu pojednáno z nějakého neobvyklého hlediska?</a:t>
            </a:r>
          </a:p>
        </p:txBody>
      </p:sp>
    </p:spTree>
    <p:extLst>
      <p:ext uri="{BB962C8B-B14F-4D97-AF65-F5344CB8AC3E}">
        <p14:creationId xmlns:p14="http://schemas.microsoft.com/office/powerpoint/2010/main" val="3003077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Tvorba obrazu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Identifikované pojmy se převádí do přirozeného či selekčního jazyka</a:t>
            </a:r>
          </a:p>
          <a:p>
            <a:endParaRPr lang="cs-CZ" dirty="0"/>
          </a:p>
          <a:p>
            <a:r>
              <a:rPr lang="cs-CZ" dirty="0" smtClean="0"/>
              <a:t>Obsahová charakteristika</a:t>
            </a:r>
          </a:p>
          <a:p>
            <a:r>
              <a:rPr lang="cs-CZ" dirty="0" smtClean="0"/>
              <a:t>Věcné zpracování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2642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Indexace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Automatická</a:t>
            </a:r>
          </a:p>
          <a:p>
            <a:r>
              <a:rPr lang="cs-CZ" dirty="0" smtClean="0"/>
              <a:t>Intelektuální</a:t>
            </a:r>
          </a:p>
          <a:p>
            <a:endParaRPr lang="cs-CZ" dirty="0"/>
          </a:p>
          <a:p>
            <a:r>
              <a:rPr lang="cs-CZ" dirty="0" smtClean="0"/>
              <a:t>Odborný text</a:t>
            </a:r>
          </a:p>
          <a:p>
            <a:r>
              <a:rPr lang="cs-CZ" dirty="0" smtClean="0"/>
              <a:t>Umělecký text</a:t>
            </a:r>
          </a:p>
        </p:txBody>
      </p:sp>
    </p:spTree>
    <p:extLst>
      <p:ext uri="{BB962C8B-B14F-4D97-AF65-F5344CB8AC3E}">
        <p14:creationId xmlns:p14="http://schemas.microsoft.com/office/powerpoint/2010/main" val="16663698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7787" y="895350"/>
            <a:ext cx="9496425" cy="506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6133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Záznam podle ISBD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Hlavní záhlaví</a:t>
            </a:r>
          </a:p>
          <a:p>
            <a:pPr marL="0" indent="0">
              <a:buNone/>
            </a:pPr>
            <a:r>
              <a:rPr lang="cs-CZ" dirty="0"/>
              <a:t>[Unifikovaný název] </a:t>
            </a:r>
          </a:p>
          <a:p>
            <a:pPr marL="0" indent="0">
              <a:buNone/>
            </a:pPr>
            <a:r>
              <a:rPr lang="cs-CZ" dirty="0"/>
              <a:t>Hlavní název = Souběžný název : další názvová informace. Číslo části/sekce díla, Název části díla / první údaj o odpovědnosti ; další údaje o odpovědnosti. -- Označení vydání. -- První místo vydání : první nakladatel, datum vydání. – Rozsah : další fyzické údaje. -- (Hlavní název edice / údaj o odpovědnosti v edici, ISSN edice ; číslování v rámci edice. Název </a:t>
            </a:r>
            <a:r>
              <a:rPr lang="cs-CZ" dirty="0" err="1"/>
              <a:t>subedice</a:t>
            </a:r>
            <a:r>
              <a:rPr lang="cs-CZ" dirty="0"/>
              <a:t> ; číslování v rámci </a:t>
            </a:r>
            <a:r>
              <a:rPr lang="cs-CZ" dirty="0" err="1"/>
              <a:t>subedice</a:t>
            </a:r>
            <a:r>
              <a:rPr lang="cs-CZ" dirty="0"/>
              <a:t>). -- Poznámky.-- Standardní číslo </a:t>
            </a:r>
          </a:p>
          <a:p>
            <a:pPr marL="0" indent="0">
              <a:buNone/>
            </a:pPr>
            <a:r>
              <a:rPr lang="cs-CZ" dirty="0"/>
              <a:t>Vedlejší záhlaví </a:t>
            </a:r>
          </a:p>
          <a:p>
            <a:pPr marL="0" indent="0">
              <a:buNone/>
            </a:pPr>
            <a:r>
              <a:rPr lang="cs-CZ" dirty="0"/>
              <a:t>MDT</a:t>
            </a:r>
          </a:p>
        </p:txBody>
      </p:sp>
    </p:spTree>
    <p:extLst>
      <p:ext uri="{BB962C8B-B14F-4D97-AF65-F5344CB8AC3E}">
        <p14:creationId xmlns:p14="http://schemas.microsoft.com/office/powerpoint/2010/main" val="35473968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0DF2D9-1B6C-4E6A-B7B9-9BCF18DC1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Bibliografický záznam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20E50A-D8D7-495B-ABCB-4CFC66B73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Se skládá z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Popisných údajů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Selekčních údajů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Obsahové charakteristik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8089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Dokument a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pojem dokumentu byl v knihovní a informační vědě nahrazen pojmem informace;</a:t>
            </a:r>
          </a:p>
          <a:p>
            <a:r>
              <a:rPr lang="cs-CZ" dirty="0"/>
              <a:t>knihovní a informační věda se od původního studia informačních objektů (dokumentů) a systémů přeorientovala na výzkum uživatelů (tzv. kognitivní obrat)</a:t>
            </a:r>
            <a:r>
              <a:rPr lang="cs-CZ" b="1" baseline="30000" dirty="0"/>
              <a:t>;</a:t>
            </a:r>
            <a:endParaRPr lang="cs-CZ" dirty="0"/>
          </a:p>
          <a:p>
            <a:r>
              <a:rPr lang="cs-CZ" dirty="0"/>
              <a:t>a posléze na výzkum tvůrců informací (tzv. sociální obrat).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4354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80562A-03EC-4FE3-8F5E-F5C183CC1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Bibliografický popis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48E315-D810-4D22-8783-EA53A9A19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+mj-lt"/>
              <a:buAutoNum type="arabicPeriod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Oblast údajů o názvu a odpovědnosti</a:t>
            </a:r>
          </a:p>
          <a:p>
            <a:pPr algn="just">
              <a:buFont typeface="+mj-lt"/>
              <a:buAutoNum type="arabicPeriod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Oblast údajů o vydání</a:t>
            </a:r>
          </a:p>
          <a:p>
            <a:pPr algn="just">
              <a:buFont typeface="+mj-lt"/>
              <a:buAutoNum type="arabicPeriod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Oblast specifických údajů</a:t>
            </a:r>
          </a:p>
          <a:p>
            <a:pPr algn="just">
              <a:buFont typeface="+mj-lt"/>
              <a:buAutoNum type="arabicPeriod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Oblast nakladatelských údajů</a:t>
            </a:r>
          </a:p>
          <a:p>
            <a:pPr algn="just">
              <a:buFont typeface="+mj-lt"/>
              <a:buAutoNum type="arabicPeriod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Oblast údajů fyzického popisu</a:t>
            </a:r>
          </a:p>
          <a:p>
            <a:pPr algn="just">
              <a:buFont typeface="+mj-lt"/>
              <a:buAutoNum type="arabicPeriod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Oblast údajů o edici</a:t>
            </a:r>
          </a:p>
          <a:p>
            <a:pPr algn="just">
              <a:buFont typeface="+mj-lt"/>
              <a:buAutoNum type="arabicPeriod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Oblast údajů poznámky</a:t>
            </a:r>
          </a:p>
          <a:p>
            <a:pPr algn="just">
              <a:buFont typeface="+mj-lt"/>
              <a:buAutoNum type="arabicPeriod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Oblast údajů o standardním (nebo alternativním) čísle a dostupnosti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74251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A3EEBA-D568-4E51-8EAC-C07959512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bibliografického popisu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72B258-7B6B-49D9-A677-DFD0E1A8D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Obecně by měl být vytvořen samostatný bibliografický popis pro každé provedení.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Pro bibliografický popis je typické, že by měl být založen na jednotce reprezentující provedení a může zahrnovat atributy náležející prezentovanému dílu a vyjádření.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Popisné údaje bibliografického záznamu mají odpovídat schválenému mezinárodnímu standardu.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Popis může mít několik úrovní úplnosti v souladu s účelem katalogu či typem bibliografického souboru. Uživatel by měl být o úrovni úplnosti informován.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00503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28851B-98AE-4FDE-BEF3-8E1B06A7A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Selekční údaje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117A0A-1156-4330-86D9-D0EF7BEC1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Slouží k vyhledávání</a:t>
            </a:r>
          </a:p>
          <a:p>
            <a:pPr algn="just"/>
            <a:r>
              <a:rPr lang="cs-CZ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Jmenné selekční</a:t>
            </a: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 údaje dělíme na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Personální záhlaví (obsahuje jméno osoby)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Korporativní záhlaví (obsahuje jméno korporace)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Názvové záhlaví (obsahuje názvy entit 1 typu)</a:t>
            </a:r>
          </a:p>
          <a:p>
            <a:pPr algn="just"/>
            <a:endParaRPr lang="cs-CZ" b="1" i="0" dirty="0"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cs-CZ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Věcné selekční údaje</a:t>
            </a: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 dělíme na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systematické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předmětové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69039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4FEC6B-3918-4712-B805-4FA631B8C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pro selekční údaje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644CAD-889E-4CE8-ADEC-3D9CA5E44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Selekční údaje pro vyhledávání bibliografických a autoritních záznamů musí být formulovány v souladu s obecnými principy (viz 2. Záměr). Může se jednat o údaje řízené nebo neřízené.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Řízené selekční údaje by se měly vytvářet pro autorizované a variantní formy jmen pro entity jako jsou jména osoby, rodiny, korporace, názvu díla, vyjádření, provedení, jednotky, koncepty, objekty, události a místa. Řízené selekční údaje poskytují konzistenci potřebnou při uspořádání bibliografických záznamů pro soubory zdrojů.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Pro potřeby řízení autorizovaných forem jmen, variantních forem jmen a identifikátorů, používaných jako selekční údaje, by se měly vytvářet autoritní záznamy.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Mezi neřízené selekčních údaje patří např. bibliografické údaje pro jména, názvy (např. hlavní název uváděný tak, jak byl nalezen na provedení), kódy, klíčová slova atd., která nejsou řízena autoritními záznamy.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97645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0954CB-DC8A-468E-AF1E-75935CB06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Osahová</a:t>
            </a:r>
            <a:r>
              <a:rPr lang="cs-CZ" dirty="0"/>
              <a:t> charakteristika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04F412-29BF-43E7-BE40-0A41FCF93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anotace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referát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38783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A43909-6F88-4E24-809C-246E00B94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Katalogizační záznam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1AA19E-9DD5-4F10-A2B7-7319761C8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Bibliografický záznam + lokační a </a:t>
            </a:r>
            <a:r>
              <a:rPr lang="cs-CZ" b="0" i="0" dirty="0" err="1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exemplářové</a:t>
            </a: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údaje = </a:t>
            </a:r>
            <a:r>
              <a:rPr lang="cs-CZ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katalogizační záznam</a:t>
            </a: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.</a:t>
            </a:r>
          </a:p>
          <a:p>
            <a:endParaRPr lang="cs-CZ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r>
              <a:rPr lang="cs-CZ" dirty="0">
                <a:solidFill>
                  <a:srgbClr val="333333"/>
                </a:solidFill>
                <a:latin typeface="Verdana" panose="020B0604030504040204" pitchFamily="34" charset="0"/>
              </a:rPr>
              <a:t>Lokační údaje</a:t>
            </a:r>
          </a:p>
          <a:p>
            <a:pPr lvl="1"/>
            <a:r>
              <a:rPr lang="cs-CZ" dirty="0">
                <a:solidFill>
                  <a:srgbClr val="333333"/>
                </a:solidFill>
                <a:latin typeface="Verdana" panose="020B0604030504040204" pitchFamily="34" charset="0"/>
              </a:rPr>
              <a:t>SIGLA</a:t>
            </a:r>
          </a:p>
          <a:p>
            <a:pPr lvl="1"/>
            <a:r>
              <a:rPr lang="cs-CZ" dirty="0">
                <a:solidFill>
                  <a:srgbClr val="333333"/>
                </a:solidFill>
                <a:latin typeface="Verdana" panose="020B0604030504040204" pitchFamily="34" charset="0"/>
              </a:rPr>
              <a:t>Signatura</a:t>
            </a:r>
          </a:p>
          <a:p>
            <a:pPr lvl="1"/>
            <a:endParaRPr lang="cs-CZ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r>
              <a:rPr lang="cs-CZ" dirty="0" err="1">
                <a:solidFill>
                  <a:srgbClr val="333333"/>
                </a:solidFill>
                <a:latin typeface="Verdana" panose="020B0604030504040204" pitchFamily="34" charset="0"/>
              </a:rPr>
              <a:t>Exemplářové</a:t>
            </a:r>
            <a:r>
              <a:rPr lang="cs-CZ" dirty="0">
                <a:solidFill>
                  <a:srgbClr val="333333"/>
                </a:solidFill>
                <a:latin typeface="Verdana" panose="020B0604030504040204" pitchFamily="34" charset="0"/>
              </a:rPr>
              <a:t> údaje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Přírůstkové číslo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Označení svazku nebo ročníku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Zvláštnosti pojící se s danou jednotkou</a:t>
            </a:r>
          </a:p>
          <a:p>
            <a:pPr marL="0" indent="0" algn="just">
              <a:buNone/>
            </a:pPr>
            <a:endParaRPr lang="cs-CZ" b="0" i="0" dirty="0"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Služební údaje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cs-CZ" i="0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cs-CZ" b="0" i="0" dirty="0"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55359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A8A238-E9C2-4175-B21C-D93305BBC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katalogu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5B7870-87F5-4966-BCEA-6FC49195B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najít bibliografické zdroje ve sbírce jako výsledek vyhledávání prostřednictvím atributů nebo vztahů mezi zdroji: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identifikovat bibliografický zdroj nebo jeho agenta (tj. potvrdit, že určitá entita popsaná v záznamu odpovídá hledané entitě, nebo odlišit dvě a více entit s podobnými charakteristikami);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vybrat bibliografický zdroj, který odpovídá potřebám uživatele (tj. vybrat zdroj, který splňuje požadavky uživatele s ohledem na médium, obsah, nosič atd. nebo vyloučit zdroje, které těmto požadavkům neodpovídají);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získat přístup k popsané jednotce (tj. poskytnout informaci, která umožní uživateli získat jednotku k vypůjčení nebo elektronickému zpřístupnění prostřednictvím on-line propojení se vzdáleným zdrojem); nebo získat autoritní či bibliografické údaje nebo přístup k nim;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navigovat uživatele v rámci katalogu i mimo něj (tj. prostřednictvím logického uspořádání bibliografických a autoritních údajů a jasnou prezentací způsobu, jak se v katalogu pohybovat, včetně prezentace vztahu mezi díly, vyjádřeními, provedeními, jednotkami, osobami, rodinami, korporacemi, koncepty, objekty, událostmi a místy).</a:t>
            </a:r>
          </a:p>
        </p:txBody>
      </p:sp>
    </p:spTree>
    <p:extLst>
      <p:ext uri="{BB962C8B-B14F-4D97-AF65-F5344CB8AC3E}">
        <p14:creationId xmlns:p14="http://schemas.microsoft.com/office/powerpoint/2010/main" val="1982120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Důsledky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ztráta identity knihovní a informační vědy (stává se součástí jednak vědy o počítačích, jednak vědy kognitivní, a vlastně i součástí sociologie vědění);</a:t>
            </a:r>
          </a:p>
          <a:p>
            <a:r>
              <a:rPr lang="cs-CZ" dirty="0"/>
              <a:t>roztržka mezi teoretickou knihovní a informační vědou a její praktickou aplikací – knihovnictvím (knihovníci stále pracují s hmotnými nosiči informací – dokumenty, nikoliv s abstraktně chápanými informacemi. Zajímají je primárně tyto dokumenty samotné, ne jejich uživatelé či tvůrci, kteří stojí na vstupu a výstupu informačního procesu, jednoduše řečeno: centrem zájmu knihovnictví jsou dokumenty; tvůrci informací a jejich uživatelé jsou centrem zájmu knihovnictví jakožto tvůrci a uživatelé dokumentů; zaměřenost na dokumenty je tedy primární, od ní je možno odvozovat sekundární zájem o tvůrce a uživatele informací</a:t>
            </a:r>
          </a:p>
        </p:txBody>
      </p:sp>
    </p:spTree>
    <p:extLst>
      <p:ext uri="{BB962C8B-B14F-4D97-AF65-F5344CB8AC3E}">
        <p14:creationId xmlns:p14="http://schemas.microsoft.com/office/powerpoint/2010/main" val="3731430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Paradigmatické obraty v IV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Od dokumentu k informaci (vliv počítačové vědy)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Od informačního systému k uživateli informací (vliv kognitivní vědy)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Od uživatele informací k tvůrcům informací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Od tvůrců informací k bibliografickému univerzu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4581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 dokumentu k informaci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Informační pramen = hmotný nebo energetický nosič + informace</a:t>
            </a:r>
          </a:p>
          <a:p>
            <a:r>
              <a:rPr lang="cs-CZ" dirty="0"/>
              <a:t>Dokument = hmotný nosič informace</a:t>
            </a:r>
          </a:p>
          <a:p>
            <a:r>
              <a:rPr lang="cs-CZ" dirty="0"/>
              <a:t>Informace = sémantický obsah informačního pramene</a:t>
            </a:r>
          </a:p>
          <a:p>
            <a:endParaRPr lang="cs-CZ" dirty="0"/>
          </a:p>
          <a:p>
            <a:r>
              <a:rPr lang="cs-CZ" dirty="0"/>
              <a:t>Vliv počítačové vědy, snaha o exaktnost</a:t>
            </a:r>
          </a:p>
        </p:txBody>
      </p:sp>
    </p:spTree>
    <p:extLst>
      <p:ext uri="{BB962C8B-B14F-4D97-AF65-F5344CB8AC3E}">
        <p14:creationId xmlns:p14="http://schemas.microsoft.com/office/powerpoint/2010/main" val="256478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 informačního systému k uživateli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Kognitivní obrat, metodologický individualismus</a:t>
            </a:r>
          </a:p>
          <a:p>
            <a:r>
              <a:rPr lang="cs-CZ" dirty="0"/>
              <a:t>Odvrat od reprezentace informace v dokumentu</a:t>
            </a:r>
          </a:p>
          <a:p>
            <a:r>
              <a:rPr lang="cs-CZ" dirty="0"/>
              <a:t>Zájem o reprezentaci informace v mysli uživatele (teorie ASK)</a:t>
            </a:r>
          </a:p>
        </p:txBody>
      </p:sp>
    </p:spTree>
    <p:extLst>
      <p:ext uri="{BB962C8B-B14F-4D97-AF65-F5344CB8AC3E}">
        <p14:creationId xmlns:p14="http://schemas.microsoft.com/office/powerpoint/2010/main" val="4024821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 uživatele k tvůrcům informací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Sociální obrat, metodologický kolektivismus</a:t>
            </a:r>
          </a:p>
          <a:p>
            <a:r>
              <a:rPr lang="cs-CZ" dirty="0"/>
              <a:t>Jak určitá sociální skupina konstruuje informace (pojem domény)</a:t>
            </a:r>
          </a:p>
        </p:txBody>
      </p:sp>
    </p:spTree>
    <p:extLst>
      <p:ext uri="{BB962C8B-B14F-4D97-AF65-F5344CB8AC3E}">
        <p14:creationId xmlns:p14="http://schemas.microsoft.com/office/powerpoint/2010/main" val="3898921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 tvůrců informací k bibliografickému universu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Teoretické volání po návratu pojmu dokumenty</a:t>
            </a:r>
          </a:p>
          <a:p>
            <a:r>
              <a:rPr lang="cs-CZ" dirty="0"/>
              <a:t>Praxe – studie Funkční požadavky na bibliografické záznamy</a:t>
            </a:r>
          </a:p>
          <a:p>
            <a:r>
              <a:rPr lang="cs-CZ" dirty="0"/>
              <a:t>Pojem bibliografické universum = vše, co se týká sbírek paměťových institucí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6114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Rozložit dokument na části</a:t>
            </a:r>
          </a:p>
          <a:p>
            <a:r>
              <a:rPr lang="cs-CZ" dirty="0" smtClean="0"/>
              <a:t>Pochopit jeho strukturu</a:t>
            </a:r>
          </a:p>
          <a:p>
            <a:r>
              <a:rPr lang="cs-CZ" dirty="0" smtClean="0"/>
              <a:t>Vyjádřit pomocí přirozeného nebo formálního selekčního jazyka</a:t>
            </a:r>
          </a:p>
          <a:p>
            <a:r>
              <a:rPr lang="cs-CZ" dirty="0" smtClean="0"/>
              <a:t>Výsledkem jsou sekundární informace</a:t>
            </a:r>
          </a:p>
          <a:p>
            <a:endParaRPr lang="cs-CZ" dirty="0"/>
          </a:p>
          <a:p>
            <a:r>
              <a:rPr lang="cs-CZ" dirty="0" smtClean="0"/>
              <a:t>Formální</a:t>
            </a:r>
          </a:p>
          <a:p>
            <a:r>
              <a:rPr lang="cs-CZ" dirty="0" smtClean="0"/>
              <a:t>Obsahová</a:t>
            </a:r>
          </a:p>
          <a:p>
            <a:endParaRPr lang="cs-CZ" dirty="0"/>
          </a:p>
          <a:p>
            <a:r>
              <a:rPr lang="cs-CZ" dirty="0" smtClean="0"/>
              <a:t>Provádí se vždy s dokumentem v ruce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4797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EB89AE9B726E84DBBBF69A881ED4B3A" ma:contentTypeVersion="2" ma:contentTypeDescription="Vytvoří nový dokument" ma:contentTypeScope="" ma:versionID="737aa6078bc62c3d228f607465dd4bc9">
  <xsd:schema xmlns:xsd="http://www.w3.org/2001/XMLSchema" xmlns:xs="http://www.w3.org/2001/XMLSchema" xmlns:p="http://schemas.microsoft.com/office/2006/metadata/properties" xmlns:ns2="bac67ce7-a8d9-4f61-a207-fbb56887332f" targetNamespace="http://schemas.microsoft.com/office/2006/metadata/properties" ma:root="true" ma:fieldsID="c81f312b3f4522b8d7f48d7c1ba5892c" ns2:_="">
    <xsd:import namespace="bac67ce7-a8d9-4f61-a207-fbb5688733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c67ce7-a8d9-4f61-a207-fbb5688733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17EB6B7-C3C0-4481-AAC0-2411B71FD383}">
  <ds:schemaRefs>
    <ds:schemaRef ds:uri="http://schemas.microsoft.com/office/2006/metadata/properties"/>
    <ds:schemaRef ds:uri="bac67ce7-a8d9-4f61-a207-fbb56887332f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F1B6E49-A953-425B-A35D-A432AA317A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8008E8-2414-405D-BA5D-17ADE62750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c67ce7-a8d9-4f61-a207-fbb5688733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1328</Words>
  <Application>Microsoft Office PowerPoint</Application>
  <PresentationFormat>Širokoúhlá obrazovka</PresentationFormat>
  <Paragraphs>159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Verdana</vt:lpstr>
      <vt:lpstr>Motiv Office</vt:lpstr>
      <vt:lpstr>Organizace informací X.</vt:lpstr>
      <vt:lpstr>Dokument a informace</vt:lpstr>
      <vt:lpstr>Důsledky</vt:lpstr>
      <vt:lpstr>Paradigmatické obraty v IV </vt:lpstr>
      <vt:lpstr>Od dokumentu k informaci</vt:lpstr>
      <vt:lpstr>Od informačního systému k uživateli</vt:lpstr>
      <vt:lpstr>Od uživatele k tvůrcům informací</vt:lpstr>
      <vt:lpstr>Od tvůrců informací k bibliografickému universu</vt:lpstr>
      <vt:lpstr>Informační analýza</vt:lpstr>
      <vt:lpstr>Formální (identifikační) analýza</vt:lpstr>
      <vt:lpstr>Obsahová analýza</vt:lpstr>
      <vt:lpstr>Analýza</vt:lpstr>
      <vt:lpstr>Analýza textového dokumentu</vt:lpstr>
      <vt:lpstr>Výběr obsahových prvků</vt:lpstr>
      <vt:lpstr>Tvorba obrazu dokumenty</vt:lpstr>
      <vt:lpstr>Indexace</vt:lpstr>
      <vt:lpstr>Prezentace aplikace PowerPoint</vt:lpstr>
      <vt:lpstr>Záznam podle ISBD</vt:lpstr>
      <vt:lpstr>Bibliografický záznam</vt:lpstr>
      <vt:lpstr>Bibliografický popis</vt:lpstr>
      <vt:lpstr>Zásady bibliografického popisu</vt:lpstr>
      <vt:lpstr>Selekční údaje</vt:lpstr>
      <vt:lpstr>Zásady pro selekční údaje</vt:lpstr>
      <vt:lpstr>Osahová charakteristika</vt:lpstr>
      <vt:lpstr>Katalogizační záznam</vt:lpstr>
      <vt:lpstr>Funkce katalogu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Sémantické aspekty katalogizace I.</dc:title>
  <dc:creator>Jiří Stodola</dc:creator>
  <cp:lastModifiedBy>Jiří Stodola</cp:lastModifiedBy>
  <cp:revision>61</cp:revision>
  <dcterms:created xsi:type="dcterms:W3CDTF">2017-09-18T08:06:43Z</dcterms:created>
  <dcterms:modified xsi:type="dcterms:W3CDTF">2021-11-26T08:11:36Z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0x010100BEB89AE9B726E84DBBBF69A881ED4B3A</vt:lpwstr>
  </property>
</Properties>
</file>