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48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97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19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55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40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86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95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92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09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21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4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3462B-2C9B-469E-AE01-0D516E00739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62A4B-E89D-414A-959C-EB7DA2AF0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57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Organizace informací 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2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DB06B-2F1A-46E1-BD57-B9480DBF2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Informativnost bibliografického záznamu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1AE23-B1B6-4CB1-9AE3-0192C40EC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Bibliografický záznam poskytuje pravdivou nebo nepravdivou informaci</a:t>
            </a:r>
          </a:p>
          <a:p>
            <a:r>
              <a:rPr lang="cs-CZ" dirty="0"/>
              <a:t>Dante je autor Božské komedie – pravda</a:t>
            </a:r>
          </a:p>
          <a:p>
            <a:r>
              <a:rPr lang="cs-CZ" dirty="0"/>
              <a:t>W. Shakespeare je autor Božské komedie – nepravda</a:t>
            </a:r>
          </a:p>
          <a:p>
            <a:r>
              <a:rPr lang="cs-CZ" dirty="0"/>
              <a:t>Jaký elementární útvar má pravdivostní hodnotu?</a:t>
            </a:r>
          </a:p>
          <a:p>
            <a:pPr lvl="1"/>
            <a:r>
              <a:rPr lang="cs-CZ" dirty="0"/>
              <a:t>Znak (Dante) či pojem nikoliv</a:t>
            </a:r>
          </a:p>
          <a:p>
            <a:r>
              <a:rPr lang="cs-CZ" dirty="0"/>
              <a:t>Pravdivostní hodnota – když něco nějaké věci přisuzujeme či upíráme - soud</a:t>
            </a:r>
          </a:p>
          <a:p>
            <a:r>
              <a:rPr lang="cs-CZ" i="1" dirty="0"/>
              <a:t>Dante Alighieri byl italský básník. William Shakespeare není autorem Božské komedie. Člověk je živočich rozumný.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53608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94F8-C869-4CEF-B190-C40D0DBA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E9EC93-848C-48AB-A770-BB995891C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Spojuje či rozlučuje pojmy</a:t>
            </a:r>
          </a:p>
          <a:p>
            <a:r>
              <a:rPr lang="cs-CZ" dirty="0"/>
              <a:t>Jde o myšlenkový útvar (spojení formálních znaků)</a:t>
            </a:r>
          </a:p>
          <a:p>
            <a:r>
              <a:rPr lang="cs-CZ" dirty="0"/>
              <a:t>Je vyjádřen instrumentálními znaky (větou)</a:t>
            </a:r>
          </a:p>
          <a:p>
            <a:r>
              <a:rPr lang="cs-CZ" dirty="0"/>
              <a:t>Nabývá hodnoty pravda či nepravda na základě faktů – reality samotné</a:t>
            </a:r>
          </a:p>
          <a:p>
            <a:endParaRPr lang="cs-CZ" dirty="0"/>
          </a:p>
          <a:p>
            <a:r>
              <a:rPr lang="cs-CZ" dirty="0"/>
              <a:t>Subjekt – spona – predikát</a:t>
            </a:r>
          </a:p>
          <a:p>
            <a:r>
              <a:rPr lang="cs-CZ" dirty="0"/>
              <a:t>Subjekt – zastupuje věci</a:t>
            </a:r>
          </a:p>
          <a:p>
            <a:r>
              <a:rPr lang="cs-CZ" dirty="0"/>
              <a:t>Spona slučuje či rozlučuje S a P</a:t>
            </a:r>
          </a:p>
          <a:p>
            <a:r>
              <a:rPr lang="cs-CZ" dirty="0"/>
              <a:t>Predikát – jde o pojem</a:t>
            </a:r>
          </a:p>
        </p:txBody>
      </p:sp>
    </p:spTree>
    <p:extLst>
      <p:ext uri="{BB962C8B-B14F-4D97-AF65-F5344CB8AC3E}">
        <p14:creationId xmlns:p14="http://schemas.microsoft.com/office/powerpoint/2010/main" val="1447673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ACDD3-0851-4FC4-85DE-369364162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58B0F5-84A2-48A7-AA1C-1E8838362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soudu identifikujeme pojem na místě predikátu s rozsahem pojmu na místě subjektu – </a:t>
            </a:r>
            <a:r>
              <a:rPr lang="cs-CZ" dirty="0" err="1"/>
              <a:t>identitní</a:t>
            </a:r>
            <a:r>
              <a:rPr lang="cs-CZ" dirty="0"/>
              <a:t> teorie predikace</a:t>
            </a:r>
          </a:p>
          <a:p>
            <a:endParaRPr lang="cs-CZ" dirty="0"/>
          </a:p>
          <a:p>
            <a:r>
              <a:rPr lang="cs-CZ" dirty="0"/>
              <a:t>Obsah pojmu predikátu           Obsah pojmu subjektu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Rozsah subjektu</a:t>
            </a:r>
          </a:p>
          <a:p>
            <a:pPr lvl="8"/>
            <a:endParaRPr lang="cs-CZ" dirty="0"/>
          </a:p>
        </p:txBody>
      </p:sp>
      <p:cxnSp>
        <p:nvCxnSpPr>
          <p:cNvPr id="6" name="Spojnice: pravoúhlá 5">
            <a:extLst>
              <a:ext uri="{FF2B5EF4-FFF2-40B4-BE49-F238E27FC236}">
                <a16:creationId xmlns:a16="http://schemas.microsoft.com/office/drawing/2014/main" id="{40E87825-18C6-4992-805D-DDAB4A896118}"/>
              </a:ext>
            </a:extLst>
          </p:cNvPr>
          <p:cNvCxnSpPr/>
          <p:nvPr/>
        </p:nvCxnSpPr>
        <p:spPr>
          <a:xfrm>
            <a:off x="4412974" y="3657600"/>
            <a:ext cx="1272209" cy="8746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472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D3266-D758-4F0F-A529-84691BF37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soudů</a:t>
            </a:r>
          </a:p>
        </p:txBody>
      </p:sp>
      <p:pic>
        <p:nvPicPr>
          <p:cNvPr id="1026" name="Picture 2" descr="http://2.bp.blogspot.com/-NjBYoVjci5s/TpvgHysGerI/AAAAAAAAADw/VebOLex42KA/s1600/soudy.JPG">
            <a:extLst>
              <a:ext uri="{FF2B5EF4-FFF2-40B4-BE49-F238E27FC236}">
                <a16:creationId xmlns:a16="http://schemas.microsoft.com/office/drawing/2014/main" id="{313EE3B5-6E36-4B0B-819C-54F3852B06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008" y="2743200"/>
            <a:ext cx="6320384" cy="286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227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60C48-EA9C-4165-A0DA-4CB9AD570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soudy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BB06053-A8F5-43A6-9D2D-F73494C1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4" descr="http://4.bp.blogspot.com/-6r7Np0wJLX4/Tp09ewORlVI/AAAAAAAAAEo/vjNJc-64ma4/s400/%25C4%258Dtverec.JPG">
            <a:extLst>
              <a:ext uri="{FF2B5EF4-FFF2-40B4-BE49-F238E27FC236}">
                <a16:creationId xmlns:a16="http://schemas.microsoft.com/office/drawing/2014/main" id="{E6EE78CB-3E2A-4A01-A8AE-AF82D038F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60" y="2286001"/>
            <a:ext cx="7337685" cy="358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839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F2A4E-2C8C-4B62-AF55-BACDF0DD1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1DC448-4602-4A7F-8DA6-76A750BF9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se vztahuje termín k realitě - supozice</a:t>
            </a:r>
          </a:p>
          <a:p>
            <a:endParaRPr lang="cs-CZ" dirty="0"/>
          </a:p>
          <a:p>
            <a:r>
              <a:rPr lang="cs-CZ" b="1" dirty="0"/>
              <a:t>Supozice prostá </a:t>
            </a:r>
            <a:r>
              <a:rPr lang="cs-CZ" dirty="0"/>
              <a:t>– termín se vztahuje k pojmu (spravedlnost je chvályhodná)</a:t>
            </a:r>
          </a:p>
          <a:p>
            <a:endParaRPr lang="cs-CZ" dirty="0"/>
          </a:p>
          <a:p>
            <a:r>
              <a:rPr lang="cs-CZ" b="1" dirty="0"/>
              <a:t>Supozice personální </a:t>
            </a:r>
            <a:r>
              <a:rPr lang="cs-CZ" dirty="0"/>
              <a:t>– termín se vztahuje k rozsahu pojmu</a:t>
            </a:r>
          </a:p>
          <a:p>
            <a:pPr lvl="1"/>
            <a:r>
              <a:rPr lang="cs-CZ" dirty="0"/>
              <a:t>Singulární (Sokrates je smrtelný)</a:t>
            </a:r>
          </a:p>
          <a:p>
            <a:pPr lvl="1"/>
            <a:r>
              <a:rPr lang="cs-CZ" dirty="0"/>
              <a:t>Obecná (Lidé jsou smrtelní)</a:t>
            </a:r>
          </a:p>
          <a:p>
            <a:pPr lvl="1"/>
            <a:endParaRPr lang="cs-CZ" dirty="0"/>
          </a:p>
          <a:p>
            <a:r>
              <a:rPr lang="cs-CZ" b="1" dirty="0"/>
              <a:t>Supozice materiální </a:t>
            </a:r>
            <a:r>
              <a:rPr lang="cs-CZ" dirty="0"/>
              <a:t>– termín se vztahuje k sobě samému (Člověk je dvojslabičný)</a:t>
            </a:r>
          </a:p>
        </p:txBody>
      </p:sp>
    </p:spTree>
    <p:extLst>
      <p:ext uri="{BB962C8B-B14F-4D97-AF65-F5344CB8AC3E}">
        <p14:creationId xmlns:p14="http://schemas.microsoft.com/office/powerpoint/2010/main" val="315729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DB923-5655-4499-B7A7-715F4174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0A16AA-6EB4-4CC2-B6A6-AD34B1A00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Supozice prostá </a:t>
            </a:r>
            <a:r>
              <a:rPr lang="cs-CZ" dirty="0"/>
              <a:t>(u abstraktních entit jako je dílo, provedení, koncept): </a:t>
            </a:r>
            <a:r>
              <a:rPr lang="cs-CZ" i="1" dirty="0"/>
              <a:t>Informační věda je předmětem knihy Informace, komunikace a myšlení.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Supozice personální singulární </a:t>
            </a:r>
            <a:r>
              <a:rPr lang="cs-CZ" dirty="0"/>
              <a:t>(u osob či objektů): </a:t>
            </a:r>
            <a:r>
              <a:rPr lang="cs-CZ" i="1" dirty="0"/>
              <a:t>Jiří Cejpek je autorem knihy Informace, komunikace a myšlení.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Supozice personální obecná </a:t>
            </a:r>
            <a:r>
              <a:rPr lang="cs-CZ" dirty="0"/>
              <a:t>(u entit jako je korporace, akce, objekt): </a:t>
            </a:r>
            <a:r>
              <a:rPr lang="cs-CZ" i="1" dirty="0"/>
              <a:t>Karlova Univerzita </a:t>
            </a:r>
            <a:r>
              <a:rPr lang="cs-CZ" dirty="0"/>
              <a:t>[jde o agregát označený kolektivním pojmem] </a:t>
            </a:r>
            <a:r>
              <a:rPr lang="cs-CZ" i="1" dirty="0"/>
              <a:t> je vydavatelem knihy Informace, komunikace a myšlení. 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Supozice materiální</a:t>
            </a:r>
            <a:r>
              <a:rPr lang="cs-CZ" dirty="0"/>
              <a:t>: </a:t>
            </a:r>
            <a:r>
              <a:rPr lang="cs-CZ" i="1" dirty="0"/>
              <a:t>"Jiří Cejpek" je jméno autora knihy Informace, komunikace a myšlení.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974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DB688-4907-477E-AA3E-9BC527FD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2F007F-4FDA-433F-A579-7519958F2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To, co se o subjektu dá vypovídat</a:t>
            </a:r>
          </a:p>
          <a:p>
            <a:r>
              <a:rPr lang="cs-CZ" dirty="0"/>
              <a:t>Dá se o něm vypovídat to, co je s ním nějak </a:t>
            </a:r>
            <a:r>
              <a:rPr lang="cs-CZ" dirty="0" err="1"/>
              <a:t>totožené</a:t>
            </a:r>
            <a:endParaRPr lang="cs-CZ" dirty="0"/>
          </a:p>
          <a:p>
            <a:r>
              <a:rPr lang="cs-CZ" dirty="0"/>
              <a:t>Nejde o fyzickou část (Jan je Janova hlava)</a:t>
            </a:r>
          </a:p>
          <a:p>
            <a:r>
              <a:rPr lang="cs-CZ" dirty="0"/>
              <a:t>Celek je neinformativní (Jan je Jan)</a:t>
            </a:r>
          </a:p>
          <a:p>
            <a:r>
              <a:rPr lang="cs-CZ" dirty="0"/>
              <a:t>Jde o tzv. metafyzickou část</a:t>
            </a:r>
          </a:p>
          <a:p>
            <a:r>
              <a:rPr lang="cs-CZ" dirty="0"/>
              <a:t>Predikát je logický objekt je abstraktní, subjekt je konkrétní věc</a:t>
            </a:r>
          </a:p>
          <a:p>
            <a:r>
              <a:rPr lang="cs-CZ" dirty="0"/>
              <a:t>To, co má predikát ve stavu abstraktnost, musí mít subjekt ve stavu konkrétnosti (Jan je člověk)</a:t>
            </a:r>
          </a:p>
        </p:txBody>
      </p:sp>
    </p:spTree>
    <p:extLst>
      <p:ext uri="{BB962C8B-B14F-4D97-AF65-F5344CB8AC3E}">
        <p14:creationId xmlns:p14="http://schemas.microsoft.com/office/powerpoint/2010/main" val="162657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64899-573A-4D35-9002-F1792FD2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predikátů</a:t>
            </a:r>
          </a:p>
        </p:txBody>
      </p:sp>
      <p:pic>
        <p:nvPicPr>
          <p:cNvPr id="3074" name="Picture 2" descr="http://2.bp.blogspot.com/-1hc1AEvM71o/TpwlviqZWII/AAAAAAAAAD4/uYyncQpowYU/s1600/predik.JPG">
            <a:extLst>
              <a:ext uri="{FF2B5EF4-FFF2-40B4-BE49-F238E27FC236}">
                <a16:creationId xmlns:a16="http://schemas.microsoft.com/office/drawing/2014/main" id="{B12285E7-E567-4F84-A393-93C08B74E4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151" y="2171700"/>
            <a:ext cx="7050139" cy="394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165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E651A-A73F-47AC-8D48-C2DB45896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Porfyriúv</a:t>
            </a:r>
            <a:r>
              <a:rPr lang="cs-CZ" dirty="0"/>
              <a:t> strom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4E2C65-E7CB-448D-B631-E6DE386D49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Tato klasifikace je založena na samotné realitě, kde reálně existují substance a akcidenty sdružené v druhy a rody (viz 3. přednášku). Od kategorie substance můžeme dojít sestupem a postupným určováním rodů a druhů až k empirickému individuu. Vyjadřuje se to obvykle pomocí tzv. </a:t>
            </a:r>
            <a:r>
              <a:rPr lang="cs-CZ" dirty="0" err="1"/>
              <a:t>Porfyriova</a:t>
            </a:r>
            <a:r>
              <a:rPr lang="cs-CZ" dirty="0"/>
              <a:t> stromu. </a:t>
            </a:r>
          </a:p>
        </p:txBody>
      </p:sp>
      <p:pic>
        <p:nvPicPr>
          <p:cNvPr id="5122" name="Picture 2" descr="http://4.bp.blogspot.com/-tlabD8CmlhA/Tpwq9r4oZgI/AAAAAAAAAEQ/V67YcgBMk0k/s400/home_h1.jpg">
            <a:extLst>
              <a:ext uri="{FF2B5EF4-FFF2-40B4-BE49-F238E27FC236}">
                <a16:creationId xmlns:a16="http://schemas.microsoft.com/office/drawing/2014/main" id="{7822BEE4-9CE7-49D9-AA53-45F177E5BE4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868" y="2285998"/>
            <a:ext cx="4676931" cy="358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462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podle ISBD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Hlavní záhlaví</a:t>
            </a:r>
          </a:p>
          <a:p>
            <a:pPr marL="0" indent="0">
              <a:buNone/>
            </a:pPr>
            <a:r>
              <a:rPr lang="cs-CZ" dirty="0"/>
              <a:t>[Unifikovaný název] </a:t>
            </a:r>
          </a:p>
          <a:p>
            <a:pPr marL="0" indent="0">
              <a:buNone/>
            </a:pPr>
            <a:r>
              <a:rPr lang="cs-CZ" dirty="0"/>
              <a:t>Hlavní název = Souběžný název : další názvová informace. Číslo části/sekce díla, Název části díla / první údaj o odpovědnosti ; další údaje o odpovědnosti. -- Označení vydání. -- První místo vydání : první nakladatel, datum vydání. – Rozsah : další fyzické údaje. -- (Hlavní název edice / údaj o odpovědnosti v edici, ISSN edice ; číslování v rámci edice. Název </a:t>
            </a:r>
            <a:r>
              <a:rPr lang="cs-CZ" dirty="0" err="1"/>
              <a:t>subedice</a:t>
            </a:r>
            <a:r>
              <a:rPr lang="cs-CZ" dirty="0"/>
              <a:t> ; číslování v rámci </a:t>
            </a:r>
            <a:r>
              <a:rPr lang="cs-CZ" dirty="0" err="1"/>
              <a:t>subedice</a:t>
            </a:r>
            <a:r>
              <a:rPr lang="cs-CZ" dirty="0"/>
              <a:t>). -- Poznámky.-- Standardní číslo </a:t>
            </a:r>
          </a:p>
          <a:p>
            <a:pPr marL="0" indent="0">
              <a:buNone/>
            </a:pPr>
            <a:r>
              <a:rPr lang="cs-CZ" dirty="0"/>
              <a:t>Vedlejší záhlaví </a:t>
            </a:r>
          </a:p>
          <a:p>
            <a:pPr marL="0" indent="0">
              <a:buNone/>
            </a:pPr>
            <a:r>
              <a:rPr lang="cs-CZ" dirty="0"/>
              <a:t>MDT</a:t>
            </a:r>
          </a:p>
        </p:txBody>
      </p:sp>
    </p:spTree>
    <p:extLst>
      <p:ext uri="{BB962C8B-B14F-4D97-AF65-F5344CB8AC3E}">
        <p14:creationId xmlns:p14="http://schemas.microsoft.com/office/powerpoint/2010/main" val="4273632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0184-7BC2-448A-A0D4-2D880597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Rody a druhy a diference ve FRBR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C7CACE-009C-4C99-BBAB-9071859785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Dílo a vyjádření můžeme chápat jako určité kvazi-rody. Provedení je kvazi-druhem, jednotka potom konkrétním individuem (v širokém smyslu: může být individuem i agregátem). Realizace, ztělesnění a ilustrování jsou druhové kvazi-diference. Spojením nejbližšího rodu a druhové diference můžeme vytvářet abstraktní definice. Jednotka je ilustrované provedení. Provedení je ztělesněné vyjádření. Vyjádření je realizované dílo.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Platí, že bibliografické záznamy se vytvářejí zejména na </a:t>
            </a:r>
            <a:r>
              <a:rPr lang="cs-CZ" b="1" dirty="0"/>
              <a:t>provedení</a:t>
            </a:r>
            <a:r>
              <a:rPr lang="cs-CZ" dirty="0"/>
              <a:t>, tedy jisté kvazi-druhy. Je to proto, že ty plně vystihují "esenci" dokumentu. "Rody" jako dílo a vyjádření jsou o provedeních predikovány, jednotky jsou rozsahem bibliografického záznamu.</a:t>
            </a:r>
          </a:p>
        </p:txBody>
      </p:sp>
      <p:pic>
        <p:nvPicPr>
          <p:cNvPr id="6146" name="Picture 2" descr="http://1.bp.blogspot.com/-g-fyegtfgWM/Tpwoh3iIbJI/AAAAAAAAAEA/BgHGfb0HnKI/s1600/Obr7.jpg">
            <a:extLst>
              <a:ext uri="{FF2B5EF4-FFF2-40B4-BE49-F238E27FC236}">
                <a16:creationId xmlns:a16="http://schemas.microsoft.com/office/drawing/2014/main" id="{27C48F95-502B-4370-AE63-FBE05C27D87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849" y="2413416"/>
            <a:ext cx="4537413" cy="345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15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D1DEE28-97A2-428E-BC33-E56E1B94C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Pravda bibliografického záznamu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87D3BE9-2C3B-4050-AADF-4CDDF347B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Bibliografický záznam – soubor instrumentálních znaků označujících množinu soudů</a:t>
            </a:r>
          </a:p>
          <a:p>
            <a:r>
              <a:rPr lang="cs-CZ" dirty="0"/>
              <a:t>Subjekty = entity</a:t>
            </a:r>
          </a:p>
          <a:p>
            <a:r>
              <a:rPr lang="cs-CZ" dirty="0"/>
              <a:t>Predikáty = atributy a vztahy</a:t>
            </a:r>
          </a:p>
          <a:p>
            <a:r>
              <a:rPr lang="cs-CZ" dirty="0"/>
              <a:t>Pokud odpovídá soud realitě, je pravdivý</a:t>
            </a:r>
          </a:p>
          <a:p>
            <a:r>
              <a:rPr lang="cs-CZ" dirty="0"/>
              <a:t>Bibliografický záznam je pravdivý tehdy, když všechny obsažené soudy odpovídají realitě</a:t>
            </a:r>
          </a:p>
        </p:txBody>
      </p:sp>
    </p:spTree>
    <p:extLst>
      <p:ext uri="{BB962C8B-B14F-4D97-AF65-F5344CB8AC3E}">
        <p14:creationId xmlns:p14="http://schemas.microsoft.com/office/powerpoint/2010/main" val="432581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65467-86CF-434C-B463-F8534E77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Tarského</a:t>
            </a:r>
            <a:r>
              <a:rPr lang="cs-CZ" dirty="0"/>
              <a:t> korespondenční teorie pravdy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E7E7D-B60F-4CF7-90D9-A0FB29D66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Věta „sníh je bílý“ je pravdivá tehdy a jen tehdy, když sníh je bílý.</a:t>
            </a:r>
          </a:p>
          <a:p>
            <a:endParaRPr lang="cs-CZ" i="1" dirty="0"/>
          </a:p>
          <a:p>
            <a:r>
              <a:rPr lang="cs-CZ" i="1" dirty="0"/>
              <a:t>„Sníh je bílý“ je označení věty v metajazyce</a:t>
            </a:r>
          </a:p>
          <a:p>
            <a:endParaRPr lang="cs-CZ" i="1" dirty="0"/>
          </a:p>
          <a:p>
            <a:r>
              <a:rPr lang="cs-CZ" i="1" dirty="0"/>
              <a:t>Sníh je bílý je věta označující soud</a:t>
            </a:r>
          </a:p>
          <a:p>
            <a:endParaRPr lang="cs-CZ" i="1" dirty="0"/>
          </a:p>
          <a:p>
            <a:r>
              <a:rPr lang="cs-CZ" i="1" dirty="0"/>
              <a:t>Věta je pravdivá, když označuje soud, který je pravdivý. Soud je pravdivý, když identifikace subjektu s predikátem odpovídá realitě.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408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5F5E5-B5E6-4511-AA0F-0E9033386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a soudy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F40BFD3-8ABC-44AF-9533-320E94FE76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IKaM</a:t>
            </a:r>
            <a:r>
              <a:rPr lang="cs-CZ" dirty="0"/>
              <a:t> je napsána Jiřím Cejpkem.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se jmenuje "Informace, komunikace a myšlení : úvod do informační vědy". (je jmenující se).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vyšla ve druhém přepracovaném vydání. (je vyšedší).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vyšla v Praze.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 byla vydána nakladatelstvím Karolinum.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vyšla v roce 2005.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má 233 stran.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obsahuje bibliografické odkazy a rejstřík.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byla vydána Univerzitou Karlovou v Praze.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má ISBN 80246107X.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má za předmět informační vědu a  knihovnictví a sociální komunikaci a informační společnost a informační technologie z hlediska sociálních aspektů.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je učebnicí vysokých škol.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je dostupná prostřednictvím e-</a:t>
            </a:r>
            <a:r>
              <a:rPr lang="cs-CZ" dirty="0" err="1"/>
              <a:t>prezenčky</a:t>
            </a:r>
            <a:r>
              <a:rPr lang="cs-CZ" dirty="0"/>
              <a:t>. (!Pozor, pravděpodobně jde o nepravdivý soud!)</a:t>
            </a:r>
          </a:p>
        </p:txBody>
      </p:sp>
      <p:pic>
        <p:nvPicPr>
          <p:cNvPr id="8194" name="Picture 2" descr="http://1.bp.blogspot.com/-xMy7z371BEg/Tp0pK-WV9BI/AAAAAAAAAEY/tpL1OB23rkk/s400/ikam.JPG">
            <a:extLst>
              <a:ext uri="{FF2B5EF4-FFF2-40B4-BE49-F238E27FC236}">
                <a16:creationId xmlns:a16="http://schemas.microsoft.com/office/drawing/2014/main" id="{F9A2166C-B8E6-49B0-B5B9-89AFA037BA7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98" y="2285999"/>
            <a:ext cx="5760905" cy="341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162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4FD7884-17A5-47F7-B11C-0889BBF89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Pravdivost a pravděpodobnost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D307E92-F801-4FE5-8024-3D5F9A24C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Bibliografický záznam je pravdivý, když všechny věty, kterými jsou označeny jednotlivé soudy jsou pravdivé. </a:t>
            </a:r>
          </a:p>
          <a:p>
            <a:r>
              <a:rPr lang="cs-CZ" dirty="0"/>
              <a:t>Bibliografický záznam je nepravdivý, když žádná z vět, kterými jsou označeny jednotlivé soudy, není pravdivá. </a:t>
            </a:r>
          </a:p>
          <a:p>
            <a:r>
              <a:rPr lang="cs-CZ" dirty="0"/>
              <a:t>Pokud je nějaký soud nepravdivý a nějaký pravdivý, můžeme považovat bibliografický záznam za více či méně pravděpodobný na základě </a:t>
            </a:r>
            <a:r>
              <a:rPr lang="cs-CZ" dirty="0" err="1"/>
              <a:t>Popperova</a:t>
            </a:r>
            <a:r>
              <a:rPr lang="cs-CZ" dirty="0"/>
              <a:t> pojetí </a:t>
            </a:r>
            <a:r>
              <a:rPr lang="cs-CZ" dirty="0" err="1"/>
              <a:t>verisimilitudo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548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C85E79D-E393-461E-9FF5-D061CF754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Verisimilitudo</a:t>
            </a:r>
            <a:endParaRPr 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A327BCA6-8913-419C-9F0E-7E60723BB1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3967" y="1873770"/>
            <a:ext cx="9638676" cy="475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24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B27D46C-81D1-47CF-90D6-34D7552B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C0EA953-7807-4013-8FBC-5BE7FD8FB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2E28D5F-5F68-40CF-90DC-AC551D916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0"/>
            <a:ext cx="9601200" cy="421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334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DF2D9-1B6C-4E6A-B7B9-9BCF18DC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záznam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0E50A-D8D7-495B-ABCB-4CFC66B73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 skládá 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Popisných údajů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Selekčních údajů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Obsahové charakteristik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594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0562A-03EC-4FE3-8F5E-F5C183CC1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popis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48E315-D810-4D22-8783-EA53A9A19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názvu a odpovědnosti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vydání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specifických údajů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nakladatelských údajů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fyzického popisu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edici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poznámky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standardním (nebo alternativním) čísle a dostupnosti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3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3EEBA-D568-4E51-8EAC-C0795951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bibliografického popisu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B258-7B6B-49D9-A677-DFD0E1A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Obecně by měl být vytvořen samostatný bibliografický popis pro každé provedení.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Pro bibliografický popis je typické, že by měl být založen na jednotce reprezentující provedení a může zahrnovat atributy náležející prezentovanému dílu a vyjádření.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Popisné údaje bibliografického záznamu mají odpovídat schválenému mezinárodnímu standardu.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 může mít několik úrovní úplnosti v souladu s účelem katalogu či typem bibliografického souboru. Uživatel by měl být o úrovni úplnosti informován.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58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8851B-98AE-4FDE-BEF3-8E1B06A7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Selekční údaje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17A0A-1156-4330-86D9-D0EF7BEC1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Slouží k vyhledávání</a:t>
            </a:r>
          </a:p>
          <a:p>
            <a:pPr algn="just"/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Jmenné selekční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údaje dělíme 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Personální záhlaví (obsahuje jméno osoby)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Korporativní záhlaví (obsahuje jméno korporace)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Názvové záhlaví (obsahuje názvy entit 1 typu)</a:t>
            </a:r>
          </a:p>
          <a:p>
            <a:pPr algn="just"/>
            <a:endParaRPr lang="cs-CZ" b="1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just"/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Věcné selekční údaje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dělíme 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systematické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předmětové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478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54CB-DC8A-468E-AF1E-75935CB06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</a:t>
            </a:r>
            <a:r>
              <a:rPr lang="cs-CZ" dirty="0"/>
              <a:t>charakteristika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4F412-29BF-43E7-BE40-0A41FCF93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anotace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referát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024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43909-6F88-4E24-809C-246E00B9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Katalogizační záznam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AA19E-9DD5-4F10-A2B7-7319761C8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Bibliografický záznam + lokační a 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exemplářové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 údaje = </a:t>
            </a:r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katalogizační záznam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cs-CZ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Lokační údaje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SIGLA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Signatura</a:t>
            </a:r>
          </a:p>
          <a:p>
            <a:pPr lvl="1"/>
            <a:endParaRPr lang="cs-CZ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cs-CZ" dirty="0" err="1">
                <a:solidFill>
                  <a:srgbClr val="333333"/>
                </a:solidFill>
                <a:latin typeface="Verdana" panose="020B0604030504040204" pitchFamily="34" charset="0"/>
              </a:rPr>
              <a:t>Exemplářové</a:t>
            </a:r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 údaje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Přírůstkové číslo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Označení svazku nebo ročníku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Zvláštnosti pojící se s danou jednotkou</a:t>
            </a:r>
          </a:p>
          <a:p>
            <a:pPr marL="0" indent="0" algn="just">
              <a:buNone/>
            </a:pPr>
            <a:endParaRPr lang="cs-CZ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Služební údaje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i="0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906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8A238-E9C2-4175-B21C-D93305BB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katalogu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B7870-87F5-4966-BCEA-6FC49195B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najít bibliografické zdroje ve sbírce jako výsledek vyhledávání prostřednictvím atributů nebo vztahů mezi zdroji: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identifikovat bibliografický zdroj nebo jeho agenta (tj. potvrdit, že určitá entita popsaná v záznamu odpovídá hledané entitě, nebo odlišit dvě a více entit s podobnými charakteristikami);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vybrat bibliografický zdroj, který odpovídá potřebám uživatele (tj. vybrat zdroj, který splňuje požadavky uživatele s ohledem na médium, obsah, nosič atd. nebo vyloučit zdroje, které těmto požadavkům neodpovídají);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získat přístup k popsané jednotce (tj. poskytnout informaci, která umožní uživateli získat jednotku k vypůjčení nebo elektronickému zpřístupnění prostřednictvím on-line propojení se vzdáleným zdrojem); nebo získat autoritní či bibliografické údaje nebo přístup k nim;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navigovat uživatele v rámci katalogu i mimo něj (tj. prostřednictvím logického uspořádání bibliografických a autoritních údajů a jasnou prezentací způsobu, jak se v katalogu pohybovat, včetně prezentace vztahu mezi díly, vyjádřeními, provedeními, jednotkami, osobami, rodinami, korporacemi, koncepty, objekty, událostmi a místy).</a:t>
            </a:r>
          </a:p>
        </p:txBody>
      </p:sp>
    </p:spTree>
    <p:extLst>
      <p:ext uri="{BB962C8B-B14F-4D97-AF65-F5344CB8AC3E}">
        <p14:creationId xmlns:p14="http://schemas.microsoft.com/office/powerpoint/2010/main" val="29511305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1399</Words>
  <Application>Microsoft Office PowerPoint</Application>
  <PresentationFormat>Širokoúhlá obrazovka</PresentationFormat>
  <Paragraphs>132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Verdana</vt:lpstr>
      <vt:lpstr>Motiv Office</vt:lpstr>
      <vt:lpstr>Organizace informací XI</vt:lpstr>
      <vt:lpstr>Záznam podle ISBD</vt:lpstr>
      <vt:lpstr>Bibliografický záznam</vt:lpstr>
      <vt:lpstr>Bibliografický popis</vt:lpstr>
      <vt:lpstr>Zásady bibliografického popisu</vt:lpstr>
      <vt:lpstr>Selekční údaje</vt:lpstr>
      <vt:lpstr>Obsahová charakteristika</vt:lpstr>
      <vt:lpstr>Katalogizační záznam</vt:lpstr>
      <vt:lpstr>Funkce katalogu</vt:lpstr>
      <vt:lpstr>Informativnost bibliografického záznamu</vt:lpstr>
      <vt:lpstr>Soud</vt:lpstr>
      <vt:lpstr>Struktura soudu</vt:lpstr>
      <vt:lpstr>Dělení soudů</vt:lpstr>
      <vt:lpstr>Vztahy mezi soudy</vt:lpstr>
      <vt:lpstr>Subjekt</vt:lpstr>
      <vt:lpstr>Příklady</vt:lpstr>
      <vt:lpstr>Predikát</vt:lpstr>
      <vt:lpstr>Typy predikátů</vt:lpstr>
      <vt:lpstr>Porfyriúv strom</vt:lpstr>
      <vt:lpstr>Rody a druhy a diference ve FRBR</vt:lpstr>
      <vt:lpstr>Pravda bibliografického záznamu</vt:lpstr>
      <vt:lpstr>Tarského korespondenční teorie pravdy</vt:lpstr>
      <vt:lpstr>Záznam a soudy</vt:lpstr>
      <vt:lpstr>Pravdivost a pravděpodobnost</vt:lpstr>
      <vt:lpstr>Verisimilitudo</vt:lpstr>
      <vt:lpstr>Srovnání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informací XI</dc:title>
  <dc:creator>Jiří Stodola</dc:creator>
  <cp:lastModifiedBy>Jiří Stodola</cp:lastModifiedBy>
  <cp:revision>2</cp:revision>
  <dcterms:created xsi:type="dcterms:W3CDTF">2021-12-10T09:22:04Z</dcterms:created>
  <dcterms:modified xsi:type="dcterms:W3CDTF">2021-12-10T09:24:26Z</dcterms:modified>
</cp:coreProperties>
</file>