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7" r:id="rId8"/>
    <p:sldId id="269" r:id="rId9"/>
    <p:sldId id="271" r:id="rId10"/>
    <p:sldId id="272" r:id="rId11"/>
    <p:sldId id="273" r:id="rId12"/>
    <p:sldId id="274" r:id="rId13"/>
    <p:sldId id="268" r:id="rId14"/>
    <p:sldId id="262" r:id="rId15"/>
    <p:sldId id="264" r:id="rId16"/>
    <p:sldId id="266" r:id="rId17"/>
    <p:sldId id="260" r:id="rId18"/>
    <p:sldId id="270" r:id="rId19"/>
    <p:sldId id="26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5B9C3-AEF7-495E-9D3A-B68E7E59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ED392D-4AC0-422E-93FD-06EBEFAC5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54BC42-6C14-4B2E-990C-A9BF510A3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7DAA1-C31E-4EA5-9E66-2A0DF5CE1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6B4867-656E-4698-B3F6-53704D457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472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927C5-499C-4145-93C7-F9F42BBEE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A64EA6E-2289-4B19-95C2-A1341AB40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76DCCD-2840-4798-B86A-0081D03C4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39F63C-2F29-4223-86BC-BB98E954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CE6079-02B8-49E9-94D3-45D6A627A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36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687730-8D56-4218-B028-3F5B5484E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ECAD96-166C-4D23-A4DE-D287583EA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0DA5A4-6997-4333-80A7-1B2D17F76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789070-F0C2-41CC-85A2-CD9D0A2BF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7DEC1C-BAAB-4BB8-A879-1FAEE41F1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887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C3EAA-CDD5-475B-A3F1-8B1204CF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59F6F4-6CCE-4590-976C-2A5886206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BD3F7-EF9A-4760-A6E9-979B01022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B0BC3B-2ADA-4CD2-BA40-D244C7B38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C4DC52-28C7-414A-934C-29788E78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33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7BE34-D2FE-4DDC-A6B0-6BE491E3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D671D1-B4BD-4DC2-8688-B7CDAA018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A22DA8-68D5-4115-8C11-BD41523F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7FA49A-40D2-494C-B40B-8DB4379C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7AF828-DC17-40AC-A80E-9AF20206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2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A172C-50A3-4FBB-9B72-738A4F957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15752-40D2-4D7A-947C-5E0DA59EE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028BB3-FD72-448E-B84D-F51567FDA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16806D-5769-4AF6-AA51-7E66703E4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98DD87-E896-41AE-AC55-8928995EF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9C31A8-00C0-44E5-86B6-12EF4C889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0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1B99A-AB77-4772-908A-964EABBD0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E55F12-FE52-4FBC-923C-7720E31A7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017647-55DC-47F6-883C-DE8DB90A6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2769F04-87CC-459F-883D-730AFBCDF3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BDFC6AE-E77A-4C95-84F1-0E7B6D94F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C0EE5C-4B51-461A-8F09-7F6A31C8D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D5FC69C-068E-4331-98B5-E15DB15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FDB09A3-B6CF-4F9A-9203-063D07FC2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31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BD0EE-AF57-4C9C-918F-A809CCFA6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39118D-FA7A-4631-98BA-9AA2A1193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454B4F-5C65-4CE1-AB76-F7151910A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664132A-8D39-460B-8C42-4E26FB545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30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C401C9-FCFE-41C1-B3C7-A8E8A82A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3E61286-FA3A-4325-A3D5-863707D90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2F6DC8-CD6B-437B-B4DB-26267417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67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2135B0-CCB9-4B63-8C43-04190F618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D5B79B-381C-4B58-85CB-FC0FEB8C1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0AD44CF-C139-4732-852C-5812BED95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33DA1E-6CBB-4302-BC33-3FA4F5132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C04743-5A87-4899-9F25-7E17FE5BE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944C96-EF96-4BE6-B74E-38CC2401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90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1D59E2-BE96-4A71-8180-4205EDEC7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948B648-AC26-447A-9B4A-9AF883ECB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2FD58DA-D3CF-4F3C-8F63-52591F070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9C20DF-26B9-4395-BCBA-E249D3843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0865E2-B429-4BCA-9034-1B307940D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AE82ED-5EFC-4A9C-87D4-44805418F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86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3FAB38A-11DC-4F66-BC82-55FD345DF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D54C8A-1CA4-4F5F-B6C5-4C2DB4ADF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7D0288-0B97-4130-829C-96588962B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E486C-553E-4345-B45F-1CA4A976308E}" type="datetimeFigureOut">
              <a:rPr lang="cs-CZ" smtClean="0"/>
              <a:t>18.12.2021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2FE6FB-8E03-431D-8A90-D7C4C4433B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E95496-E1FC-4274-9737-727E3D09A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2B76-69E4-46A3-8D47-88D0D620B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70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gnizant.com/InsightsWhitepapers/how-to-create-a-data-culture-codex1408.pdf" TargetMode="External"/><Relationship Id="rId2" Type="http://schemas.openxmlformats.org/officeDocument/2006/relationships/hyperlink" Target="https://hbr.org/2013/03/a-new-type-of-philanthropy-d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14AD71-50A3-463A-A058-F911382559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Etika dat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21F38-D685-45A7-8F76-979E6640BE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800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57839A-F517-454A-BD03-71A81B51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Životní cyklus analytiky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3FB5D6-3E3F-44BB-958F-798FD2A1B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41019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analýza </a:t>
            </a:r>
            <a:r>
              <a:rPr lang="cs-CZ" dirty="0"/>
              <a:t>– důležitá jsou ochranná opatření proti porušení etiky a zajištění dodržování příslušných právních předpisů (data </a:t>
            </a:r>
            <a:r>
              <a:rPr lang="cs-CZ" dirty="0" err="1"/>
              <a:t>governance</a:t>
            </a:r>
            <a:r>
              <a:rPr lang="cs-CZ" dirty="0"/>
              <a:t>)</a:t>
            </a:r>
          </a:p>
          <a:p>
            <a:r>
              <a:rPr lang="cs-CZ" dirty="0"/>
              <a:t>princip omezení účelu - důležitá kompatibilita zpracování dat s původním účelem jejich zaznamenání</a:t>
            </a:r>
          </a:p>
          <a:p>
            <a:r>
              <a:rPr lang="cs-CZ" dirty="0"/>
              <a:t>princip specifikace účelu – dostupnost dat neznamená, že by nezbytně měla být analyzována, zpracování osobních dat musí být nezbytné a přiměřené (např. banky mají údaje o ziskovosti zákazníků, jejich analýza by však mohla vést k diskriminaci spořivých zákazníků)</a:t>
            </a:r>
          </a:p>
          <a:p>
            <a:r>
              <a:rPr lang="cs-CZ" dirty="0"/>
              <a:t>organizace musejí dokumentovat svá rozhodnutí o zpracování dat – používáno v testu kompatibility: jak je designován analytický proces, jak jsou vybrána data, na jaké úrovni granularity jsou používána </a:t>
            </a:r>
          </a:p>
          <a:p>
            <a:r>
              <a:rPr lang="cs-CZ" dirty="0"/>
              <a:t>zpracování osobních dat souvisí se schopností identifikovat jedince přímo či nepřímo, i před chybějící osobní identifikátory jako je jméno, adresa. Kombinací datových sad mohou vést i anonymizovaná data k identifikaci jedince.</a:t>
            </a:r>
          </a:p>
          <a:p>
            <a:r>
              <a:rPr lang="cs-CZ" dirty="0"/>
              <a:t>Př. Facebook – identifikuje lidi na obrázcích, kde mají tito zakryté tváře, na základě jejich fyzických charakteristik, analytické metody zpracovávají obrázky a videa, aby odvodila jejich pocity a nálady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663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1C375-0C9C-4FF4-9AB8-27161B7C5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Životní cyklus analytiky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60CE4C-AFD7-4BF3-9907-F880BB9CA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57" y="1542596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jednání</a:t>
            </a:r>
            <a:r>
              <a:rPr lang="cs-CZ" dirty="0"/>
              <a:t> – jak budou data použita, mohou pomocí algoritmického filtru živit sociální či politické rozdělení společnosti a extrémistické postoje, omezit debatu či posilovat ideologie</a:t>
            </a:r>
          </a:p>
          <a:p>
            <a:r>
              <a:rPr lang="cs-CZ" dirty="0"/>
              <a:t>potřeba posuzovat právní a další důsledky na ovlivněného jedince, včetně ochrany jeho práv na soukromí</a:t>
            </a:r>
          </a:p>
          <a:p>
            <a:r>
              <a:rPr lang="cs-CZ" dirty="0"/>
              <a:t>datoví kontroloři spoléhají na legitimní zájmy, některé operace však mohou být zcela legální a přesto neetické</a:t>
            </a:r>
          </a:p>
          <a:p>
            <a:r>
              <a:rPr lang="cs-CZ" dirty="0"/>
              <a:t>ochranná opatření – vědomí o zpracování dat a vzdělávání (transparentnost), technická a organizační kontrola, datový minimalizmus</a:t>
            </a:r>
          </a:p>
          <a:p>
            <a:r>
              <a:rPr lang="cs-CZ" dirty="0"/>
              <a:t>nastavení kontrol zvyšujících soukromí – anonymizace, kontrola přístupu uživatelů, diferenciální soukromí (matematická ochrana soukromí pomocí „zašumění“ původních dat)</a:t>
            </a:r>
          </a:p>
        </p:txBody>
      </p:sp>
    </p:spTree>
    <p:extLst>
      <p:ext uri="{BB962C8B-B14F-4D97-AF65-F5344CB8AC3E}">
        <p14:creationId xmlns:p14="http://schemas.microsoft.com/office/powerpoint/2010/main" val="4403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A92C3-2546-4777-ACC7-455D334D0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Životní cyklus analytiky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7219CF-A1E6-4375-8344-19158F919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př. Facebook využívá AI, aby proaktivně identifikoval uživatele vyjadřující sebevražedné úmysly. Lidé nemají jak uniknout monitorování a zpracování dat, kromě občanů EU chráněných legislativou o automatickém zpracování dat o fyzickém a mentálním zdraví. Soukromá společnost neposkytuje informace o tom, jak jejich algoritmus pracuje, ani možnost uživatelů odmítnout zpracování dat. Riziko nezamýšlených důsledků – ohrožení lidé bez důvěry v nástroj se mohou rozhodnout nesdílet emoční projevy, což podkopává efektivitu existujícího lidmi řízeného procesu reportování </a:t>
            </a:r>
          </a:p>
          <a:p>
            <a:r>
              <a:rPr lang="cs-CZ" dirty="0"/>
              <a:t>př. Irská vládní agentura roky usiluje o přístup k datům z mobilních telefonů, aby mohla stopovat turisty, i přes opakovanou zpětnou vazbu irského regulátora datového soukromí, že tato operace postrádá právní základ. Režim masového dozoru by zachytil nejen data o turistech, ale i o cestujících obchodnících a osobách žijících u hranic.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775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61950-E085-41CF-804D-D410C66A3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8200"/>
          </a:xfrm>
        </p:spPr>
        <p:txBody>
          <a:bodyPr/>
          <a:lstStyle/>
          <a:p>
            <a:pPr algn="ctr"/>
            <a:r>
              <a:rPr lang="cs-CZ" dirty="0"/>
              <a:t>Datová kultura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DDFBBA-1B46-4C5C-BB05-31DCE6FFC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371"/>
            <a:ext cx="10515600" cy="5164592"/>
          </a:xfrm>
        </p:spPr>
        <p:txBody>
          <a:bodyPr>
            <a:normAutofit/>
          </a:bodyPr>
          <a:lstStyle/>
          <a:p>
            <a:r>
              <a:rPr lang="cs-CZ" dirty="0"/>
              <a:t>data jsou kulturní produkty – lidé jim dávají formu, standardy, jména a dávají je do vztahu s kulturními praktikami</a:t>
            </a:r>
          </a:p>
          <a:p>
            <a:r>
              <a:rPr lang="cs-CZ" dirty="0"/>
              <a:t>komerční přístup: </a:t>
            </a:r>
            <a:r>
              <a:rPr lang="cs-CZ" dirty="0" err="1"/>
              <a:t>Ramaswamy</a:t>
            </a:r>
            <a:r>
              <a:rPr lang="cs-CZ" dirty="0"/>
              <a:t> - datová kultura je digitální obchodní strategie založená na budování datového ekosystému organizace, tj. na shromažďování, analýze, využívání a sdílení dat pro efektivní rozhodování a řízení podniku</a:t>
            </a:r>
          </a:p>
          <a:p>
            <a:r>
              <a:rPr lang="cs-CZ" dirty="0"/>
              <a:t>širší pohled: </a:t>
            </a:r>
            <a:r>
              <a:rPr lang="cs-CZ" dirty="0" err="1"/>
              <a:t>Bates</a:t>
            </a:r>
            <a:r>
              <a:rPr lang="cs-CZ" dirty="0"/>
              <a:t> - „termín datová kultura označuje […] různé kulturní normy, hodnotové systémy a přesvědčení, které informují, vymezují a ospravedlňují postupy lidí při tvorbě, zpracování, distribuci nebo využívání dat (datové praktiky), jakož i jejich úsilí řídit a utvářet konkrétní formy datových praktik prostřednictvím různých sociálních a technických prostředků.“</a:t>
            </a:r>
          </a:p>
        </p:txBody>
      </p:sp>
    </p:spTree>
    <p:extLst>
      <p:ext uri="{BB962C8B-B14F-4D97-AF65-F5344CB8AC3E}">
        <p14:creationId xmlns:p14="http://schemas.microsoft.com/office/powerpoint/2010/main" val="1091992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6E504-F663-4BAA-B72B-14868068C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Datová filantropie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29D004-0BB3-47FB-88C8-02E36D91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481"/>
            <a:ext cx="10515600" cy="5032376"/>
          </a:xfrm>
        </p:spPr>
        <p:txBody>
          <a:bodyPr>
            <a:normAutofit fontScale="92500"/>
          </a:bodyPr>
          <a:lstStyle/>
          <a:p>
            <a:r>
              <a:rPr lang="cs-CZ" dirty="0"/>
              <a:t>darování dat jedinci i soukromými společnostmi</a:t>
            </a:r>
          </a:p>
          <a:p>
            <a:r>
              <a:rPr lang="cs-CZ" dirty="0"/>
              <a:t>velká data jako veřejné dobro: vlastnící velkých dat ze soukromého sektoru poskytnou tento zdroj veřejnosti, a přispějí tím ke společným data v reálném čase (</a:t>
            </a:r>
            <a:r>
              <a:rPr lang="cs-CZ" dirty="0" err="1"/>
              <a:t>real-time</a:t>
            </a:r>
            <a:r>
              <a:rPr lang="cs-CZ" dirty="0"/>
              <a:t> data </a:t>
            </a:r>
            <a:r>
              <a:rPr lang="cs-CZ" dirty="0" err="1"/>
              <a:t>commons</a:t>
            </a:r>
            <a:r>
              <a:rPr lang="cs-CZ" dirty="0"/>
              <a:t>) </a:t>
            </a:r>
          </a:p>
          <a:p>
            <a:r>
              <a:rPr lang="cs-CZ" dirty="0"/>
              <a:t>př. po zemětřesení na Haiti (2010) </a:t>
            </a:r>
            <a:r>
              <a:rPr lang="cs-CZ" dirty="0" err="1"/>
              <a:t>Digicel</a:t>
            </a:r>
            <a:r>
              <a:rPr lang="cs-CZ" dirty="0"/>
              <a:t> poskytnul vědcům data z mobilních telefonů, aby jim umožnil trasovat pohyb lidí z oblastí těžce zasažených cholerou</a:t>
            </a:r>
          </a:p>
          <a:p>
            <a:r>
              <a:rPr lang="cs-CZ" dirty="0"/>
              <a:t>firma IBM daruje data o počasí, aby pomohla sledovat šíření virusu Zika</a:t>
            </a:r>
          </a:p>
          <a:p>
            <a:r>
              <a:rPr lang="cs-CZ" dirty="0"/>
              <a:t>potenciál velkých dat – kombinací dat ze sociálních médií, mobilních telefonů a dat maloobchodníků je možné poskytnou úplnější obrázek pro řešení problémů způsobených globální krizí, přírodními katastrofami, poklesy ekonomiky apod.</a:t>
            </a:r>
          </a:p>
        </p:txBody>
      </p:sp>
    </p:spTree>
    <p:extLst>
      <p:ext uri="{BB962C8B-B14F-4D97-AF65-F5344CB8AC3E}">
        <p14:creationId xmlns:p14="http://schemas.microsoft.com/office/powerpoint/2010/main" val="4215138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7C746-2081-4338-8F63-C24CECCB1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Datová filantropie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7BB6FC-6489-408D-85D7-3ADD59787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2 tábory – utopický a dystopický </a:t>
            </a:r>
          </a:p>
          <a:p>
            <a:r>
              <a:rPr lang="cs-CZ" b="1" dirty="0"/>
              <a:t>utopický</a:t>
            </a:r>
            <a:r>
              <a:rPr lang="cs-CZ" dirty="0"/>
              <a:t>: datová filantropie je morálně správná, příležitost maximalizovat hodnotu dat, rozšiřováním znalostí a zefektivněním správy společnosti podporuje prosperitu všech členů společnosti, podporuje otevřenou, pluralistickou a spravedlivou společnost, vědecký výzkum i humanitární operace</a:t>
            </a:r>
          </a:p>
          <a:p>
            <a:r>
              <a:rPr lang="cs-CZ" b="1" dirty="0"/>
              <a:t>dystopický</a:t>
            </a:r>
            <a:r>
              <a:rPr lang="cs-CZ" dirty="0"/>
              <a:t>: obavy z jakéhokoli opakovaného použití dat mimo původní účel, agregování dat ohrožuje práva jednotlivců – soukromí a anonymitu, důvěru, transparentnost a kontrolu jedince nad použitím jeho osobních dat</a:t>
            </a:r>
          </a:p>
          <a:p>
            <a:r>
              <a:rPr lang="cs-CZ" dirty="0"/>
              <a:t>shromáždění velkých dat má sociální důsledky: </a:t>
            </a:r>
          </a:p>
          <a:p>
            <a:r>
              <a:rPr lang="cs-CZ" dirty="0"/>
              <a:t>mobilní operátoři v rozvojových zemích mohou odhadovat příjem domácností podle toho, kolik a jak často nakupují čas volání</a:t>
            </a:r>
          </a:p>
          <a:p>
            <a:r>
              <a:rPr lang="cs-CZ" dirty="0"/>
              <a:t>online chaty a blogy naznačují nárůst nezaměstnanosti</a:t>
            </a:r>
          </a:p>
          <a:p>
            <a:r>
              <a:rPr lang="cs-CZ" dirty="0"/>
              <a:t>množství tweetů zmiňujících ceny potravin stoupá a klesá s mírou inflace, volání přes mobilní sítě se mění v reakci na ceny konkrétních komodit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716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2A895-6EAB-4820-930B-3E748C438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Datová filantropie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FE536-CD3B-41FF-BEC0-8954FEB8A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857"/>
            <a:ext cx="10515600" cy="492510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anonymizovaná a zakódovaná data oddělená od jakékoli reference mohou díky sdílení a agregování umožnit opětovnou identifikaci subjektu – poškození soukromí</a:t>
            </a:r>
          </a:p>
          <a:p>
            <a:r>
              <a:rPr lang="cs-CZ" dirty="0"/>
              <a:t>fenomén je ambivalentní: napětí mezi právy jednotlivce a sdílením dat – datová filantropie poškozuje zájmy jednotlivců, přílišná ochrana jejich práv poškozuje výzkum, zvláště biomedicínský (</a:t>
            </a:r>
            <a:r>
              <a:rPr lang="cs-CZ" dirty="0" err="1"/>
              <a:t>biobanky</a:t>
            </a:r>
            <a:r>
              <a:rPr lang="cs-CZ" dirty="0"/>
              <a:t> a lékařské registry s agregovanými klinickými daty umožňují výzkum vzácných genetických onemocnění) </a:t>
            </a:r>
          </a:p>
          <a:p>
            <a:r>
              <a:rPr lang="cs-CZ" dirty="0"/>
              <a:t>extrakce informací ze sdílených dat může bránit praktikám na nichž stojí demokratická společnost – férová distribuce zdrojů, předcházení diskriminaci – rozšiřuje přístup k datům třetím stranám</a:t>
            </a:r>
          </a:p>
          <a:p>
            <a:r>
              <a:rPr lang="cs-CZ" dirty="0"/>
              <a:t>datová filantropie sama není dostačující k zajištění morálně dobrých výsledků, musí být podporována regulacemi a politikami – nastavení prostředků a povinností, např. dohled a audit dopadů sdílených dat</a:t>
            </a:r>
          </a:p>
        </p:txBody>
      </p:sp>
    </p:spTree>
    <p:extLst>
      <p:ext uri="{BB962C8B-B14F-4D97-AF65-F5344CB8AC3E}">
        <p14:creationId xmlns:p14="http://schemas.microsoft.com/office/powerpoint/2010/main" val="1574766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38D107-E354-4AFF-9C5A-CAE797B6B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Skupinové soukromí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5AF840-DC5F-4219-BFC7-CC13910EC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4514"/>
            <a:ext cx="10515600" cy="531222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soukromí jako skupinové právo je právo náležící skupině jako skupině, spíše než jejím individuálním členům</a:t>
            </a:r>
          </a:p>
          <a:p>
            <a:r>
              <a:rPr lang="cs-CZ" dirty="0"/>
              <a:t>současná legislativa upravující používání dat (Data </a:t>
            </a:r>
            <a:r>
              <a:rPr lang="cs-CZ" dirty="0" err="1"/>
              <a:t>Protection</a:t>
            </a:r>
            <a:r>
              <a:rPr lang="cs-CZ" dirty="0"/>
              <a:t>) skupinové soukromí nereflektuje, zaměřuje se pouze na soukromí jedince</a:t>
            </a:r>
          </a:p>
          <a:p>
            <a:r>
              <a:rPr lang="cs-CZ" dirty="0"/>
              <a:t>současné právo již rozlišuje: př. kolektivní žaloby – skupina žaluje osobu či jinou skupinu, organizace konzumentů reprezentují zájmy celých skupin, národ má právo na sebeurčení</a:t>
            </a:r>
          </a:p>
          <a:p>
            <a:r>
              <a:rPr lang="cs-CZ" dirty="0"/>
              <a:t>na většinu lidí se ICT nezaměřují jako na jednotlivce, ale jako na členy konkrétních skupin, zaměření je na skupinu jako nosiče práv, hodnot a potenciálních rizik</a:t>
            </a:r>
          </a:p>
          <a:p>
            <a:r>
              <a:rPr lang="cs-CZ" dirty="0"/>
              <a:t>např. vlastníci konkrétního druhu aut, milovníci určitého typu hudby, lidi s konkrétním poštovním směrovacím číslem, nositelné konkrétního genu, skupina lidí pravidelně navštěvující kostel, mešitu či synagogu </a:t>
            </a:r>
          </a:p>
          <a:p>
            <a:r>
              <a:rPr lang="cs-CZ" dirty="0"/>
              <a:t>př. vyhledávání rasově charakteristických jmen spojených s afroamerickou populací generuje výsledky naznačující uvěznění, a to až v 95% záznamů. Diskriminace spočívá v profilování, které neporušuje soukromí jedinců, ale porušuje práva jedinců patřících do skupiny Afro-Američanů</a:t>
            </a:r>
          </a:p>
        </p:txBody>
      </p:sp>
    </p:spTree>
    <p:extLst>
      <p:ext uri="{BB962C8B-B14F-4D97-AF65-F5344CB8AC3E}">
        <p14:creationId xmlns:p14="http://schemas.microsoft.com/office/powerpoint/2010/main" val="2020142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969AF-BD0C-4084-A2F3-605ED69BA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0"/>
            <a:ext cx="10515600" cy="968829"/>
          </a:xfrm>
        </p:spPr>
        <p:txBody>
          <a:bodyPr/>
          <a:lstStyle/>
          <a:p>
            <a:pPr algn="ctr"/>
            <a:r>
              <a:rPr lang="cs-CZ" dirty="0"/>
              <a:t>Datové otroctví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8E0692-0ABF-4D4E-8F25-FDEFA3248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3" y="1164772"/>
            <a:ext cx="11201399" cy="535577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otroctví – tradičně vlastnění jiného člověka jako svého majetku či zboží, přivlastňování si výsledků jeho práce</a:t>
            </a:r>
          </a:p>
          <a:p>
            <a:r>
              <a:rPr lang="cs-CZ" dirty="0"/>
              <a:t>lidé svojí činností produkují data a tato data odevzdávají komerčním firmám výměnou za aplikace zdarma</a:t>
            </a:r>
          </a:p>
          <a:p>
            <a:r>
              <a:rPr lang="cs-CZ" dirty="0"/>
              <a:t>sekundární použití dat – firmy data prodávají třetím stranám, proces je netransparentní, uživatel neví, co se s jeho daty děje a jak jsou používána. Obchodování s daty uživatelů přináší firmám značné zisky</a:t>
            </a:r>
          </a:p>
          <a:p>
            <a:r>
              <a:rPr lang="cs-CZ" dirty="0"/>
              <a:t>shromážděná data lze zneužít k manipulaci s veřejným míněním, volebními preferencemi, společenskými náladami a trendy</a:t>
            </a:r>
          </a:p>
          <a:p>
            <a:r>
              <a:rPr lang="cs-CZ" dirty="0"/>
              <a:t>uživatelé jsou drženi v nevědomosti a odevzdávají výsledky své práce – data za minimální hodnotu firmám, které na nich bohatnou</a:t>
            </a:r>
          </a:p>
          <a:p>
            <a:r>
              <a:rPr lang="cs-CZ" dirty="0"/>
              <a:t>praktika získávání dat od uživatelů za účelem jejích zpeněžení v obchodu s dalšími firmami je praktika odpovídající tzv. dobrovolnému otroctví, uživatelé jsou doslova vlastnění (data reprezentující jejich osobnost) a prodávaní na trhu</a:t>
            </a:r>
          </a:p>
          <a:p>
            <a:r>
              <a:rPr lang="cs-CZ" dirty="0"/>
              <a:t>př. Google </a:t>
            </a:r>
            <a:r>
              <a:rPr lang="cs-CZ" dirty="0" err="1"/>
              <a:t>Analytics</a:t>
            </a:r>
            <a:r>
              <a:rPr lang="cs-CZ" dirty="0"/>
              <a:t> poskytuje shromážděná data třetím stranám, </a:t>
            </a:r>
            <a:r>
              <a:rPr lang="cs-CZ" dirty="0" err="1"/>
              <a:t>Matomo</a:t>
            </a:r>
            <a:r>
              <a:rPr lang="cs-CZ" dirty="0"/>
              <a:t> je sice méně efektivní nástroj, ale shromážděná data jsou kontrolována uživatelem a nikdo jiný k nim nemá přístup </a:t>
            </a:r>
          </a:p>
        </p:txBody>
      </p:sp>
    </p:spTree>
    <p:extLst>
      <p:ext uri="{BB962C8B-B14F-4D97-AF65-F5344CB8AC3E}">
        <p14:creationId xmlns:p14="http://schemas.microsoft.com/office/powerpoint/2010/main" val="2517606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78BEA-B9C9-4964-964D-1B50E060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3F5B83-B581-45C9-9036-5FA7D9670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</a:t>
            </a:r>
            <a:r>
              <a:rPr lang="cs-CZ" dirty="0" err="1"/>
              <a:t>ates</a:t>
            </a:r>
            <a:r>
              <a:rPr lang="en-US" dirty="0"/>
              <a:t>, J.</a:t>
            </a:r>
            <a:r>
              <a:rPr lang="cs-CZ" dirty="0"/>
              <a:t> (</a:t>
            </a:r>
            <a:r>
              <a:rPr lang="en-US" dirty="0"/>
              <a:t>2018</a:t>
            </a:r>
            <a:r>
              <a:rPr lang="cs-CZ" dirty="0"/>
              <a:t>)</a:t>
            </a:r>
            <a:r>
              <a:rPr lang="en-US" dirty="0"/>
              <a:t>. Data cultures, power and the city. In K</a:t>
            </a:r>
            <a:r>
              <a:rPr lang="cs-CZ" dirty="0" err="1"/>
              <a:t>itchin</a:t>
            </a:r>
            <a:r>
              <a:rPr lang="en-US" dirty="0"/>
              <a:t>, R., L</a:t>
            </a:r>
            <a:r>
              <a:rPr lang="cs-CZ" dirty="0" err="1"/>
              <a:t>auriault</a:t>
            </a:r>
            <a:r>
              <a:rPr lang="en-US" dirty="0"/>
              <a:t>, T. P. &amp; G. </a:t>
            </a:r>
            <a:r>
              <a:rPr lang="en-US" dirty="0" err="1"/>
              <a:t>McA</a:t>
            </a:r>
            <a:r>
              <a:rPr lang="cs-CZ" dirty="0" err="1"/>
              <a:t>rdle</a:t>
            </a:r>
            <a:r>
              <a:rPr lang="en-US" dirty="0"/>
              <a:t> (Eds.) </a:t>
            </a:r>
            <a:r>
              <a:rPr lang="en-US" i="1" dirty="0"/>
              <a:t>Data and the City</a:t>
            </a:r>
            <a:r>
              <a:rPr lang="en-US" dirty="0"/>
              <a:t>. Abingdon, Oxon: Routledge, 189-200. </a:t>
            </a:r>
            <a:endParaRPr lang="cs-CZ" dirty="0"/>
          </a:p>
          <a:p>
            <a:r>
              <a:rPr lang="cs-CZ" dirty="0" err="1"/>
              <a:t>Floridi</a:t>
            </a:r>
            <a:r>
              <a:rPr lang="cs-CZ" dirty="0"/>
              <a:t>, L.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cs-CZ" dirty="0" err="1"/>
              <a:t>Taddeo</a:t>
            </a:r>
            <a:r>
              <a:rPr lang="cs-CZ" dirty="0"/>
              <a:t>, M. (</a:t>
            </a:r>
            <a:r>
              <a:rPr lang="en-US" dirty="0"/>
              <a:t>2016</a:t>
            </a:r>
            <a:r>
              <a:rPr lang="cs-CZ" dirty="0"/>
              <a:t>).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data </a:t>
            </a:r>
            <a:r>
              <a:rPr lang="cs-CZ" dirty="0" err="1"/>
              <a:t>ethics</a:t>
            </a:r>
            <a:r>
              <a:rPr lang="cs-CZ" dirty="0"/>
              <a:t>?</a:t>
            </a:r>
            <a:r>
              <a:rPr lang="cs-CZ" i="1" dirty="0"/>
              <a:t> Phil. Trans. R. Soc. A. </a:t>
            </a:r>
            <a:r>
              <a:rPr lang="cs-CZ" dirty="0"/>
              <a:t>374, 20160360.</a:t>
            </a:r>
            <a:r>
              <a:rPr lang="cs-CZ" i="1" dirty="0"/>
              <a:t> </a:t>
            </a:r>
            <a:r>
              <a:rPr lang="cs-CZ" dirty="0"/>
              <a:t>DOI 10.1098/rsta.2016.0360 </a:t>
            </a:r>
          </a:p>
          <a:p>
            <a:r>
              <a:rPr lang="cs-CZ" dirty="0" err="1"/>
              <a:t>Kirkpatrick</a:t>
            </a:r>
            <a:r>
              <a:rPr lang="cs-CZ" dirty="0"/>
              <a:t>, R. (2013). A </a:t>
            </a:r>
            <a:r>
              <a:rPr lang="cs-CZ" dirty="0" err="1"/>
              <a:t>new</a:t>
            </a:r>
            <a:r>
              <a:rPr lang="cs-CZ" dirty="0"/>
              <a:t> type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philantrophy</a:t>
            </a:r>
            <a:r>
              <a:rPr lang="cs-CZ" dirty="0"/>
              <a:t>: </a:t>
            </a:r>
            <a:r>
              <a:rPr lang="cs-CZ" dirty="0" err="1"/>
              <a:t>donating</a:t>
            </a:r>
            <a:r>
              <a:rPr lang="cs-CZ" dirty="0"/>
              <a:t> data. </a:t>
            </a:r>
            <a:r>
              <a:rPr lang="cs-CZ" i="1" dirty="0"/>
              <a:t>Harvard Business </a:t>
            </a:r>
            <a:r>
              <a:rPr lang="cs-CZ" i="1" dirty="0" err="1"/>
              <a:t>Review</a:t>
            </a:r>
            <a:r>
              <a:rPr lang="cs-CZ" dirty="0"/>
              <a:t>. </a:t>
            </a:r>
            <a:r>
              <a:rPr lang="cs-CZ" dirty="0">
                <a:hlinkClick r:id="rId2"/>
              </a:rPr>
              <a:t>https://hbr.org/2013/03/a-new-type-of-philanthropy-don</a:t>
            </a:r>
            <a:endParaRPr lang="cs-CZ" dirty="0"/>
          </a:p>
          <a:p>
            <a:r>
              <a:rPr lang="cs-CZ" dirty="0"/>
              <a:t>O</a:t>
            </a:r>
            <a:r>
              <a:rPr lang="en-US" dirty="0"/>
              <a:t>’</a:t>
            </a:r>
            <a:r>
              <a:rPr lang="cs-CZ" dirty="0" err="1"/>
              <a:t>Keefe</a:t>
            </a:r>
            <a:r>
              <a:rPr lang="cs-CZ" dirty="0"/>
              <a:t>, K.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cs-CZ" dirty="0" err="1"/>
              <a:t>Brien</a:t>
            </a:r>
            <a:r>
              <a:rPr lang="cs-CZ" dirty="0"/>
              <a:t> D. O. (2018). </a:t>
            </a:r>
            <a:r>
              <a:rPr lang="cs-CZ" dirty="0" err="1"/>
              <a:t>Ethical</a:t>
            </a:r>
            <a:r>
              <a:rPr lang="cs-CZ" dirty="0"/>
              <a:t> Data and </a:t>
            </a:r>
            <a:r>
              <a:rPr lang="cs-CZ" dirty="0" err="1"/>
              <a:t>Information</a:t>
            </a:r>
            <a:r>
              <a:rPr lang="cs-CZ" dirty="0"/>
              <a:t> Management: </a:t>
            </a:r>
            <a:r>
              <a:rPr lang="cs-CZ" dirty="0" err="1"/>
              <a:t>Concepts</a:t>
            </a:r>
            <a:r>
              <a:rPr lang="cs-CZ" dirty="0"/>
              <a:t>, </a:t>
            </a:r>
            <a:r>
              <a:rPr lang="cs-CZ" dirty="0" err="1"/>
              <a:t>tools</a:t>
            </a:r>
            <a:r>
              <a:rPr lang="cs-CZ" dirty="0"/>
              <a:t> and </a:t>
            </a:r>
            <a:r>
              <a:rPr lang="cs-CZ" dirty="0" err="1"/>
              <a:t>methods</a:t>
            </a:r>
            <a:r>
              <a:rPr lang="cs-CZ" dirty="0"/>
              <a:t>. </a:t>
            </a:r>
            <a:r>
              <a:rPr lang="cs-CZ" dirty="0" err="1"/>
              <a:t>Kogan</a:t>
            </a:r>
            <a:r>
              <a:rPr lang="cs-CZ" dirty="0"/>
              <a:t> </a:t>
            </a:r>
            <a:r>
              <a:rPr lang="cs-CZ" dirty="0" err="1"/>
              <a:t>Page</a:t>
            </a:r>
            <a:r>
              <a:rPr lang="cs-CZ" dirty="0"/>
              <a:t>: London.</a:t>
            </a:r>
          </a:p>
          <a:p>
            <a:r>
              <a:rPr lang="en-US" dirty="0"/>
              <a:t>R</a:t>
            </a:r>
            <a:r>
              <a:rPr lang="cs-CZ" dirty="0" err="1"/>
              <a:t>amaswamy</a:t>
            </a:r>
            <a:r>
              <a:rPr lang="en-US" dirty="0"/>
              <a:t>, P. </a:t>
            </a:r>
            <a:r>
              <a:rPr lang="cs-CZ" dirty="0"/>
              <a:t>(</a:t>
            </a:r>
            <a:r>
              <a:rPr lang="en-US" dirty="0"/>
              <a:t>2015</a:t>
            </a:r>
            <a:r>
              <a:rPr lang="cs-CZ" dirty="0"/>
              <a:t>)</a:t>
            </a:r>
            <a:r>
              <a:rPr lang="en-US" dirty="0"/>
              <a:t>. How to create a data culture. Cognizant 2020 Insights</a:t>
            </a:r>
            <a:r>
              <a:rPr lang="cs-CZ" dirty="0"/>
              <a:t>. </a:t>
            </a:r>
            <a:r>
              <a:rPr lang="en-US" dirty="0">
                <a:hlinkClick r:id="rId3"/>
              </a:rPr>
              <a:t>https://www.cognizant.com/InsightsWhitepapers/how-to-create-a-data-culture-codex1408.pdf</a:t>
            </a:r>
            <a:r>
              <a:rPr lang="cs-CZ" dirty="0"/>
              <a:t> </a:t>
            </a:r>
          </a:p>
          <a:p>
            <a:r>
              <a:rPr lang="cs-CZ" dirty="0" err="1"/>
              <a:t>Taddao</a:t>
            </a:r>
            <a:r>
              <a:rPr lang="cs-CZ" dirty="0"/>
              <a:t>, M. (2016). Data </a:t>
            </a:r>
            <a:r>
              <a:rPr lang="cs-CZ" dirty="0" err="1"/>
              <a:t>Philantrophy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design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infraethics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societies</a:t>
            </a:r>
            <a:r>
              <a:rPr lang="cs-CZ" dirty="0"/>
              <a:t>. </a:t>
            </a:r>
            <a:r>
              <a:rPr lang="cs-CZ" i="1" dirty="0"/>
              <a:t>Phil. Trans. R. Soc. A. </a:t>
            </a:r>
            <a:r>
              <a:rPr lang="cs-CZ" dirty="0"/>
              <a:t>374, 20160113.</a:t>
            </a:r>
            <a:r>
              <a:rPr lang="cs-CZ" i="1" dirty="0"/>
              <a:t> </a:t>
            </a:r>
            <a:r>
              <a:rPr lang="cs-CZ" dirty="0"/>
              <a:t>DOI 10.1098/rsta.2016.0113</a:t>
            </a:r>
          </a:p>
        </p:txBody>
      </p:sp>
    </p:spTree>
    <p:extLst>
      <p:ext uri="{BB962C8B-B14F-4D97-AF65-F5344CB8AC3E}">
        <p14:creationId xmlns:p14="http://schemas.microsoft.com/office/powerpoint/2010/main" val="424483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7A612-3051-4523-A55B-90E2684C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Etika dat – obecné vymezení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C138CB-FE37-4331-9EAD-D8CF39D15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podoblast informační a počítačové etiky, souvisí s </a:t>
            </a:r>
            <a:r>
              <a:rPr lang="cs-CZ" dirty="0" err="1"/>
              <a:t>makroetikou</a:t>
            </a:r>
            <a:endParaRPr lang="cs-CZ" dirty="0"/>
          </a:p>
          <a:p>
            <a:r>
              <a:rPr lang="cs-CZ" dirty="0"/>
              <a:t>studuje a hodnotí morální problémy, aby formulovala a podpořila správná řešení</a:t>
            </a:r>
          </a:p>
          <a:p>
            <a:r>
              <a:rPr lang="cs-CZ" dirty="0"/>
              <a:t>3 oblasti výzkumu:</a:t>
            </a:r>
          </a:p>
          <a:p>
            <a:r>
              <a:rPr lang="cs-CZ" dirty="0"/>
              <a:t>etika data: tvorba, zaznamenávání, kurátorství, zpracování, rozšiřování, sdílení, používání</a:t>
            </a:r>
          </a:p>
          <a:p>
            <a:r>
              <a:rPr lang="cs-CZ" dirty="0"/>
              <a:t>etika algoritmů: umělá inteligence, softwaroví agenti, strojové učení a roboti</a:t>
            </a:r>
          </a:p>
          <a:p>
            <a:r>
              <a:rPr lang="cs-CZ" dirty="0"/>
              <a:t>etika datových praktik: odpovědné inovace, programování, </a:t>
            </a:r>
            <a:r>
              <a:rPr lang="cs-CZ" dirty="0" err="1"/>
              <a:t>hacking</a:t>
            </a:r>
            <a:r>
              <a:rPr lang="cs-CZ" dirty="0"/>
              <a:t>, profesní kodexy</a:t>
            </a:r>
          </a:p>
        </p:txBody>
      </p:sp>
    </p:spTree>
    <p:extLst>
      <p:ext uri="{BB962C8B-B14F-4D97-AF65-F5344CB8AC3E}">
        <p14:creationId xmlns:p14="http://schemas.microsoft.com/office/powerpoint/2010/main" val="4714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07706-9601-4B80-961A-E09C73A65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Etika dat – obecné vymezení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523922-11AF-4D44-A775-EA506FBF6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extensivní použití rostoucího množství dat přináší problémy s poctivostí, odpovědností, respektem k lidským právům, soukromím, anonymitou, transparentností, důvěrou</a:t>
            </a:r>
          </a:p>
          <a:p>
            <a:r>
              <a:rPr lang="cs-CZ" dirty="0"/>
              <a:t>(velká) data - často personální, nebo dokonce citlivá </a:t>
            </a:r>
          </a:p>
          <a:p>
            <a:r>
              <a:rPr lang="cs-CZ" dirty="0"/>
              <a:t>analýza dat pomocí algoritmů - ovlivňuje volby a rozhodnutí</a:t>
            </a:r>
          </a:p>
          <a:p>
            <a:r>
              <a:rPr lang="cs-CZ" dirty="0"/>
              <a:t>role člověka – redukována na dohled nad automatizovanými procesy</a:t>
            </a:r>
          </a:p>
          <a:p>
            <a:r>
              <a:rPr lang="cs-CZ" dirty="0"/>
              <a:t>etické zásady datové vědy: hlavní  jsou sociální přijatelnost a sociální vhodnost</a:t>
            </a:r>
          </a:p>
          <a:p>
            <a:r>
              <a:rPr lang="cs-CZ" dirty="0"/>
              <a:t>hledání rovnováhy mezi sociálním odmítnutím x legální prohibicí</a:t>
            </a:r>
          </a:p>
        </p:txBody>
      </p:sp>
    </p:spTree>
    <p:extLst>
      <p:ext uri="{BB962C8B-B14F-4D97-AF65-F5344CB8AC3E}">
        <p14:creationId xmlns:p14="http://schemas.microsoft.com/office/powerpoint/2010/main" val="3565320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1A151-9A03-4399-9F09-9435189C5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Etika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7BD279-5164-4B75-AF97-D6338B77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primárně etické problémy vznikající shromažďováním a analýzou velkých </a:t>
            </a:r>
            <a:r>
              <a:rPr lang="cs-CZ" dirty="0" err="1"/>
              <a:t>datasetů</a:t>
            </a:r>
            <a:endParaRPr lang="cs-CZ" dirty="0"/>
          </a:p>
          <a:p>
            <a:r>
              <a:rPr lang="cs-CZ" dirty="0"/>
              <a:t>velká data, biomedicínská data, sociální vědy, profilování, reklama, otevřená data, datová filantropie</a:t>
            </a:r>
          </a:p>
          <a:p>
            <a:r>
              <a:rPr lang="cs-CZ" dirty="0"/>
              <a:t>hlavní problém – </a:t>
            </a:r>
            <a:r>
              <a:rPr lang="cs-CZ" dirty="0" err="1"/>
              <a:t>reidentifikace</a:t>
            </a:r>
            <a:r>
              <a:rPr lang="cs-CZ" dirty="0"/>
              <a:t> jedince pomocí vytěžování dat, propojování, slučování a znovupoužití dat</a:t>
            </a:r>
          </a:p>
          <a:p>
            <a:r>
              <a:rPr lang="cs-CZ" dirty="0"/>
              <a:t>skupinové soukromí – identifikace typů jedinců – může vést k diskriminaci, např. </a:t>
            </a:r>
            <a:r>
              <a:rPr lang="cs-CZ" dirty="0" err="1"/>
              <a:t>eagismus</a:t>
            </a:r>
            <a:r>
              <a:rPr lang="cs-CZ" dirty="0"/>
              <a:t>, nacionalismus, sexismus, skupinové násilí</a:t>
            </a:r>
          </a:p>
          <a:p>
            <a:r>
              <a:rPr lang="cs-CZ" dirty="0"/>
              <a:t>důvěra a transparentnost – nedostatek veřejného povědomí o prospěšnosti, příležitostech, rizicích a problémech</a:t>
            </a:r>
          </a:p>
        </p:txBody>
      </p:sp>
    </p:spTree>
    <p:extLst>
      <p:ext uri="{BB962C8B-B14F-4D97-AF65-F5344CB8AC3E}">
        <p14:creationId xmlns:p14="http://schemas.microsoft.com/office/powerpoint/2010/main" val="224120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F388B-94CD-4902-8BB0-24C8EA56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Etika algoritmů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B723BA-3967-464A-B708-82255C731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rostoucí komplexita a autonomie algoritmů</a:t>
            </a:r>
          </a:p>
          <a:p>
            <a:endParaRPr lang="cs-CZ" dirty="0"/>
          </a:p>
          <a:p>
            <a:r>
              <a:rPr lang="cs-CZ" dirty="0"/>
              <a:t>morální odpovědnost a vypořádatelnost designerů a datových vědců, zvláště s ohledem na nepředpokládané a nechtěné důsledky</a:t>
            </a:r>
          </a:p>
          <a:p>
            <a:endParaRPr lang="cs-CZ" dirty="0"/>
          </a:p>
          <a:p>
            <a:r>
              <a:rPr lang="cs-CZ" dirty="0"/>
              <a:t>etický design a audit algoritmů – hodnocení potenciálních a nechtěných výsledků, např. diskriminace, podpora antisociálního obsahu</a:t>
            </a:r>
          </a:p>
        </p:txBody>
      </p:sp>
    </p:spTree>
    <p:extLst>
      <p:ext uri="{BB962C8B-B14F-4D97-AF65-F5344CB8AC3E}">
        <p14:creationId xmlns:p14="http://schemas.microsoft.com/office/powerpoint/2010/main" val="371921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8A3390-1CC8-4747-B6C9-850BE4F4C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Etika datových praktik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5D8DC2-BB0D-4F13-B833-12F4D9B69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otázky odpovědnosti a závazků lidí a organizací zpracovávajících data, strategie a politiky, včetně datových vědců, definice etických rámců a profesionálních kodexů o odpovědných inovacích, vývoji a použití</a:t>
            </a:r>
          </a:p>
          <a:p>
            <a:endParaRPr lang="cs-CZ" dirty="0"/>
          </a:p>
          <a:p>
            <a:r>
              <a:rPr lang="cs-CZ" dirty="0"/>
              <a:t>hlavní problémy – souhlas, soukromí uživatelů a sekundární použití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099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D5BD3E-8AF0-4DB5-B7A2-B4A46F963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Datová analytika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06A800-DCD1-482D-93AF-E0E53537F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624"/>
            <a:ext cx="10515600" cy="509768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datová analytika může mít dopad na soukromí jedince, ale také například na výsledky demokratických voleb</a:t>
            </a:r>
          </a:p>
          <a:p>
            <a:r>
              <a:rPr lang="cs-CZ" dirty="0"/>
              <a:t>hranice mezi retrospektivním reportingem (obchodní zpravodajství založené na tradičních analytických funkcích a technologii skladování dat) a prediktivní analytikou (technologie datové vědy a velkých dat) se stále více stírají. </a:t>
            </a:r>
          </a:p>
          <a:p>
            <a:r>
              <a:rPr lang="cs-CZ" dirty="0"/>
              <a:t>otázka, jak implementovat analytiku tak, aby podporovala naše hodnoty a základní práva   </a:t>
            </a:r>
          </a:p>
          <a:p>
            <a:r>
              <a:rPr lang="cs-CZ" dirty="0"/>
              <a:t>tón shora (Tone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top) – říká co je a co není v organizaci akceptovatelné, etická klima organizace: spojení étosu, obchodních cílů, obchodní strategie a kontrolního prostředí, role etiky v tom, jak je strategie interpretována, vymezuje i roli a využití datové analytiky</a:t>
            </a:r>
          </a:p>
          <a:p>
            <a:r>
              <a:rPr lang="cs-CZ" dirty="0"/>
              <a:t>př. manipulace s výsledky vnitřních kontrol, případ </a:t>
            </a:r>
            <a:r>
              <a:rPr lang="cs-CZ" dirty="0" err="1"/>
              <a:t>Volwsagenu</a:t>
            </a:r>
            <a:r>
              <a:rPr lang="cs-CZ" dirty="0"/>
              <a:t> – instalace softwaru do systému motoru, který přepíná do testovacího modu s významně nižšími emisemi než v běžném provozu, manažeři na různých úrovních o zařízení na podvádění věděli a schválili ho</a:t>
            </a:r>
          </a:p>
        </p:txBody>
      </p:sp>
    </p:spTree>
    <p:extLst>
      <p:ext uri="{BB962C8B-B14F-4D97-AF65-F5344CB8AC3E}">
        <p14:creationId xmlns:p14="http://schemas.microsoft.com/office/powerpoint/2010/main" val="103075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406F0-A428-4270-94B8-1F4C791B6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Datová analytika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36EDC-6228-4F3B-8A73-D502DFB90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daty řízené vzdělávání – </a:t>
            </a:r>
            <a:r>
              <a:rPr lang="cs-CZ" dirty="0" err="1"/>
              <a:t>Purdue</a:t>
            </a:r>
            <a:r>
              <a:rPr lang="cs-CZ" dirty="0"/>
              <a:t> university</a:t>
            </a:r>
          </a:p>
          <a:p>
            <a:r>
              <a:rPr lang="cs-CZ" dirty="0"/>
              <a:t>univerzita používala prediktivní analytiku podporující intervence učitelů a vzdělávací výsledky pomocí nástroje </a:t>
            </a:r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signals</a:t>
            </a:r>
            <a:endParaRPr lang="cs-CZ" dirty="0"/>
          </a:p>
          <a:p>
            <a:r>
              <a:rPr lang="cs-CZ" dirty="0"/>
              <a:t>Identifikace studentů na základě dat týkajících se demografie studentů, studijní historie, délky práce s online zdroji a výkonosti v kurzu, algoritmus je rozdělil do rizikových skupin, nejslabší skupina dostala pomoc od učitelů</a:t>
            </a:r>
          </a:p>
          <a:p>
            <a:r>
              <a:rPr lang="cs-CZ" dirty="0"/>
              <a:t>studenti v kurzech bez podpory nástroje </a:t>
            </a:r>
            <a:r>
              <a:rPr lang="en-US" dirty="0" err="1"/>
              <a:t>mnohem</a:t>
            </a:r>
            <a:r>
              <a:rPr lang="en-US" dirty="0"/>
              <a:t> m</a:t>
            </a:r>
            <a:r>
              <a:rPr lang="cs-CZ" dirty="0"/>
              <a:t>é</a:t>
            </a:r>
            <a:r>
              <a:rPr lang="en-US" dirty="0"/>
              <a:t>n</a:t>
            </a:r>
            <a:r>
              <a:rPr lang="cs-CZ" dirty="0"/>
              <a:t>ě</a:t>
            </a:r>
            <a:r>
              <a:rPr lang="en-US" dirty="0"/>
              <a:t> </a:t>
            </a:r>
            <a:r>
              <a:rPr lang="cs-CZ" dirty="0"/>
              <a:t>úspěšní než studenti využívající v kurzu podpory (od r. 2017 platforma provozovatelem již neposkytována)</a:t>
            </a:r>
          </a:p>
          <a:p>
            <a:r>
              <a:rPr lang="cs-CZ" dirty="0"/>
              <a:t>kritika: zmatená kauzalita a korelace – byla míra ukončení studia nižší díky kurzu s podpůrným nástrojem, nebo si úspěšní studenti brali víc předmětů, včetně těch s podporou nástroje?</a:t>
            </a:r>
          </a:p>
        </p:txBody>
      </p:sp>
    </p:spTree>
    <p:extLst>
      <p:ext uri="{BB962C8B-B14F-4D97-AF65-F5344CB8AC3E}">
        <p14:creationId xmlns:p14="http://schemas.microsoft.com/office/powerpoint/2010/main" val="582034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6F55C-15B8-4671-B9DB-E2889FC04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Životní cyklus analytiky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1A036-250B-4A7B-B2BC-B7F505FFE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466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akvizice dat – analýza dat – jednání na základě dat</a:t>
            </a:r>
          </a:p>
          <a:p>
            <a:r>
              <a:rPr lang="cs-CZ" dirty="0"/>
              <a:t>i když nemusíte být odpovědní a jednotlivé fáze životního cyklu (např. za akvizici dat), rozhodnutí učiněná ostatními ovlivňují, zda je vaše zpracování analýzy etické nebo zákonné</a:t>
            </a:r>
          </a:p>
          <a:p>
            <a:r>
              <a:rPr lang="cs-CZ" b="1" dirty="0"/>
              <a:t>akvizice</a:t>
            </a:r>
            <a:r>
              <a:rPr lang="cs-CZ" dirty="0"/>
              <a:t> – důležité, zda data o lidech byla získána férově a zpracována  transparentně</a:t>
            </a:r>
          </a:p>
          <a:p>
            <a:r>
              <a:rPr lang="cs-CZ" dirty="0"/>
              <a:t>transparentnost se týká nejen toho, co všechno řeknete lidem o zpracování dat, ale také toho, jak jim to řeknete: poskytnuté informace mají být srozumitelné a pochopitelné. důležitá např. úroveň gramotnosti lidí, od nichž zajišťujete data </a:t>
            </a:r>
          </a:p>
          <a:p>
            <a:r>
              <a:rPr lang="cs-CZ" dirty="0"/>
              <a:t>důležitá je také kontrola uživatelů nad daty – odstoupení od jejich poskytování ke zpracování</a:t>
            </a:r>
          </a:p>
          <a:p>
            <a:r>
              <a:rPr lang="cs-CZ" dirty="0"/>
              <a:t>potenciální rizika – používání strojového učení a analytických technik jako je textová analýza může provádět s daty věci nepředvídané ani jejich vývojáři – např. kodifikovat předsudky, což vede k zaznamenávání nesprávných nebo nepřesných údajů o lidech  </a:t>
            </a:r>
          </a:p>
        </p:txBody>
      </p:sp>
    </p:spTree>
    <p:extLst>
      <p:ext uri="{BB962C8B-B14F-4D97-AF65-F5344CB8AC3E}">
        <p14:creationId xmlns:p14="http://schemas.microsoft.com/office/powerpoint/2010/main" val="34256866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18491</TotalTime>
  <Words>2230</Words>
  <Application>Microsoft Office PowerPoint</Application>
  <PresentationFormat>Širokoúhlá obrazovka</PresentationFormat>
  <Paragraphs>112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Etika dat</vt:lpstr>
      <vt:lpstr>Etika dat – obecné vymezení</vt:lpstr>
      <vt:lpstr>Etika dat – obecné vymezení</vt:lpstr>
      <vt:lpstr>Etika dat</vt:lpstr>
      <vt:lpstr>Etika algoritmů </vt:lpstr>
      <vt:lpstr>Etika datových praktik</vt:lpstr>
      <vt:lpstr>Datová analytika</vt:lpstr>
      <vt:lpstr>Datová analytika</vt:lpstr>
      <vt:lpstr>Životní cyklus analytiky</vt:lpstr>
      <vt:lpstr>Životní cyklus analytiky</vt:lpstr>
      <vt:lpstr>Životní cyklus analytiky</vt:lpstr>
      <vt:lpstr>Životní cyklus analytiky</vt:lpstr>
      <vt:lpstr>Datová kultura</vt:lpstr>
      <vt:lpstr>Datová filantropie</vt:lpstr>
      <vt:lpstr>Datová filantropie</vt:lpstr>
      <vt:lpstr>Datová filantropie</vt:lpstr>
      <vt:lpstr>Skupinové soukromí</vt:lpstr>
      <vt:lpstr>Datové otroctví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dat</dc:title>
  <dc:creator>Michal Lorenz</dc:creator>
  <cp:lastModifiedBy>Michal Lorenz</cp:lastModifiedBy>
  <cp:revision>48</cp:revision>
  <dcterms:created xsi:type="dcterms:W3CDTF">2021-12-10T07:28:35Z</dcterms:created>
  <dcterms:modified xsi:type="dcterms:W3CDTF">2021-12-30T22:55:22Z</dcterms:modified>
</cp:coreProperties>
</file>