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</p:sldIdLst>
  <p:sldSz cx="12192000" cy="6858000"/>
  <p:notesSz cx="6858000" cy="9144000"/>
  <p:embeddedFontLst>
    <p:embeddedFont>
      <p:font typeface="Noto Sans" panose="020B0502040504020204" pitchFamily="34" charset="0"/>
      <p:regular r:id="rId32"/>
      <p:bold r:id="rId33"/>
      <p:italic r:id="rId34"/>
      <p:boldItalic r:id="rId35"/>
    </p:embeddedFont>
    <p:embeddedFont>
      <p:font typeface="맑은 고딕" panose="020B0503020000020004" pitchFamily="50" charset="-127"/>
      <p:regular r:id="rId36"/>
      <p:bold r:id="rId37"/>
    </p:embeddedFont>
    <p:embeddedFont>
      <p:font typeface="아리따-돋움(TTF)-Medium" panose="02020603020101020101" pitchFamily="18" charset="-127"/>
      <p:regular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6" autoAdjust="0"/>
    <p:restoredTop sz="81436" autoAdjust="0"/>
  </p:normalViewPr>
  <p:slideViewPr>
    <p:cSldViewPr snapToGrid="0">
      <p:cViewPr varScale="1">
        <p:scale>
          <a:sx n="54" d="100"/>
          <a:sy n="54" d="100"/>
        </p:scale>
        <p:origin x="960" y="48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CB2C304D-65EF-4296-9D48-D2FAD12EF3EE}" type="datetime1">
              <a:rPr lang="ko-KR" altLang="en-US"/>
              <a:pPr lvl="0">
                <a:defRPr/>
              </a:pPr>
              <a:t>2021-11-11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43437B1-576F-471F-9FFC-70D32D2B2D9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43437B1-576F-471F-9FFC-70D32D2B2D96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현타</a:t>
            </a:r>
            <a:endParaRPr lang="en-US" altLang="ko-KR" dirty="0"/>
          </a:p>
          <a:p>
            <a:r>
              <a:rPr lang="ko-KR" altLang="en-US" dirty="0" err="1"/>
              <a:t>띵작</a:t>
            </a:r>
            <a:endParaRPr lang="en-US" altLang="ko-KR" dirty="0"/>
          </a:p>
          <a:p>
            <a:r>
              <a:rPr lang="ko-KR" altLang="en-US" dirty="0" err="1"/>
              <a:t>별다줄</a:t>
            </a:r>
            <a:endParaRPr lang="en-US" altLang="ko-KR" dirty="0"/>
          </a:p>
          <a:p>
            <a:r>
              <a:rPr lang="ko-KR" altLang="en-US" dirty="0" err="1"/>
              <a:t>사바사</a:t>
            </a:r>
            <a:r>
              <a:rPr lang="en-US" altLang="ko-KR" dirty="0"/>
              <a:t>/</a:t>
            </a:r>
            <a:r>
              <a:rPr lang="ko-KR" altLang="en-US" dirty="0" err="1"/>
              <a:t>케바케</a:t>
            </a:r>
            <a:endParaRPr lang="en-US" altLang="ko-KR" dirty="0"/>
          </a:p>
          <a:p>
            <a:r>
              <a:rPr lang="en-US" altLang="ko-KR" dirty="0"/>
              <a:t>JMT</a:t>
            </a:r>
          </a:p>
          <a:p>
            <a:r>
              <a:rPr lang="ko-KR" altLang="en-US" dirty="0"/>
              <a:t>어그로</a:t>
            </a:r>
            <a:endParaRPr lang="en-US" altLang="ko-KR" dirty="0"/>
          </a:p>
          <a:p>
            <a:r>
              <a:rPr lang="ko-KR" altLang="en-US" dirty="0" err="1"/>
              <a:t>인싸</a:t>
            </a:r>
            <a:r>
              <a:rPr lang="en-US" altLang="ko-KR" dirty="0"/>
              <a:t>/</a:t>
            </a:r>
            <a:r>
              <a:rPr lang="ko-KR" altLang="en-US" dirty="0" err="1"/>
              <a:t>아싸</a:t>
            </a:r>
            <a:endParaRPr lang="en-US" altLang="ko-KR" dirty="0"/>
          </a:p>
          <a:p>
            <a:r>
              <a:rPr lang="ko-KR" altLang="en-US" dirty="0" err="1"/>
              <a:t>이거레알</a:t>
            </a:r>
            <a:endParaRPr lang="en-US" altLang="ko-KR" dirty="0"/>
          </a:p>
          <a:p>
            <a:r>
              <a:rPr lang="ko-KR" altLang="en-US" dirty="0" err="1"/>
              <a:t>ㅇㄱㄹㅇ</a:t>
            </a:r>
            <a:endParaRPr lang="en-US" altLang="ko-KR" dirty="0"/>
          </a:p>
          <a:p>
            <a:r>
              <a:rPr lang="ko-KR" altLang="en-US" dirty="0" err="1"/>
              <a:t>안물안궁</a:t>
            </a:r>
            <a:endParaRPr lang="en-US" altLang="ko-KR" dirty="0"/>
          </a:p>
          <a:p>
            <a:r>
              <a:rPr lang="ko-KR" altLang="en-US" dirty="0" err="1"/>
              <a:t>베프</a:t>
            </a:r>
            <a:endParaRPr lang="en-US" altLang="ko-KR" dirty="0"/>
          </a:p>
          <a:p>
            <a:r>
              <a:rPr lang="ko-KR" altLang="en-US" dirty="0" err="1"/>
              <a:t>핵인싸</a:t>
            </a:r>
            <a:endParaRPr lang="en-US" altLang="ko-KR" dirty="0"/>
          </a:p>
          <a:p>
            <a:r>
              <a:rPr lang="ko-KR" altLang="en-US" dirty="0"/>
              <a:t>댕댕이</a:t>
            </a:r>
            <a:endParaRPr lang="en-US" altLang="ko-KR" dirty="0"/>
          </a:p>
          <a:p>
            <a:r>
              <a:rPr lang="ko-KR" altLang="en-US" dirty="0" err="1"/>
              <a:t>낄끼빠빠</a:t>
            </a:r>
            <a:endParaRPr lang="en-US" altLang="ko-KR" dirty="0"/>
          </a:p>
          <a:p>
            <a:r>
              <a:rPr lang="ko-KR" altLang="en-US" dirty="0" err="1"/>
              <a:t>꾸안꾸</a:t>
            </a:r>
            <a:endParaRPr lang="en-US" altLang="ko-KR" dirty="0"/>
          </a:p>
          <a:p>
            <a:r>
              <a:rPr lang="ko-KR" altLang="en-US" dirty="0" err="1"/>
              <a:t>졌잘싸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437B1-576F-471F-9FFC-70D32D2B2D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412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현타</a:t>
            </a:r>
            <a:endParaRPr lang="en-US" altLang="ko-KR" dirty="0"/>
          </a:p>
          <a:p>
            <a:r>
              <a:rPr lang="ko-KR" altLang="en-US" dirty="0" err="1"/>
              <a:t>띵작</a:t>
            </a:r>
            <a:endParaRPr lang="en-US" altLang="ko-KR" dirty="0"/>
          </a:p>
          <a:p>
            <a:r>
              <a:rPr lang="ko-KR" altLang="en-US" dirty="0" err="1"/>
              <a:t>별다줄</a:t>
            </a:r>
            <a:endParaRPr lang="en-US" altLang="ko-KR" dirty="0"/>
          </a:p>
          <a:p>
            <a:r>
              <a:rPr lang="ko-KR" altLang="en-US" dirty="0" err="1"/>
              <a:t>사바사</a:t>
            </a:r>
            <a:r>
              <a:rPr lang="en-US" altLang="ko-KR" dirty="0"/>
              <a:t>/</a:t>
            </a:r>
            <a:r>
              <a:rPr lang="ko-KR" altLang="en-US" dirty="0" err="1"/>
              <a:t>케바케</a:t>
            </a:r>
            <a:endParaRPr lang="en-US" altLang="ko-KR" dirty="0"/>
          </a:p>
          <a:p>
            <a:r>
              <a:rPr lang="en-US" altLang="ko-KR" dirty="0"/>
              <a:t>JMT</a:t>
            </a:r>
          </a:p>
          <a:p>
            <a:r>
              <a:rPr lang="ko-KR" altLang="en-US" dirty="0"/>
              <a:t>어그로</a:t>
            </a:r>
            <a:endParaRPr lang="en-US" altLang="ko-KR" dirty="0"/>
          </a:p>
          <a:p>
            <a:r>
              <a:rPr lang="ko-KR" altLang="en-US" dirty="0" err="1"/>
              <a:t>인싸</a:t>
            </a:r>
            <a:r>
              <a:rPr lang="en-US" altLang="ko-KR" dirty="0"/>
              <a:t>/</a:t>
            </a:r>
            <a:r>
              <a:rPr lang="ko-KR" altLang="en-US" dirty="0" err="1"/>
              <a:t>아싸</a:t>
            </a:r>
            <a:endParaRPr lang="en-US" altLang="ko-KR" dirty="0"/>
          </a:p>
          <a:p>
            <a:r>
              <a:rPr lang="ko-KR" altLang="en-US" dirty="0" err="1"/>
              <a:t>이거레알</a:t>
            </a:r>
            <a:endParaRPr lang="en-US" altLang="ko-KR" dirty="0"/>
          </a:p>
          <a:p>
            <a:r>
              <a:rPr lang="ko-KR" altLang="en-US" dirty="0" err="1"/>
              <a:t>ㅇㄱㄹㅇ</a:t>
            </a:r>
            <a:endParaRPr lang="en-US" altLang="ko-KR" dirty="0"/>
          </a:p>
          <a:p>
            <a:r>
              <a:rPr lang="ko-KR" altLang="en-US" dirty="0" err="1"/>
              <a:t>안물안궁</a:t>
            </a:r>
            <a:endParaRPr lang="en-US" altLang="ko-KR" dirty="0"/>
          </a:p>
          <a:p>
            <a:r>
              <a:rPr lang="ko-KR" altLang="en-US" dirty="0" err="1"/>
              <a:t>베프</a:t>
            </a:r>
            <a:endParaRPr lang="en-US" altLang="ko-KR" dirty="0"/>
          </a:p>
          <a:p>
            <a:r>
              <a:rPr lang="ko-KR" altLang="en-US" dirty="0" err="1"/>
              <a:t>핵인싸</a:t>
            </a:r>
            <a:endParaRPr lang="en-US" altLang="ko-KR" dirty="0"/>
          </a:p>
          <a:p>
            <a:r>
              <a:rPr lang="ko-KR" altLang="en-US" dirty="0"/>
              <a:t>댕댕이</a:t>
            </a:r>
            <a:endParaRPr lang="en-US" altLang="ko-KR" dirty="0"/>
          </a:p>
          <a:p>
            <a:r>
              <a:rPr lang="ko-KR" altLang="en-US" dirty="0" err="1"/>
              <a:t>낄끼빠빠</a:t>
            </a:r>
            <a:endParaRPr lang="en-US" altLang="ko-KR" dirty="0"/>
          </a:p>
          <a:p>
            <a:r>
              <a:rPr lang="ko-KR" altLang="en-US" dirty="0" err="1"/>
              <a:t>꾸안꾸</a:t>
            </a:r>
            <a:endParaRPr lang="en-US" altLang="ko-KR" dirty="0"/>
          </a:p>
          <a:p>
            <a:r>
              <a:rPr lang="ko-KR" altLang="en-US" dirty="0" err="1"/>
              <a:t>졌잘싸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437B1-576F-471F-9FFC-70D32D2B2D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59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sz="1200" b="1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Insider </a:t>
            </a:r>
            <a:r>
              <a:rPr lang="en-US" altLang="ko-KR" sz="12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person who actively participates in various events and gatherings and gets along well with people</a:t>
            </a:r>
          </a:p>
          <a:p>
            <a:r>
              <a:rPr lang="en-US" altLang="ko-KR" sz="1200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Outsider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A person who can't mix well with </a:t>
            </a:r>
          </a:p>
          <a:p>
            <a:r>
              <a:rPr lang="en-US" altLang="ko-KR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A person who gets along really, very well with people the group.</a:t>
            </a:r>
          </a:p>
          <a:p>
            <a:r>
              <a:rPr lang="en-US" altLang="ko-KR" b="0" i="0" dirty="0">
                <a:solidFill>
                  <a:srgbClr val="000000"/>
                </a:solidFill>
                <a:effectLst/>
                <a:latin typeface="Noto Sans" panose="020B0502040504020204" pitchFamily="34" charset="0"/>
              </a:rPr>
              <a:t>It's time to realize the real situation that you're facing after falling into vain dreams or delusions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437B1-576F-471F-9FFC-70D32D2B2D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5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437B1-576F-471F-9FFC-70D32D2B2D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81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437B1-576F-471F-9FFC-70D32D2B2D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81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>Korean has a different sentence structure than English, so I'm going to teach you that today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43437B1-576F-471F-9FFC-70D32D2B2D96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It's similar to last week, but since Korea is a country that uses a lot of polite expressions, we need to learn more in detail, so we put this in class this week</a:t>
            </a:r>
          </a:p>
          <a:p>
            <a:pPr>
              <a:defRPr/>
            </a:pPr>
            <a:endParaRPr lang="en-US" altLang="ko-KR"/>
          </a:p>
          <a:p>
            <a:pPr>
              <a:defRPr/>
            </a:pPr>
            <a:r>
              <a:rPr lang="en-US" altLang="ko-KR"/>
              <a:t>There are two ways to say hi</a:t>
            </a:r>
          </a:p>
          <a:p>
            <a:pPr>
              <a:defRPr/>
            </a:pPr>
            <a:r>
              <a:rPr lang="en-US" altLang="ko-KR"/>
              <a:t>You can use this expression among your friends</a:t>
            </a:r>
          </a:p>
          <a:p>
            <a:pPr>
              <a:defRPr/>
            </a:pPr>
            <a:r>
              <a:rPr lang="en-US" altLang="ko-KR"/>
              <a:t>We use this expression politely to those who are older than us</a:t>
            </a:r>
          </a:p>
          <a:p>
            <a:pPr>
              <a:defRPr/>
            </a:pPr>
            <a:endParaRPr lang="en-US" altLang="ko-KR"/>
          </a:p>
          <a:p>
            <a:pPr>
              <a:defRPr/>
            </a:pPr>
            <a:r>
              <a:rPr lang="en-US" altLang="ko-KR"/>
              <a:t>You asked me last week, so I wrote the difference between the two expressions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43437B1-576F-471F-9FFC-70D32D2B2D96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>Before you go out, write your name in Korean, check if your name should </a:t>
            </a:r>
            <a:r>
              <a:rPr lang="en-US" altLang="ko-KR"/>
              <a:t>write </a:t>
            </a:r>
            <a:r>
              <a:rPr lang="ko-KR" altLang="en-US"/>
              <a:t>아</a:t>
            </a:r>
            <a:r>
              <a:rPr lang="en-US" altLang="ko-KR"/>
              <a:t> or </a:t>
            </a:r>
            <a:r>
              <a:rPr lang="ko-KR" altLang="en-US"/>
              <a:t>야 , and </a:t>
            </a:r>
            <a:r>
              <a:rPr lang="en-US" altLang="ko-KR"/>
              <a:t>we will check it one by one and you can </a:t>
            </a:r>
            <a:r>
              <a:rPr lang="ko-KR" altLang="en-US"/>
              <a:t>go home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43437B1-576F-471F-9FFC-70D32D2B2D96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43437B1-576F-471F-9FFC-70D32D2B2D96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ko-KR"/>
              <a:t>In English, verbs come after subjects, while in Korean, nouns or objects come after subjects, and then verbs come afterwards.</a:t>
            </a:r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43437B1-576F-471F-9FFC-70D32D2B2D96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현타</a:t>
            </a:r>
            <a:endParaRPr lang="en-US" altLang="ko-KR" dirty="0"/>
          </a:p>
          <a:p>
            <a:r>
              <a:rPr lang="ko-KR" altLang="en-US" dirty="0" err="1"/>
              <a:t>띵작</a:t>
            </a:r>
            <a:endParaRPr lang="en-US" altLang="ko-KR" dirty="0"/>
          </a:p>
          <a:p>
            <a:r>
              <a:rPr lang="ko-KR" altLang="en-US" dirty="0" err="1"/>
              <a:t>별다줄</a:t>
            </a:r>
            <a:endParaRPr lang="en-US" altLang="ko-KR" dirty="0"/>
          </a:p>
          <a:p>
            <a:r>
              <a:rPr lang="ko-KR" altLang="en-US" dirty="0" err="1"/>
              <a:t>사바사</a:t>
            </a:r>
            <a:r>
              <a:rPr lang="en-US" altLang="ko-KR" dirty="0"/>
              <a:t>/</a:t>
            </a:r>
            <a:r>
              <a:rPr lang="ko-KR" altLang="en-US" dirty="0" err="1"/>
              <a:t>케바케</a:t>
            </a:r>
            <a:endParaRPr lang="en-US" altLang="ko-KR" dirty="0"/>
          </a:p>
          <a:p>
            <a:r>
              <a:rPr lang="en-US" altLang="ko-KR" dirty="0"/>
              <a:t>JMT</a:t>
            </a:r>
          </a:p>
          <a:p>
            <a:r>
              <a:rPr lang="ko-KR" altLang="en-US" dirty="0"/>
              <a:t>어그로</a:t>
            </a:r>
            <a:endParaRPr lang="en-US" altLang="ko-KR" dirty="0"/>
          </a:p>
          <a:p>
            <a:r>
              <a:rPr lang="ko-KR" altLang="en-US" dirty="0" err="1"/>
              <a:t>인싸</a:t>
            </a:r>
            <a:r>
              <a:rPr lang="en-US" altLang="ko-KR" dirty="0"/>
              <a:t>/</a:t>
            </a:r>
            <a:r>
              <a:rPr lang="ko-KR" altLang="en-US" dirty="0" err="1"/>
              <a:t>아싸</a:t>
            </a:r>
            <a:endParaRPr lang="en-US" altLang="ko-KR" dirty="0"/>
          </a:p>
          <a:p>
            <a:r>
              <a:rPr lang="ko-KR" altLang="en-US" dirty="0" err="1"/>
              <a:t>이거레알</a:t>
            </a:r>
            <a:endParaRPr lang="en-US" altLang="ko-KR" dirty="0"/>
          </a:p>
          <a:p>
            <a:r>
              <a:rPr lang="ko-KR" altLang="en-US" dirty="0" err="1"/>
              <a:t>ㅇㄱㄹㅇ</a:t>
            </a:r>
            <a:endParaRPr lang="en-US" altLang="ko-KR" dirty="0"/>
          </a:p>
          <a:p>
            <a:r>
              <a:rPr lang="ko-KR" altLang="en-US" dirty="0" err="1"/>
              <a:t>안물안궁</a:t>
            </a:r>
            <a:endParaRPr lang="en-US" altLang="ko-KR" dirty="0"/>
          </a:p>
          <a:p>
            <a:r>
              <a:rPr lang="ko-KR" altLang="en-US" dirty="0" err="1"/>
              <a:t>베프</a:t>
            </a:r>
            <a:endParaRPr lang="en-US" altLang="ko-KR" dirty="0"/>
          </a:p>
          <a:p>
            <a:r>
              <a:rPr lang="ko-KR" altLang="en-US" dirty="0" err="1"/>
              <a:t>핵인싸</a:t>
            </a:r>
            <a:endParaRPr lang="en-US" altLang="ko-KR" dirty="0"/>
          </a:p>
          <a:p>
            <a:r>
              <a:rPr lang="ko-KR" altLang="en-US" dirty="0"/>
              <a:t>댕댕이</a:t>
            </a:r>
            <a:endParaRPr lang="en-US" altLang="ko-KR" dirty="0"/>
          </a:p>
          <a:p>
            <a:r>
              <a:rPr lang="ko-KR" altLang="en-US" dirty="0" err="1"/>
              <a:t>낄끼빠빠</a:t>
            </a:r>
            <a:endParaRPr lang="en-US" altLang="ko-KR" dirty="0"/>
          </a:p>
          <a:p>
            <a:r>
              <a:rPr lang="ko-KR" altLang="en-US" dirty="0" err="1"/>
              <a:t>꾸안꾸</a:t>
            </a:r>
            <a:endParaRPr lang="en-US" altLang="ko-KR" dirty="0"/>
          </a:p>
          <a:p>
            <a:r>
              <a:rPr lang="ko-KR" altLang="en-US" dirty="0" err="1"/>
              <a:t>졌잘싸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437B1-576F-471F-9FFC-70D32D2B2D9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995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현타</a:t>
            </a:r>
            <a:endParaRPr lang="en-US" altLang="ko-KR" dirty="0"/>
          </a:p>
          <a:p>
            <a:r>
              <a:rPr lang="ko-KR" altLang="en-US" dirty="0" err="1"/>
              <a:t>띵작</a:t>
            </a:r>
            <a:endParaRPr lang="en-US" altLang="ko-KR" dirty="0"/>
          </a:p>
          <a:p>
            <a:r>
              <a:rPr lang="ko-KR" altLang="en-US" dirty="0" err="1"/>
              <a:t>별다줄</a:t>
            </a:r>
            <a:endParaRPr lang="en-US" altLang="ko-KR" dirty="0"/>
          </a:p>
          <a:p>
            <a:r>
              <a:rPr lang="ko-KR" altLang="en-US" dirty="0" err="1"/>
              <a:t>사바사</a:t>
            </a:r>
            <a:r>
              <a:rPr lang="en-US" altLang="ko-KR" dirty="0"/>
              <a:t>/</a:t>
            </a:r>
            <a:r>
              <a:rPr lang="ko-KR" altLang="en-US" dirty="0" err="1"/>
              <a:t>케바케</a:t>
            </a:r>
            <a:endParaRPr lang="en-US" altLang="ko-KR" dirty="0"/>
          </a:p>
          <a:p>
            <a:r>
              <a:rPr lang="en-US" altLang="ko-KR" dirty="0"/>
              <a:t>JMT</a:t>
            </a:r>
          </a:p>
          <a:p>
            <a:r>
              <a:rPr lang="ko-KR" altLang="en-US" dirty="0"/>
              <a:t>어그로</a:t>
            </a:r>
            <a:endParaRPr lang="en-US" altLang="ko-KR" dirty="0"/>
          </a:p>
          <a:p>
            <a:r>
              <a:rPr lang="ko-KR" altLang="en-US" dirty="0" err="1"/>
              <a:t>인싸</a:t>
            </a:r>
            <a:r>
              <a:rPr lang="en-US" altLang="ko-KR" dirty="0"/>
              <a:t>/</a:t>
            </a:r>
            <a:r>
              <a:rPr lang="ko-KR" altLang="en-US" dirty="0" err="1"/>
              <a:t>아싸</a:t>
            </a:r>
            <a:endParaRPr lang="en-US" altLang="ko-KR" dirty="0"/>
          </a:p>
          <a:p>
            <a:r>
              <a:rPr lang="ko-KR" altLang="en-US" dirty="0" err="1"/>
              <a:t>이거레알</a:t>
            </a:r>
            <a:endParaRPr lang="en-US" altLang="ko-KR" dirty="0"/>
          </a:p>
          <a:p>
            <a:r>
              <a:rPr lang="ko-KR" altLang="en-US" dirty="0" err="1"/>
              <a:t>ㅇㄱㄹㅇ</a:t>
            </a:r>
            <a:endParaRPr lang="en-US" altLang="ko-KR" dirty="0"/>
          </a:p>
          <a:p>
            <a:r>
              <a:rPr lang="ko-KR" altLang="en-US" dirty="0" err="1"/>
              <a:t>안물안궁</a:t>
            </a:r>
            <a:endParaRPr lang="en-US" altLang="ko-KR" dirty="0"/>
          </a:p>
          <a:p>
            <a:r>
              <a:rPr lang="ko-KR" altLang="en-US" dirty="0" err="1"/>
              <a:t>베프</a:t>
            </a:r>
            <a:endParaRPr lang="en-US" altLang="ko-KR" dirty="0"/>
          </a:p>
          <a:p>
            <a:r>
              <a:rPr lang="ko-KR" altLang="en-US" dirty="0" err="1"/>
              <a:t>핵인싸</a:t>
            </a:r>
            <a:endParaRPr lang="en-US" altLang="ko-KR" dirty="0"/>
          </a:p>
          <a:p>
            <a:r>
              <a:rPr lang="ko-KR" altLang="en-US" dirty="0"/>
              <a:t>댕댕이</a:t>
            </a:r>
            <a:endParaRPr lang="en-US" altLang="ko-KR" dirty="0"/>
          </a:p>
          <a:p>
            <a:r>
              <a:rPr lang="ko-KR" altLang="en-US" dirty="0" err="1"/>
              <a:t>낄끼빠빠</a:t>
            </a:r>
            <a:endParaRPr lang="en-US" altLang="ko-KR" dirty="0"/>
          </a:p>
          <a:p>
            <a:r>
              <a:rPr lang="ko-KR" altLang="en-US" dirty="0" err="1"/>
              <a:t>꾸안꾸</a:t>
            </a:r>
            <a:endParaRPr lang="en-US" altLang="ko-KR" dirty="0"/>
          </a:p>
          <a:p>
            <a:r>
              <a:rPr lang="ko-KR" altLang="en-US" dirty="0" err="1"/>
              <a:t>졌잘싸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437B1-576F-471F-9FFC-70D32D2B2D9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41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현타</a:t>
            </a:r>
            <a:endParaRPr lang="en-US" altLang="ko-KR" dirty="0"/>
          </a:p>
          <a:p>
            <a:r>
              <a:rPr lang="ko-KR" altLang="en-US" dirty="0" err="1"/>
              <a:t>띵작</a:t>
            </a:r>
            <a:endParaRPr lang="en-US" altLang="ko-KR" dirty="0"/>
          </a:p>
          <a:p>
            <a:r>
              <a:rPr lang="ko-KR" altLang="en-US" dirty="0" err="1"/>
              <a:t>별다줄</a:t>
            </a:r>
            <a:endParaRPr lang="en-US" altLang="ko-KR" dirty="0"/>
          </a:p>
          <a:p>
            <a:r>
              <a:rPr lang="ko-KR" altLang="en-US" dirty="0" err="1"/>
              <a:t>사바사</a:t>
            </a:r>
            <a:r>
              <a:rPr lang="en-US" altLang="ko-KR" dirty="0"/>
              <a:t>/</a:t>
            </a:r>
            <a:r>
              <a:rPr lang="ko-KR" altLang="en-US" dirty="0" err="1"/>
              <a:t>케바케</a:t>
            </a:r>
            <a:endParaRPr lang="en-US" altLang="ko-KR" dirty="0"/>
          </a:p>
          <a:p>
            <a:r>
              <a:rPr lang="en-US" altLang="ko-KR" dirty="0"/>
              <a:t>JMT</a:t>
            </a:r>
          </a:p>
          <a:p>
            <a:r>
              <a:rPr lang="ko-KR" altLang="en-US" dirty="0"/>
              <a:t>어그로</a:t>
            </a:r>
            <a:endParaRPr lang="en-US" altLang="ko-KR" dirty="0"/>
          </a:p>
          <a:p>
            <a:r>
              <a:rPr lang="ko-KR" altLang="en-US" dirty="0" err="1"/>
              <a:t>인싸</a:t>
            </a:r>
            <a:r>
              <a:rPr lang="en-US" altLang="ko-KR" dirty="0"/>
              <a:t>/</a:t>
            </a:r>
            <a:r>
              <a:rPr lang="ko-KR" altLang="en-US" dirty="0" err="1"/>
              <a:t>아싸</a:t>
            </a:r>
            <a:endParaRPr lang="en-US" altLang="ko-KR" dirty="0"/>
          </a:p>
          <a:p>
            <a:r>
              <a:rPr lang="ko-KR" altLang="en-US" dirty="0" err="1"/>
              <a:t>이거레알</a:t>
            </a:r>
            <a:endParaRPr lang="en-US" altLang="ko-KR" dirty="0"/>
          </a:p>
          <a:p>
            <a:r>
              <a:rPr lang="ko-KR" altLang="en-US" dirty="0" err="1"/>
              <a:t>ㅇㄱㄹㅇ</a:t>
            </a:r>
            <a:endParaRPr lang="en-US" altLang="ko-KR" dirty="0"/>
          </a:p>
          <a:p>
            <a:r>
              <a:rPr lang="ko-KR" altLang="en-US" dirty="0" err="1"/>
              <a:t>안물안궁</a:t>
            </a:r>
            <a:endParaRPr lang="en-US" altLang="ko-KR" dirty="0"/>
          </a:p>
          <a:p>
            <a:r>
              <a:rPr lang="ko-KR" altLang="en-US" dirty="0" err="1"/>
              <a:t>베프</a:t>
            </a:r>
            <a:endParaRPr lang="en-US" altLang="ko-KR" dirty="0"/>
          </a:p>
          <a:p>
            <a:r>
              <a:rPr lang="ko-KR" altLang="en-US" dirty="0" err="1"/>
              <a:t>핵인싸</a:t>
            </a:r>
            <a:endParaRPr lang="en-US" altLang="ko-KR" dirty="0"/>
          </a:p>
          <a:p>
            <a:r>
              <a:rPr lang="ko-KR" altLang="en-US" dirty="0"/>
              <a:t>댕댕이</a:t>
            </a:r>
            <a:endParaRPr lang="en-US" altLang="ko-KR" dirty="0"/>
          </a:p>
          <a:p>
            <a:r>
              <a:rPr lang="ko-KR" altLang="en-US" dirty="0" err="1"/>
              <a:t>낄끼빠빠</a:t>
            </a:r>
            <a:endParaRPr lang="en-US" altLang="ko-KR" dirty="0"/>
          </a:p>
          <a:p>
            <a:r>
              <a:rPr lang="ko-KR" altLang="en-US" dirty="0" err="1"/>
              <a:t>꾸안꾸</a:t>
            </a:r>
            <a:endParaRPr lang="en-US" altLang="ko-KR" dirty="0"/>
          </a:p>
          <a:p>
            <a:r>
              <a:rPr lang="ko-KR" altLang="en-US" dirty="0" err="1"/>
              <a:t>졌잘싸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437B1-576F-471F-9FFC-70D32D2B2D9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29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5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1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8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0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7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7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2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9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5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1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51A05-FE79-4763-A84F-D4FE701A9E82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2021-11-11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555B-7E58-4FDF-83D4-B4CEA304EA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8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_Pil-lMgZ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각 삼각형 4"/>
          <p:cNvSpPr/>
          <p:nvPr/>
        </p:nvSpPr>
        <p:spPr>
          <a:xfrm>
            <a:off x="0" y="714375"/>
            <a:ext cx="9512303" cy="6143625"/>
          </a:xfrm>
          <a:prstGeom prst="rtTriangle">
            <a:avLst/>
          </a:pr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직각 삼각형 5"/>
          <p:cNvSpPr/>
          <p:nvPr/>
        </p:nvSpPr>
        <p:spPr>
          <a:xfrm rot="16200000">
            <a:off x="9609139" y="4275138"/>
            <a:ext cx="2486025" cy="2679697"/>
          </a:xfrm>
          <a:prstGeom prst="rtTriangle">
            <a:avLst/>
          </a:prstGeom>
          <a:solidFill>
            <a:srgbClr val="646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28984" y="-28984"/>
            <a:ext cx="2161357" cy="2219324"/>
          </a:xfrm>
          <a:prstGeom prst="rtTriangle">
            <a:avLst/>
          </a:prstGeom>
          <a:solidFill>
            <a:srgbClr val="B8B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18137" y="-18139"/>
            <a:ext cx="1352555" cy="1388830"/>
          </a:xfrm>
          <a:prstGeom prst="rtTriangle">
            <a:avLst/>
          </a:prstGeom>
          <a:solidFill>
            <a:srgbClr val="BFB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796990" y="1974173"/>
            <a:ext cx="8480610" cy="1281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latinLnBrk="0">
              <a:lnSpc>
                <a:spcPct val="150000"/>
              </a:lnSpc>
              <a:defRPr/>
            </a:pPr>
            <a:r>
              <a:rPr lang="en-US" altLang="ko-KR" sz="5200" b="1" i="1" kern="0">
                <a:solidFill>
                  <a:prstClr val="black">
                    <a:lumMod val="75000"/>
                    <a:lumOff val="25000"/>
                  </a:prstClr>
                </a:solidFill>
              </a:rPr>
              <a:t>Korean class </a:t>
            </a:r>
            <a:r>
              <a:rPr lang="en-US" altLang="ko-KR" sz="3700" b="1" i="1" kern="0">
                <a:solidFill>
                  <a:prstClr val="black">
                    <a:lumMod val="75000"/>
                    <a:lumOff val="25000"/>
                  </a:prstClr>
                </a:solidFill>
              </a:rPr>
              <a:t>(week 3)</a:t>
            </a:r>
            <a:r>
              <a:rPr lang="en-US" altLang="ko-KR" sz="4800" b="1" i="1" ker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cxnSp>
        <p:nvCxnSpPr>
          <p:cNvPr id="13" name="직선 연결선 12"/>
          <p:cNvCxnSpPr/>
          <p:nvPr/>
        </p:nvCxnSpPr>
        <p:spPr>
          <a:xfrm>
            <a:off x="9480551" y="3327693"/>
            <a:ext cx="0" cy="864000"/>
          </a:xfrm>
          <a:prstGeom prst="line">
            <a:avLst/>
          </a:prstGeom>
          <a:ln>
            <a:solidFill>
              <a:srgbClr val="646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9493249" y="666354"/>
            <a:ext cx="0" cy="864000"/>
          </a:xfrm>
          <a:prstGeom prst="line">
            <a:avLst/>
          </a:prstGeom>
          <a:ln>
            <a:solidFill>
              <a:srgbClr val="646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476865" y="4970128"/>
            <a:ext cx="6234449" cy="11811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altLang="ko-KR" sz="2400" b="1" i="1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2400" b="1" i="1">
                <a:solidFill>
                  <a:prstClr val="black">
                    <a:lumMod val="75000"/>
                    <a:lumOff val="25000"/>
                  </a:prstClr>
                </a:solidFill>
              </a:rPr>
              <a:t>김예리 </a:t>
            </a:r>
            <a:r>
              <a:rPr lang="en-US" altLang="ko-KR" sz="2400" b="1" i="1">
                <a:solidFill>
                  <a:prstClr val="black">
                    <a:lumMod val="75000"/>
                    <a:lumOff val="25000"/>
                  </a:prstClr>
                </a:solidFill>
              </a:rPr>
              <a:t>(YERY KIM) &amp; </a:t>
            </a:r>
            <a:r>
              <a:rPr lang="ko-KR" altLang="en-US" sz="2400" b="1" i="1">
                <a:solidFill>
                  <a:prstClr val="black">
                    <a:lumMod val="75000"/>
                    <a:lumOff val="25000"/>
                  </a:prstClr>
                </a:solidFill>
              </a:rPr>
              <a:t>김예은 </a:t>
            </a:r>
            <a:r>
              <a:rPr lang="en-US" altLang="ko-KR" sz="2400" b="1" i="1">
                <a:solidFill>
                  <a:prstClr val="black">
                    <a:lumMod val="75000"/>
                    <a:lumOff val="25000"/>
                  </a:prstClr>
                </a:solidFill>
              </a:rPr>
              <a:t>(YEEUN KIM)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6517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3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M</a:t>
            </a:r>
            <a:r>
              <a:rPr kumimoji="1" lang="en-US" altLang="ko-KR" sz="3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e</a:t>
            </a:r>
            <a:r>
              <a:rPr kumimoji="1" lang="en-US" altLang="ko-Kore-CZ" sz="3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                                                   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Informal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polite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ex) Please give it to me.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그것을 </a:t>
            </a:r>
            <a:r>
              <a:rPr kumimoji="1" lang="en-US" altLang="ko-KR" sz="2600" b="1" i="0" u="none" strike="noStrike" kern="1200" cap="none" spc="0" normalizeH="0" baseline="0">
                <a:solidFill>
                  <a:srgbClr val="FF843A"/>
                </a:solidFill>
                <a:effectLst/>
              </a:rPr>
              <a:t>나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에게 줘 [ Geu-geot-eul na-e-ge gwo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그것을 </a:t>
            </a:r>
            <a:r>
              <a:rPr kumimoji="1" lang="en-US" altLang="ko-KR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저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에게 </a:t>
            </a:r>
            <a:r>
              <a:rPr kumimoji="1" lang="en-US" altLang="ko-KR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주세요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Geu-geot-eul jeo-e-ge ju-sae-yo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1. </a:t>
            </a:r>
            <a:r>
              <a:rPr kumimoji="1" lang="en-US" altLang="ko-Kore-CZ" sz="3000" b="1"/>
              <a:t>Informal/polite expression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6517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R" sz="3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You</a:t>
            </a:r>
            <a:r>
              <a:rPr kumimoji="1" lang="en-US" altLang="ko-Kore-CZ" sz="3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                                                   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Informal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polite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ex) You are pretty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rgbClr val="FF843A"/>
                </a:solidFill>
                <a:effectLst/>
              </a:rPr>
              <a:t>너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는 예쁘다 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Neo-neun yae-bbeu-da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당신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은 예뻐요 [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Dang-sin-eun yae-bbeo-yo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1. </a:t>
            </a:r>
            <a:r>
              <a:rPr kumimoji="1" lang="en-US" altLang="ko-Kore-CZ" sz="3000" b="1"/>
              <a:t>Informal/polite expression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4612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2800" i="0" u="none" strike="noStrike" kern="1200" cap="none" spc="0" normalizeH="0" baseline="0">
                <a:solidFill>
                  <a:schemeClr val="dk1"/>
                </a:solidFill>
                <a:effectLst/>
              </a:rPr>
              <a:t>Korean have a different word order from English</a:t>
            </a: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endParaRPr kumimoji="1" lang="en-US" altLang="ko-Kore-CZ" sz="2800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r>
              <a:rPr kumimoji="1" lang="ko-KR" altLang="en-US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나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는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 초콜렛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을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 </a:t>
            </a:r>
            <a:r>
              <a:rPr kumimoji="1" lang="ko-KR" altLang="en-US" sz="33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좋아한다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.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endParaRPr kumimoji="1" lang="en-US" altLang="ko-KR" sz="28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endParaRPr kumimoji="1" lang="en-US" altLang="ko-KR" sz="28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r>
              <a:rPr kumimoji="1" lang="en-US" altLang="ko-KR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I  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accent5"/>
                </a:solidFill>
                <a:effectLst/>
              </a:rPr>
              <a:t>like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  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chocolate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chemeClr val="tx1"/>
                </a:solidFill>
                <a:effectLst/>
              </a:rPr>
              <a:t>[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tx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tx1"/>
                </a:solidFill>
                <a:effectLst/>
              </a:rPr>
              <a:t>naneun chokolles-eul joh-ahanda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tx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tx1"/>
                </a:solidFill>
                <a:effectLst/>
              </a:rPr>
              <a:t>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2. </a:t>
            </a:r>
            <a:r>
              <a:rPr kumimoji="1" lang="en-US" altLang="ko-Kore-CZ" sz="3000" b="1"/>
              <a:t>Basic grammar</a:t>
            </a:r>
          </a:p>
        </p:txBody>
      </p:sp>
      <p:sp>
        <p:nvSpPr>
          <p:cNvPr id="20" name="화살표: 아래쪽 19"/>
          <p:cNvSpPr/>
          <p:nvPr/>
        </p:nvSpPr>
        <p:spPr>
          <a:xfrm rot="2392846">
            <a:off x="6094171" y="3238501"/>
            <a:ext cx="177905" cy="177076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2" name="화살표: 오른쪽 21"/>
          <p:cNvSpPr/>
          <p:nvPr/>
        </p:nvSpPr>
        <p:spPr>
          <a:xfrm rot="2820582">
            <a:off x="5142907" y="4108711"/>
            <a:ext cx="1801409" cy="135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3" name="화살표: 오른쪽 22"/>
          <p:cNvSpPr/>
          <p:nvPr/>
        </p:nvSpPr>
        <p:spPr>
          <a:xfrm rot="5410087">
            <a:off x="3764887" y="4019046"/>
            <a:ext cx="1318869" cy="1391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>
              <a:alpha val="100000"/>
            </a:srgbClr>
          </a:solidFill>
          <a:ln w="12700" cap="flat" cmpd="sng" algn="ctr">
            <a:solidFill>
              <a:srgbClr val="2B4A66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altLang="ko-KR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6517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R" sz="31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Be – Verb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3600" b="1" i="0" u="none" strike="noStrike" kern="1200" cap="none" spc="0" normalizeH="0" baseline="0">
                <a:solidFill>
                  <a:srgbClr val="EB5800"/>
                </a:solidFill>
                <a:effectLst/>
              </a:rPr>
              <a:t>Am , Are , Is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3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~다 / ~이다 </a:t>
            </a:r>
            <a:r>
              <a:rPr kumimoji="1" lang="en-US" altLang="ko-KR" sz="31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 da / I –da]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ko-KR" altLang="en-US" sz="3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30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ex)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30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뷔는 밥을 먹는</a:t>
            </a:r>
            <a:r>
              <a:rPr kumimoji="1" lang="ko-KR" altLang="en-US" sz="3000" b="1" i="0" u="none" strike="noStrike" kern="1200" cap="none" spc="0" normalizeH="0" baseline="0">
                <a:solidFill>
                  <a:srgbClr val="1E7452"/>
                </a:solidFill>
                <a:effectLst/>
              </a:rPr>
              <a:t>다</a:t>
            </a:r>
            <a:r>
              <a:rPr kumimoji="1" lang="en-US" altLang="ko-KR" sz="30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-V is eating a rice</a:t>
            </a:r>
            <a:r>
              <a:rPr kumimoji="1" lang="ko-KR" altLang="en-US" sz="3200" b="1" i="0" u="none" strike="noStrike" kern="1200" cap="none" spc="0" normalizeH="0" baseline="0">
                <a:solidFill>
                  <a:srgbClr val="1E7452"/>
                </a:solidFill>
                <a:effectLst/>
              </a:rPr>
              <a:t>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[V neun bab-eul meong-neun-da]</a:t>
            </a:r>
            <a:endParaRPr kumimoji="1" lang="en-US" altLang="ko-KR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지민이는 천재</a:t>
            </a:r>
            <a:r>
              <a:rPr kumimoji="1" lang="ko-KR" altLang="en-US" sz="2900" b="1" i="0" u="none" strike="noStrike" kern="1200" cap="none" spc="0" normalizeH="0" baseline="0">
                <a:solidFill>
                  <a:srgbClr val="1E7452"/>
                </a:solidFill>
                <a:effectLst/>
              </a:rPr>
              <a:t>이다</a:t>
            </a: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-</a:t>
            </a:r>
            <a:r>
              <a:rPr kumimoji="1" lang="en-US" altLang="ko-KR" sz="2900" b="1" i="0" u="none" strike="noStrike" kern="1200" cap="none" spc="0" normalizeH="0" baseline="0">
                <a:solidFill>
                  <a:srgbClr val="1E7452"/>
                </a:solidFill>
                <a:effectLst/>
              </a:rPr>
              <a:t> </a:t>
            </a: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Jimin is a genius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[Jimin-ineun cheonjae-ida]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제니는 공주</a:t>
            </a:r>
            <a:r>
              <a:rPr kumimoji="1" lang="ko-KR" altLang="en-US" sz="2900" b="1" i="0" u="none" strike="noStrike" kern="1200" cap="none" spc="0" normalizeH="0" baseline="0">
                <a:solidFill>
                  <a:srgbClr val="008000"/>
                </a:solidFill>
                <a:effectLst/>
              </a:rPr>
              <a:t>이다</a:t>
            </a: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-Jenny is a princess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[Jenny neun gongju-ida]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2. Basic grammar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86143" y="2297906"/>
            <a:ext cx="4491903" cy="367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295030" y="2947335"/>
            <a:ext cx="6613386" cy="1613235"/>
          </a:xfrm>
          <a:prstGeom prst="rect">
            <a:avLst/>
          </a:prstGeom>
          <a:ln w="63500" cap="rnd">
            <a:solidFill>
              <a:srgbClr val="3057B9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200" b="1"/>
              <a:t>Most Korean sentences end with </a:t>
            </a:r>
            <a:r>
              <a:rPr lang="en-US" altLang="ko-KR" sz="2600" b="1">
                <a:solidFill>
                  <a:srgbClr val="3057B9"/>
                </a:solidFill>
              </a:rPr>
              <a:t>'</a:t>
            </a:r>
            <a:r>
              <a:rPr lang="ko-KR" altLang="en-US" sz="2600" b="1">
                <a:solidFill>
                  <a:srgbClr val="3057B9"/>
                </a:solidFill>
              </a:rPr>
              <a:t>다</a:t>
            </a:r>
            <a:r>
              <a:rPr lang="en-US" altLang="ko-KR" sz="2600" b="1">
                <a:solidFill>
                  <a:srgbClr val="3057B9"/>
                </a:solidFill>
              </a:rPr>
              <a:t>'</a:t>
            </a:r>
            <a:r>
              <a:rPr lang="ko-KR" altLang="en-US" sz="2600" b="1">
                <a:solidFill>
                  <a:srgbClr val="3057B9"/>
                </a:solidFill>
              </a:rPr>
              <a:t> </a:t>
            </a:r>
            <a:r>
              <a:rPr lang="en-US" altLang="ko-KR" sz="2600" b="1">
                <a:solidFill>
                  <a:srgbClr val="3057B9"/>
                </a:solidFill>
              </a:rPr>
              <a:t>[da]</a:t>
            </a:r>
          </a:p>
          <a:p>
            <a:pPr>
              <a:defRPr/>
            </a:pPr>
            <a:endParaRPr lang="en-US" altLang="ko-KR" sz="2600" b="1"/>
          </a:p>
          <a:p>
            <a:pPr>
              <a:defRPr/>
            </a:pPr>
            <a:r>
              <a:rPr lang="en-US" altLang="ko-KR" sz="2200" b="1"/>
              <a:t>However, when you want to change a noun to a descriptive word, you can add</a:t>
            </a:r>
            <a:r>
              <a:rPr lang="en-US" altLang="ko-KR" sz="2600" b="1"/>
              <a:t> </a:t>
            </a:r>
            <a:r>
              <a:rPr lang="en-US" altLang="ko-KR" sz="2600" b="1">
                <a:solidFill>
                  <a:srgbClr val="3057B9"/>
                </a:solidFill>
              </a:rPr>
              <a:t>‘</a:t>
            </a:r>
            <a:r>
              <a:rPr lang="ko-KR" altLang="en-US" sz="2600" b="1">
                <a:solidFill>
                  <a:srgbClr val="3057B9"/>
                </a:solidFill>
              </a:rPr>
              <a:t>이다</a:t>
            </a:r>
            <a:r>
              <a:rPr lang="en-US" altLang="ko-KR" sz="2600" b="1">
                <a:solidFill>
                  <a:srgbClr val="3057B9"/>
                </a:solidFill>
              </a:rPr>
              <a:t>’</a:t>
            </a:r>
            <a:r>
              <a:rPr lang="ko-KR" altLang="en-US" sz="2600" b="1">
                <a:solidFill>
                  <a:srgbClr val="3057B9"/>
                </a:solidFill>
              </a:rPr>
              <a:t> </a:t>
            </a:r>
            <a:r>
              <a:rPr lang="en-US" altLang="ko-KR" sz="2600" b="1">
                <a:solidFill>
                  <a:srgbClr val="3057B9"/>
                </a:solidFill>
              </a:rPr>
              <a:t>[I-da]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4612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28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Korean have a different word order from English</a:t>
            </a:r>
            <a:endParaRPr kumimoji="1" lang="en-US" altLang="ko-Kore-CZ" sz="2800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endParaRPr kumimoji="1" lang="en-US" altLang="ko-Kore-CZ" sz="2800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r>
              <a:rPr kumimoji="1" lang="ko-KR" altLang="en-US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내 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 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이름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은 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ko-KR" altLang="en-US" sz="3300" b="1" i="0" u="none" strike="noStrike" kern="1200" cap="none" spc="0" normalizeH="0" baseline="0">
                <a:solidFill>
                  <a:srgbClr val="EB5800"/>
                </a:solidFill>
                <a:effectLst/>
              </a:rPr>
              <a:t>예리</a:t>
            </a:r>
            <a:r>
              <a:rPr kumimoji="1" lang="ko-KR" altLang="en-US" sz="33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입니다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.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endParaRPr kumimoji="1" lang="en-US" altLang="ko-KR" sz="28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endParaRPr kumimoji="1" lang="en-US" altLang="ko-KR" sz="28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r>
              <a:rPr kumimoji="1" lang="en-US" altLang="ko-KR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My name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</a:t>
            </a:r>
            <a:r>
              <a:rPr kumimoji="1" lang="en-US" altLang="ko-KR" sz="33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is 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3300" b="1" i="0" u="none" strike="noStrike" kern="1200" cap="none" spc="0" normalizeH="0" baseline="0">
                <a:solidFill>
                  <a:srgbClr val="EB5800"/>
                </a:solidFill>
                <a:effectLst/>
              </a:rPr>
              <a:t>Yeri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2. </a:t>
            </a:r>
            <a:r>
              <a:rPr kumimoji="1" lang="en-US" altLang="ko-Kore-CZ" sz="3000" b="1"/>
              <a:t>Basic grammar</a:t>
            </a:r>
          </a:p>
        </p:txBody>
      </p:sp>
      <p:sp>
        <p:nvSpPr>
          <p:cNvPr id="20" name="화살표: 아래쪽 19"/>
          <p:cNvSpPr/>
          <p:nvPr/>
        </p:nvSpPr>
        <p:spPr>
          <a:xfrm rot="2392846">
            <a:off x="7081046" y="3542379"/>
            <a:ext cx="217046" cy="172986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2" name="화살표: 오른쪽 21"/>
          <p:cNvSpPr/>
          <p:nvPr/>
        </p:nvSpPr>
        <p:spPr>
          <a:xfrm rot="3275097">
            <a:off x="6232516" y="4278556"/>
            <a:ext cx="1794049" cy="19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3" name="화살표: 오른쪽 22"/>
          <p:cNvSpPr/>
          <p:nvPr/>
        </p:nvSpPr>
        <p:spPr>
          <a:xfrm rot="5410087">
            <a:off x="4570670" y="4257351"/>
            <a:ext cx="1147392" cy="1959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>
              <a:alpha val="100000"/>
            </a:srgbClr>
          </a:solidFill>
          <a:ln w="12700" cap="flat" cmpd="sng" algn="ctr">
            <a:solidFill>
              <a:srgbClr val="2B4A66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altLang="ko-KR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4437" y="5880605"/>
            <a:ext cx="9763125" cy="52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900" b="1"/>
              <a:t>[Nae ileumeun yeri ibnida]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679449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2800" i="0" u="none" strike="noStrike" kern="1200" cap="none" spc="0" normalizeH="0" baseline="0">
                <a:solidFill>
                  <a:schemeClr val="dk1"/>
                </a:solidFill>
                <a:effectLst/>
              </a:rPr>
              <a:t>Korean have a different word order from English</a:t>
            </a: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endParaRPr kumimoji="1" lang="en-US" altLang="ko-Kore-CZ" sz="2800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r>
              <a:rPr kumimoji="1" lang="ko-KR" altLang="en-US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나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는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 치킨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을</a:t>
            </a:r>
            <a:r>
              <a:rPr kumimoji="1" lang="ko-KR" altLang="en-US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 </a:t>
            </a:r>
            <a:r>
              <a:rPr kumimoji="1" lang="ko-KR" altLang="en-US" sz="33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먹었다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.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endParaRPr kumimoji="1" lang="en-US" altLang="ko-KR" sz="28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endParaRPr kumimoji="1" lang="en-US" altLang="ko-KR" sz="28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r>
              <a:rPr kumimoji="1" lang="en-US" altLang="ko-KR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I  </a:t>
            </a:r>
            <a:r>
              <a:rPr kumimoji="1" lang="en-US" altLang="ko-KR" sz="33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ate </a:t>
            </a:r>
            <a:r>
              <a:rPr kumimoji="1" lang="en-US" altLang="ko-KR" sz="33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 </a:t>
            </a:r>
            <a:r>
              <a:rPr kumimoji="1" lang="en-US" altLang="ko-KR" sz="3300" b="1" i="0" u="none" strike="noStrike" kern="1200" cap="none" spc="0" normalizeH="0" baseline="0">
                <a:solidFill>
                  <a:srgbClr val="FF843A"/>
                </a:solidFill>
                <a:effectLst/>
              </a:rPr>
              <a:t>chicken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/>
            </a:pPr>
            <a:r>
              <a:rPr kumimoji="1" lang="en-US" altLang="ko-KR" sz="2800" b="1" i="0" u="none" strike="noStrike" kern="1200" cap="none" spc="0" normalizeH="0" baseline="0">
                <a:solidFill>
                  <a:schemeClr val="tx1"/>
                </a:solidFill>
                <a:effectLst/>
              </a:rPr>
              <a:t>[naneun chikin-eul meog-eoss-da]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2. </a:t>
            </a:r>
            <a:r>
              <a:rPr kumimoji="1" lang="en-US" altLang="ko-Kore-CZ" sz="3000" b="1"/>
              <a:t>Basic grammar</a:t>
            </a:r>
          </a:p>
        </p:txBody>
      </p:sp>
      <p:sp>
        <p:nvSpPr>
          <p:cNvPr id="20" name="화살표: 아래쪽 19"/>
          <p:cNvSpPr/>
          <p:nvPr/>
        </p:nvSpPr>
        <p:spPr>
          <a:xfrm rot="2392846">
            <a:off x="6139370" y="3196882"/>
            <a:ext cx="217046" cy="172986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2" name="화살표: 오른쪽 21"/>
          <p:cNvSpPr/>
          <p:nvPr/>
        </p:nvSpPr>
        <p:spPr>
          <a:xfrm rot="3275097">
            <a:off x="5357557" y="3963056"/>
            <a:ext cx="1716032" cy="1990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ko-KR"/>
          </a:p>
        </p:txBody>
      </p:sp>
      <p:sp>
        <p:nvSpPr>
          <p:cNvPr id="23" name="화살표: 오른쪽 22"/>
          <p:cNvSpPr/>
          <p:nvPr/>
        </p:nvSpPr>
        <p:spPr>
          <a:xfrm rot="5410087">
            <a:off x="4136417" y="3905026"/>
            <a:ext cx="1147392" cy="1959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>
              <a:alpha val="100000"/>
            </a:srgbClr>
          </a:solidFill>
          <a:ln w="12700" cap="flat" cmpd="sng" algn="ctr">
            <a:solidFill>
              <a:srgbClr val="2B4A66">
                <a:alpha val="100000"/>
              </a:srgbClr>
            </a:solidFill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altLang="ko-KR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8855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Food</a:t>
            </a:r>
          </a:p>
          <a:p>
            <a:pPr marL="385560" indent="-385560" algn="l" defTabSz="232257" latinLnBrk="0">
              <a:lnSpc>
                <a:spcPct val="120000"/>
              </a:lnSpc>
              <a:spcBef>
                <a:spcPts val="1000"/>
              </a:spcBef>
              <a:buClr>
                <a:srgbClr val="595959"/>
              </a:buClr>
              <a:buFont typeface="Arial"/>
              <a:buChar char="•"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Water -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물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 mul ]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</a:p>
          <a:p>
            <a:pPr marL="385560" indent="-385560" algn="l" defTabSz="232257" latinLnBrk="0">
              <a:lnSpc>
                <a:spcPct val="120000"/>
              </a:lnSpc>
              <a:spcBef>
                <a:spcPts val="1000"/>
              </a:spcBef>
              <a:buClr>
                <a:srgbClr val="595959"/>
              </a:buClr>
              <a:buFont typeface="Arial"/>
              <a:buChar char="•"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Rice -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밥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[ bab ]</a:t>
            </a:r>
          </a:p>
          <a:p>
            <a:pPr marL="385560" indent="-385560" algn="l" defTabSz="232257" latinLnBrk="0">
              <a:lnSpc>
                <a:spcPct val="120000"/>
              </a:lnSpc>
              <a:spcBef>
                <a:spcPts val="1000"/>
              </a:spcBef>
              <a:buClr>
                <a:srgbClr val="595959"/>
              </a:buClr>
              <a:buFont typeface="Arial"/>
              <a:buChar char="•"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Plate -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접시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 jeobsi ]</a:t>
            </a:r>
          </a:p>
          <a:p>
            <a:pPr marL="385560" indent="-385560" algn="l" defTabSz="232257" latinLnBrk="0">
              <a:lnSpc>
                <a:spcPct val="120000"/>
              </a:lnSpc>
              <a:spcBef>
                <a:spcPts val="1000"/>
              </a:spcBef>
              <a:buClr>
                <a:srgbClr val="595959"/>
              </a:buClr>
              <a:buFont typeface="Arial"/>
              <a:buChar char="•"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Cup -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컵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 cub ]</a:t>
            </a:r>
          </a:p>
          <a:p>
            <a:pPr marL="385560" indent="-385560" algn="l" defTabSz="232257" latinLnBrk="0">
              <a:lnSpc>
                <a:spcPct val="120000"/>
              </a:lnSpc>
              <a:spcBef>
                <a:spcPts val="1000"/>
              </a:spcBef>
              <a:buClr>
                <a:srgbClr val="595959"/>
              </a:buClr>
              <a:buFont typeface="Arial"/>
              <a:buChar char="•"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Spoon -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숟가락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 sud-ga-lag ]</a:t>
            </a:r>
          </a:p>
          <a:p>
            <a:pPr marL="385560" indent="-385560" algn="l" defTabSz="232257" latinLnBrk="0">
              <a:lnSpc>
                <a:spcPct val="120000"/>
              </a:lnSpc>
              <a:spcBef>
                <a:spcPts val="1000"/>
              </a:spcBef>
              <a:buClr>
                <a:srgbClr val="595959"/>
              </a:buClr>
              <a:buFont typeface="Arial"/>
              <a:buChar char="•"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Chopstick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- 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젓가락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 jeod-ga-lag ]</a:t>
            </a:r>
          </a:p>
          <a:p>
            <a:pPr marL="385560" indent="-385560" algn="l" defTabSz="232257" latinLnBrk="0">
              <a:lnSpc>
                <a:spcPct val="120000"/>
              </a:lnSpc>
              <a:spcBef>
                <a:spcPts val="1000"/>
              </a:spcBef>
              <a:buClr>
                <a:srgbClr val="595959"/>
              </a:buClr>
              <a:buFont typeface="Arial"/>
              <a:buChar char="•"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Fork -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포크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 pokeu ]</a:t>
            </a:r>
          </a:p>
          <a:p>
            <a:pPr marL="385560" indent="-385560" algn="l" defTabSz="232257" latinLnBrk="0">
              <a:lnSpc>
                <a:spcPct val="120000"/>
              </a:lnSpc>
              <a:spcBef>
                <a:spcPts val="1000"/>
              </a:spcBef>
              <a:buClr>
                <a:srgbClr val="595959"/>
              </a:buClr>
              <a:buFont typeface="Arial"/>
              <a:buChar char="•"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Knife -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칼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나이프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 kal / nife 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Today’s word</a:t>
            </a:r>
            <a:r>
              <a:rPr kumimoji="1" lang="en-US" altLang="ko-KR" sz="3000"/>
              <a:t> 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877732" y="893445"/>
            <a:ext cx="2922443" cy="206324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699" y="723611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Yeri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: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accent6"/>
                </a:solidFill>
                <a:effectLst/>
                <a:latin typeface="맑은 고딕"/>
                <a:ea typeface="맑은 고딕"/>
                <a:cs typeface="맑은 고딕"/>
              </a:rPr>
              <a:t>Hi, Did you eat something?</a:t>
            </a:r>
            <a:endParaRPr kumimoji="1" lang="ko-KR" altLang="en-US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안녕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,</a:t>
            </a: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너 밥은 먹었어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?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 An-nyeong, neo bab-en meog-eoss-eo?]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Jimin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:  </a:t>
            </a:r>
            <a:r>
              <a:rPr kumimoji="1" lang="en-US" altLang="ko-KR" sz="2700" b="1" i="0" u="none" strike="noStrike" kern="1200" cap="none" spc="0" normalizeH="0" baseline="0">
                <a:solidFill>
                  <a:srgbClr val="3057B9"/>
                </a:solidFill>
                <a:effectLst/>
                <a:latin typeface="맑은 고딕"/>
                <a:ea typeface="맑은 고딕"/>
                <a:cs typeface="맑은 고딕"/>
              </a:rPr>
              <a:t>No, I am hungry</a:t>
            </a:r>
            <a:endParaRPr kumimoji="1" lang="ko-KR" altLang="en-US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rgbClr val="000000"/>
                </a:solidFill>
                <a:effectLst/>
                <a:latin typeface="맑은 고딕"/>
                <a:ea typeface="맑은 고딕"/>
                <a:cs typeface="맑은 고딕"/>
              </a:rPr>
              <a:t>아니</a:t>
            </a:r>
            <a:r>
              <a:rPr kumimoji="1" lang="en-US" altLang="ko-KR" sz="2700" b="1" i="0" u="none" strike="noStrike" kern="1200" cap="none" spc="0" normalizeH="0" baseline="0">
                <a:solidFill>
                  <a:srgbClr val="000000"/>
                </a:solidFill>
                <a:effectLst/>
                <a:latin typeface="맑은 고딕"/>
                <a:ea typeface="맑은 고딕"/>
                <a:cs typeface="맑은 고딕"/>
              </a:rPr>
              <a:t>,</a:t>
            </a:r>
            <a:r>
              <a:rPr kumimoji="1" lang="ko-KR" altLang="en-US" sz="2700" b="1" i="0" u="none" strike="noStrike" kern="1200" cap="none" spc="0" normalizeH="0" baseline="0">
                <a:solidFill>
                  <a:srgbClr val="000000"/>
                </a:solidFill>
                <a:effectLst/>
                <a:latin typeface="맑은 고딕"/>
                <a:ea typeface="맑은 고딕"/>
                <a:cs typeface="맑은 고딕"/>
              </a:rPr>
              <a:t> 나 배고파</a:t>
            </a:r>
            <a:endParaRPr kumimoji="1" lang="en-US" altLang="ko-KR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[Ani, na bae-go-pa]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ko-KR" altLang="en-US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Today’s </a:t>
            </a:r>
            <a:r>
              <a:rPr kumimoji="1" lang="en-US" altLang="ko-Kore-CZ" sz="3000" b="1"/>
              <a:t>Dialogue</a:t>
            </a:r>
            <a:r>
              <a:rPr kumimoji="1" lang="en-US" altLang="ko-KR" sz="3000"/>
              <a:t> 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877732" y="893445"/>
            <a:ext cx="2922443" cy="2063244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99956" y="723612"/>
            <a:ext cx="10678679" cy="6134388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7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Yeri 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: 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Me, too. Let’s eat dinner together. </a:t>
            </a:r>
            <a:endParaRPr kumimoji="1" lang="en-US" altLang="ko-KR" sz="25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500" i="0" u="none" strike="noStrike" kern="1200" cap="none" spc="0" normalizeH="0" baseline="0">
                <a:solidFill>
                  <a:schemeClr val="dk1"/>
                </a:solidFill>
                <a:effectLst/>
              </a:rPr>
              <a:t>나도</a:t>
            </a:r>
            <a:r>
              <a:rPr kumimoji="1" lang="en-US" altLang="ko-KR" sz="2500" i="0" u="none" strike="noStrike" kern="1200" cap="none" spc="0" normalizeH="0" baseline="0">
                <a:solidFill>
                  <a:schemeClr val="dk1"/>
                </a:solidFill>
                <a:effectLst/>
              </a:rPr>
              <a:t>.</a:t>
            </a:r>
            <a:r>
              <a:rPr kumimoji="1" lang="ko-KR" altLang="en-US" sz="2500" i="0" u="none" strike="noStrike" kern="1200" cap="none" spc="0" normalizeH="0" baseline="0">
                <a:solidFill>
                  <a:schemeClr val="dk1"/>
                </a:solidFill>
                <a:effectLst/>
              </a:rPr>
              <a:t> 같이 저녁 먹자</a:t>
            </a:r>
            <a:endParaRPr kumimoji="1" lang="ko-KR" altLang="en-US" sz="25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[Nado. get-i jeo-nyeog meog-ja]</a:t>
            </a:r>
          </a:p>
          <a:p>
            <a:pPr marL="0" indent="0" algn="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Jimin 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:</a:t>
            </a:r>
            <a:r>
              <a:rPr kumimoji="1" lang="en-US" altLang="ko-KR" sz="25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 What do you want to eat?</a:t>
            </a:r>
            <a:endParaRPr kumimoji="1" lang="en-US" altLang="ko-KR" sz="25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ko-KR" altLang="en-US" sz="2500" i="0" u="none" strike="noStrike" kern="1200" cap="none" spc="0" normalizeH="0" baseline="0">
                <a:solidFill>
                  <a:schemeClr val="dk1"/>
                </a:solidFill>
                <a:effectLst/>
              </a:rPr>
              <a:t>뭐 먹고 싶어</a:t>
            </a:r>
            <a:r>
              <a:rPr kumimoji="1" lang="en-US" altLang="ko-KR" sz="2500" i="0" u="none" strike="noStrike" kern="1200" cap="none" spc="0" normalizeH="0" baseline="0">
                <a:solidFill>
                  <a:schemeClr val="dk1"/>
                </a:solidFill>
                <a:effectLst/>
              </a:rPr>
              <a:t>?</a:t>
            </a:r>
          </a:p>
          <a:p>
            <a:pPr marL="0" indent="0" algn="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[mwo meog-go sip-eo?]</a:t>
            </a:r>
          </a:p>
          <a:p>
            <a:pPr marL="0" indent="0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Yeri 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: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 I want to eat 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___</a:t>
            </a:r>
            <a:r>
              <a:rPr kumimoji="1" lang="ko-KR" altLang="en-US" sz="2500" b="1" i="0" u="none" strike="noStrike" kern="1200" cap="none" spc="0" normalizeH="0" baseline="0">
                <a:solidFill>
                  <a:schemeClr val="accent6"/>
                </a:solidFill>
                <a:effectLst/>
              </a:rPr>
              <a:t>불고기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___</a:t>
            </a:r>
          </a:p>
          <a:p>
            <a:pPr marL="0" indent="0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나는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__</a:t>
            </a:r>
            <a:r>
              <a:rPr kumimoji="1" lang="ko-KR" altLang="en-US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불고기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___ </a:t>
            </a:r>
            <a:r>
              <a:rPr kumimoji="1" lang="ko-KR" altLang="en-US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먹고싶어</a:t>
            </a:r>
          </a:p>
          <a:p>
            <a:pPr marL="0" indent="0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[Na-neun __Bulgogi__ meog-go sip-eo]</a:t>
            </a:r>
            <a:r>
              <a:rPr kumimoji="1" lang="ko-KR" altLang="en-US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ko-KR" altLang="en-US" sz="25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Today’s </a:t>
            </a:r>
            <a:r>
              <a:rPr kumimoji="1" lang="en-US" altLang="ko-Kore-CZ" sz="3000" b="1"/>
              <a:t>Dialogue</a:t>
            </a:r>
            <a:r>
              <a:rPr kumimoji="1" lang="en-US" altLang="ko-KR" sz="3000"/>
              <a:t> 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271596" y="1012507"/>
            <a:ext cx="2586903" cy="1826353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56660" y="723612"/>
            <a:ext cx="10678679" cy="6134388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700" b="1" i="0" u="none" strike="noStrike" kern="1200" cap="none" spc="0" normalizeH="0" baseline="0" dirty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 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Thank you for the meal (=Bon 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appetit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)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500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잘 먹겠습니다</a:t>
            </a:r>
            <a:endParaRPr kumimoji="1" lang="ko-KR" altLang="en-US" sz="2500" b="1" i="0" u="none" strike="noStrike" kern="1200" cap="none" spc="0" normalizeH="0" baseline="0" dirty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[Jal 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meog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-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ges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-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sseub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-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ni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-da]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500" b="1" i="0" u="none" strike="noStrike" kern="1200" cap="none" spc="0" normalizeH="0" baseline="0" dirty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I really enjoyed the meal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500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잘 먹었습니다</a:t>
            </a:r>
            <a:endParaRPr kumimoji="1" lang="ko-KR" altLang="en-US" sz="2500" b="1" i="0" u="none" strike="noStrike" kern="1200" cap="none" spc="0" normalizeH="0" baseline="0" dirty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[Jal 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meog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-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eos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-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sseub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-</a:t>
            </a:r>
            <a:r>
              <a:rPr kumimoji="1" lang="en-US" altLang="ko-KR" sz="2500" b="1" i="0" u="none" strike="noStrike" kern="1200" cap="none" spc="0" normalizeH="0" baseline="0" dirty="0" err="1">
                <a:solidFill>
                  <a:schemeClr val="dk1"/>
                </a:solidFill>
                <a:effectLst/>
              </a:rPr>
              <a:t>ni</a:t>
            </a:r>
            <a:r>
              <a:rPr kumimoji="1" lang="en-US" altLang="ko-KR" sz="2500" b="1" i="0" u="none" strike="noStrike" kern="1200" cap="none" spc="0" normalizeH="0" baseline="0" dirty="0">
                <a:solidFill>
                  <a:schemeClr val="dk1"/>
                </a:solidFill>
                <a:effectLst/>
              </a:rPr>
              <a:t>-da]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500" b="1" i="0" u="none" strike="noStrike" kern="1200" cap="none" spc="0" normalizeH="0" baseline="0" dirty="0">
              <a:solidFill>
                <a:schemeClr val="dk1"/>
              </a:solidFill>
              <a:effectLst/>
            </a:endParaRP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500" b="1" i="0" u="none" strike="noStrike" kern="1200" cap="none" spc="0" normalizeH="0" baseline="0" dirty="0">
              <a:solidFill>
                <a:schemeClr val="dk1"/>
              </a:solidFill>
              <a:effectLst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133681" y="906741"/>
            <a:ext cx="2586903" cy="1826353"/>
          </a:xfrm>
          <a:prstGeom prst="ellipse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Today’s Expression</a:t>
            </a:r>
            <a:r>
              <a:rPr kumimoji="1" lang="en-US" altLang="ko-KR" sz="300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31370" y="4008077"/>
            <a:ext cx="3474459" cy="3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/>
          </a:p>
        </p:txBody>
      </p:sp>
      <p:sp>
        <p:nvSpPr>
          <p:cNvPr id="22" name="TextBox 21"/>
          <p:cNvSpPr txBox="1"/>
          <p:nvPr/>
        </p:nvSpPr>
        <p:spPr>
          <a:xfrm>
            <a:off x="3552392" y="2764598"/>
            <a:ext cx="5087216" cy="1662622"/>
          </a:xfrm>
          <a:prstGeom prst="rect">
            <a:avLst/>
          </a:prstGeom>
          <a:solidFill>
            <a:srgbClr val="DFE6F7"/>
          </a:solidFill>
        </p:spPr>
        <p:txBody>
          <a:bodyPr wrap="square">
            <a:spAutoFit/>
          </a:bodyPr>
          <a:lstStyle/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cheers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400" i="0" u="none" strike="noStrike" kern="1200" cap="none" spc="0" normalizeH="0" baseline="0">
                <a:solidFill>
                  <a:schemeClr val="dk1"/>
                </a:solidFill>
                <a:effectLst/>
              </a:rPr>
              <a:t>건배 </a:t>
            </a:r>
            <a:r>
              <a:rPr kumimoji="1" lang="en-US" altLang="ko-KR" sz="2400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400" i="0" u="none" strike="noStrike" kern="1200" cap="none" spc="0" normalizeH="0" baseline="0">
                <a:solidFill>
                  <a:schemeClr val="dk1"/>
                </a:solidFill>
                <a:effectLst/>
              </a:rPr>
              <a:t> 짠</a:t>
            </a:r>
          </a:p>
          <a:p>
            <a:pPr marL="0" indent="0" algn="ctr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[gepnbae / jjan]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27062" y="1046163"/>
            <a:ext cx="10937875" cy="56165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endParaRPr kumimoji="1" lang="en-US" altLang="ko-KR" sz="1900" b="1">
              <a:solidFill>
                <a:srgbClr val="64696D"/>
              </a:solidFill>
            </a:endParaRPr>
          </a:p>
          <a:p>
            <a:pPr lvl="0">
              <a:defRPr/>
            </a:pPr>
            <a:r>
              <a:rPr kumimoji="1" lang="en-US" altLang="ko-KR" sz="2900" b="1">
                <a:solidFill>
                  <a:srgbClr val="64696D"/>
                </a:solidFill>
              </a:rPr>
              <a:t>1. </a:t>
            </a:r>
            <a:r>
              <a:rPr kumimoji="1" lang="en-US" altLang="ko-Kore-CZ" sz="2900" b="1">
                <a:solidFill>
                  <a:srgbClr val="64696D"/>
                </a:solidFill>
              </a:rPr>
              <a:t>Informal / Polite expression</a:t>
            </a:r>
          </a:p>
          <a:p>
            <a:pPr lvl="0">
              <a:defRPr/>
            </a:pPr>
            <a:endParaRPr kumimoji="1" lang="en-US" altLang="ko-Kore-CZ" sz="2900" b="1">
              <a:solidFill>
                <a:srgbClr val="64696D"/>
              </a:solidFill>
            </a:endParaRPr>
          </a:p>
          <a:p>
            <a:pPr lvl="0">
              <a:defRPr/>
            </a:pPr>
            <a:r>
              <a:rPr kumimoji="1" lang="en-US" altLang="ko-KR" sz="2900" b="1">
                <a:solidFill>
                  <a:srgbClr val="64696D"/>
                </a:solidFill>
              </a:rPr>
              <a:t>2. </a:t>
            </a:r>
            <a:r>
              <a:rPr kumimoji="1" lang="en-US" altLang="ko-Kore-CZ" sz="2900" b="1">
                <a:solidFill>
                  <a:srgbClr val="64696D"/>
                </a:solidFill>
              </a:rPr>
              <a:t>Basic Grammar (order of sentence)</a:t>
            </a:r>
          </a:p>
          <a:p>
            <a:pPr lvl="0">
              <a:defRPr/>
            </a:pPr>
            <a:endParaRPr kumimoji="1" lang="en-US" altLang="ko-Kore-CZ" sz="2900" b="1">
              <a:solidFill>
                <a:srgbClr val="64696D"/>
              </a:solidFill>
            </a:endParaRPr>
          </a:p>
          <a:p>
            <a:pPr lvl="0">
              <a:defRPr/>
            </a:pPr>
            <a:r>
              <a:rPr kumimoji="1" lang="en-US" altLang="ko-KR" sz="2900" b="1">
                <a:solidFill>
                  <a:srgbClr val="64696D"/>
                </a:solidFill>
              </a:rPr>
              <a:t>3. Today ’s word</a:t>
            </a:r>
            <a:r>
              <a:rPr kumimoji="1" lang="ko-KR" altLang="en-US" sz="2900" b="1">
                <a:solidFill>
                  <a:srgbClr val="64696D"/>
                </a:solidFill>
              </a:rPr>
              <a:t> </a:t>
            </a:r>
            <a:r>
              <a:rPr kumimoji="1" lang="en-US" altLang="ko-KR" sz="2900" b="1">
                <a:solidFill>
                  <a:srgbClr val="64696D"/>
                </a:solidFill>
              </a:rPr>
              <a:t>(food)</a:t>
            </a:r>
          </a:p>
          <a:p>
            <a:pPr lvl="0">
              <a:defRPr/>
            </a:pPr>
            <a:endParaRPr kumimoji="1" lang="en-US" altLang="ko-Kore-CZ" sz="2900" b="1">
              <a:solidFill>
                <a:srgbClr val="64696D"/>
              </a:solidFill>
            </a:endParaRPr>
          </a:p>
          <a:p>
            <a:pPr lvl="0">
              <a:defRPr/>
            </a:pPr>
            <a:r>
              <a:rPr kumimoji="1" lang="en-US" altLang="ko-KR" sz="2900" b="1">
                <a:solidFill>
                  <a:srgbClr val="64696D"/>
                </a:solidFill>
              </a:rPr>
              <a:t>4. Today ‘s dialogue</a:t>
            </a:r>
          </a:p>
          <a:p>
            <a:pPr lvl="0">
              <a:defRPr/>
            </a:pPr>
            <a:endParaRPr kumimoji="1" lang="en-US" altLang="ko-KR" sz="2900" b="1">
              <a:solidFill>
                <a:srgbClr val="64696D"/>
              </a:solidFill>
            </a:endParaRPr>
          </a:p>
          <a:p>
            <a:pPr lvl="0">
              <a:defRPr/>
            </a:pPr>
            <a:r>
              <a:rPr kumimoji="1" lang="en-US" altLang="ko-KR" sz="2900" b="1">
                <a:solidFill>
                  <a:srgbClr val="64696D"/>
                </a:solidFill>
              </a:rPr>
              <a:t>5. Korean culture (texting)</a:t>
            </a:r>
          </a:p>
          <a:p>
            <a:pPr lvl="0">
              <a:defRPr/>
            </a:pPr>
            <a:endParaRPr kumimoji="1" lang="en-US" altLang="ko-KR" sz="2900" b="1">
              <a:solidFill>
                <a:srgbClr val="64696D"/>
              </a:solidFill>
            </a:endParaRPr>
          </a:p>
          <a:p>
            <a:pPr lvl="0">
              <a:defRPr/>
            </a:pPr>
            <a:r>
              <a:rPr kumimoji="1" lang="en-US" altLang="ko-KR" sz="2900" b="1">
                <a:solidFill>
                  <a:srgbClr val="64696D"/>
                </a:solidFill>
              </a:rPr>
              <a:t>6. Today’s K-pop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60700" y="109799"/>
            <a:ext cx="6096000" cy="6026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23">
              <a:defRPr/>
            </a:pPr>
            <a:r>
              <a:rPr lang="en-US" altLang="ko-KR" sz="3400" b="1" spc="-150">
                <a:solidFill>
                  <a:schemeClr val="tx1"/>
                </a:solidFill>
              </a:rPr>
              <a:t>TODAY’S INDEX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 dirty="0"/>
              <a:t>5. Korean culture (texting)</a:t>
            </a:r>
            <a:endParaRPr kumimoji="1" lang="en-US" altLang="ko-KR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8531370" y="4008077"/>
            <a:ext cx="3474459" cy="3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CBB3E71-88C8-4BC1-8239-348EC5DC8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48" y="1211866"/>
            <a:ext cx="3102946" cy="317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17AC7776-CD55-48E3-8EB9-777482D8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96" y="3995395"/>
            <a:ext cx="3375992" cy="246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0A870E08-50A7-4CEF-BB3F-DEE5E773C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415" y="1003029"/>
            <a:ext cx="3604382" cy="312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838E917-EAB0-4159-9178-3517C427B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52" y="1017466"/>
            <a:ext cx="2510034" cy="24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27583A-9BD8-4560-9835-64A0ED489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0" t="9737" r="9360" b="9737"/>
          <a:stretch/>
        </p:blipFill>
        <p:spPr bwMode="auto">
          <a:xfrm>
            <a:off x="7505976" y="3813635"/>
            <a:ext cx="2950140" cy="292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0630662-AF8E-4A9D-A1BB-2BFF5ED4C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84" y="1858562"/>
            <a:ext cx="4371832" cy="402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224CA5-CE2F-4703-9B2C-7F7D72356EF9}"/>
              </a:ext>
            </a:extLst>
          </p:cNvPr>
          <p:cNvSpPr txBox="1"/>
          <p:nvPr/>
        </p:nvSpPr>
        <p:spPr>
          <a:xfrm>
            <a:off x="6250114" y="5044201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 err="1"/>
              <a:t>Kakao</a:t>
            </a:r>
            <a:r>
              <a:rPr lang="en-US" altLang="ko-KR" sz="2400" b="1" dirty="0"/>
              <a:t> talk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11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자유형 16">
            <a:extLst>
              <a:ext uri="{FF2B5EF4-FFF2-40B4-BE49-F238E27FC236}">
                <a16:creationId xmlns:a16="http://schemas.microsoft.com/office/drawing/2014/main" id="{D7025825-B808-4A16-BCB7-426A89F0FCD3}"/>
              </a:ext>
            </a:extLst>
          </p:cNvPr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 dirty="0"/>
              <a:t>5. Korean culture (texting)</a:t>
            </a:r>
            <a:endParaRPr kumimoji="1" lang="en-US" altLang="ko-KR" sz="3000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45400A-6CB0-482E-9372-DB95C224DEDB}"/>
              </a:ext>
            </a:extLst>
          </p:cNvPr>
          <p:cNvGrpSpPr/>
          <p:nvPr/>
        </p:nvGrpSpPr>
        <p:grpSpPr>
          <a:xfrm>
            <a:off x="1155031" y="1135780"/>
            <a:ext cx="4254366" cy="1299411"/>
            <a:chOff x="1540042" y="1463039"/>
            <a:chExt cx="4254366" cy="1299411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478EB12-5887-4506-AAF9-2DBB52AC865F}"/>
                </a:ext>
              </a:extLst>
            </p:cNvPr>
            <p:cNvSpPr/>
            <p:nvPr/>
          </p:nvSpPr>
          <p:spPr>
            <a:xfrm>
              <a:off x="1540042" y="1463039"/>
              <a:ext cx="4254366" cy="12994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4D8E87B-771A-4A5D-80F8-D5C766C1D724}"/>
                </a:ext>
              </a:extLst>
            </p:cNvPr>
            <p:cNvSpPr/>
            <p:nvPr/>
          </p:nvSpPr>
          <p:spPr>
            <a:xfrm>
              <a:off x="1618648" y="1617535"/>
              <a:ext cx="409715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3200" b="1" i="0" dirty="0">
                  <a:solidFill>
                    <a:srgbClr val="000000"/>
                  </a:solidFill>
                  <a:effectLst/>
                  <a:latin typeface="Noto Sans" panose="020B0502040504020204" pitchFamily="34" charset="0"/>
                </a:rPr>
                <a:t>Using initial consonants</a:t>
              </a:r>
              <a:endParaRPr kumimoji="1" lang="en-US" altLang="ko-KR" sz="3000" b="1" dirty="0"/>
            </a:p>
          </p:txBody>
        </p: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7EDE4913-C003-4FBF-B2B4-AB4E9D59DD5C}"/>
              </a:ext>
            </a:extLst>
          </p:cNvPr>
          <p:cNvSpPr/>
          <p:nvPr/>
        </p:nvSpPr>
        <p:spPr>
          <a:xfrm>
            <a:off x="1155029" y="2742087"/>
            <a:ext cx="425436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ㅋㅋㅋㅋㅋㅋ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ㅎㅎ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ㄱㅅ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ㅇㅇ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ㅎㅇ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ㅃㅃ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ㅊㅋㅊㅋ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ㅇㅋ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</p:txBody>
      </p:sp>
      <p:sp>
        <p:nvSpPr>
          <p:cNvPr id="27" name="자유형 16">
            <a:extLst>
              <a:ext uri="{FF2B5EF4-FFF2-40B4-BE49-F238E27FC236}">
                <a16:creationId xmlns:a16="http://schemas.microsoft.com/office/drawing/2014/main" id="{0F5B175E-0BD5-4687-B944-FECAF6305276}"/>
              </a:ext>
            </a:extLst>
          </p:cNvPr>
          <p:cNvSpPr/>
          <p:nvPr/>
        </p:nvSpPr>
        <p:spPr>
          <a:xfrm flipH="1">
            <a:off x="4694623" y="2343352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80D2167-2B3A-44ED-A8FE-12F0D8BE7951}"/>
              </a:ext>
            </a:extLst>
          </p:cNvPr>
          <p:cNvSpPr/>
          <p:nvPr/>
        </p:nvSpPr>
        <p:spPr>
          <a:xfrm>
            <a:off x="6743198" y="2742087"/>
            <a:ext cx="425436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en-US" altLang="ko-KR" sz="3200" b="1" dirty="0">
                <a:solidFill>
                  <a:srgbClr val="000000"/>
                </a:solidFill>
                <a:latin typeface="Noto Sans" panose="020B0502040504020204" pitchFamily="34" charset="0"/>
              </a:rPr>
              <a:t>TMI</a:t>
            </a:r>
          </a:p>
          <a:p>
            <a:pPr lvl="0" algn="ctr">
              <a:defRPr/>
            </a:pPr>
            <a:r>
              <a:rPr kumimoji="1" lang="en-US" altLang="ko-KR" sz="3200" b="1" dirty="0">
                <a:solidFill>
                  <a:srgbClr val="000000"/>
                </a:solidFill>
                <a:latin typeface="Noto Sans" panose="020B0502040504020204" pitchFamily="34" charset="0"/>
              </a:rPr>
              <a:t>TMT</a:t>
            </a: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심쿵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>
                <a:solidFill>
                  <a:srgbClr val="000000"/>
                </a:solidFill>
                <a:latin typeface="Noto Sans" panose="020B0502040504020204" pitchFamily="34" charset="0"/>
              </a:rPr>
              <a:t>노잼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맥날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>
                <a:solidFill>
                  <a:srgbClr val="000000"/>
                </a:solidFill>
                <a:latin typeface="Noto Sans" panose="020B0502040504020204" pitchFamily="34" charset="0"/>
              </a:rPr>
              <a:t>대박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소확행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lvl="0" algn="ctr">
              <a:defRPr/>
            </a:pPr>
            <a:r>
              <a:rPr kumimoji="1" lang="ko-KR" altLang="en-US" sz="32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갑분싸</a:t>
            </a:r>
            <a:endParaRPr kumimoji="1" lang="en-US" altLang="ko-KR" sz="3200" b="1" dirty="0">
              <a:solidFill>
                <a:srgbClr val="000000"/>
              </a:solidFill>
              <a:latin typeface="Noto Sans" panose="020B0502040504020204" pitchFamily="34" charset="0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87A6EA91-CD3B-45AE-B467-AAB539B67486}"/>
              </a:ext>
            </a:extLst>
          </p:cNvPr>
          <p:cNvGrpSpPr/>
          <p:nvPr/>
        </p:nvGrpSpPr>
        <p:grpSpPr>
          <a:xfrm>
            <a:off x="6743199" y="1135780"/>
            <a:ext cx="4254366" cy="1299411"/>
            <a:chOff x="1540042" y="1463039"/>
            <a:chExt cx="4254366" cy="1299411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8D2CB9F-87FF-4E8A-8519-973416FD8CE0}"/>
                </a:ext>
              </a:extLst>
            </p:cNvPr>
            <p:cNvSpPr/>
            <p:nvPr/>
          </p:nvSpPr>
          <p:spPr>
            <a:xfrm>
              <a:off x="1540042" y="1463039"/>
              <a:ext cx="4254366" cy="12994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9E1A3170-650D-4244-AB63-06421C92F347}"/>
                </a:ext>
              </a:extLst>
            </p:cNvPr>
            <p:cNvSpPr/>
            <p:nvPr/>
          </p:nvSpPr>
          <p:spPr>
            <a:xfrm>
              <a:off x="1618647" y="1583768"/>
              <a:ext cx="409715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3200" b="1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Abbreviation/</a:t>
              </a:r>
            </a:p>
            <a:p>
              <a:pPr lvl="0" algn="ctr">
                <a:defRPr/>
              </a:pPr>
              <a:r>
                <a:rPr kumimoji="1" lang="en-US" altLang="ko-KR" sz="3200" b="1" dirty="0">
                  <a:solidFill>
                    <a:srgbClr val="000000"/>
                  </a:solidFill>
                  <a:latin typeface="Noto Sans" panose="020B0502040204020203" pitchFamily="34" charset="0"/>
                </a:rPr>
                <a:t>Daily words</a:t>
              </a:r>
              <a:endParaRPr kumimoji="1" lang="en-US" altLang="ko-KR" sz="3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172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자유형 16">
            <a:extLst>
              <a:ext uri="{FF2B5EF4-FFF2-40B4-BE49-F238E27FC236}">
                <a16:creationId xmlns:a16="http://schemas.microsoft.com/office/drawing/2014/main" id="{D7025825-B808-4A16-BCB7-426A89F0FCD3}"/>
              </a:ext>
            </a:extLst>
          </p:cNvPr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 dirty="0"/>
              <a:t>5. Korean culture (texting)</a:t>
            </a:r>
            <a:endParaRPr kumimoji="1" lang="en-US" altLang="ko-KR" sz="3000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45400A-6CB0-482E-9372-DB95C224DEDB}"/>
              </a:ext>
            </a:extLst>
          </p:cNvPr>
          <p:cNvGrpSpPr/>
          <p:nvPr/>
        </p:nvGrpSpPr>
        <p:grpSpPr>
          <a:xfrm>
            <a:off x="347509" y="1043941"/>
            <a:ext cx="3903382" cy="1299411"/>
            <a:chOff x="1540042" y="1463039"/>
            <a:chExt cx="4254366" cy="1299411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478EB12-5887-4506-AAF9-2DBB52AC865F}"/>
                </a:ext>
              </a:extLst>
            </p:cNvPr>
            <p:cNvSpPr/>
            <p:nvPr/>
          </p:nvSpPr>
          <p:spPr>
            <a:xfrm>
              <a:off x="1540042" y="1463039"/>
              <a:ext cx="4254366" cy="12994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4D8E87B-771A-4A5D-80F8-D5C766C1D724}"/>
                </a:ext>
              </a:extLst>
            </p:cNvPr>
            <p:cNvSpPr/>
            <p:nvPr/>
          </p:nvSpPr>
          <p:spPr>
            <a:xfrm>
              <a:off x="1618648" y="1617535"/>
              <a:ext cx="409715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ko-KR" sz="3200" b="1" i="0" dirty="0">
                  <a:solidFill>
                    <a:srgbClr val="000000"/>
                  </a:solidFill>
                  <a:effectLst/>
                  <a:latin typeface="Noto Sans" panose="020B0502040504020204" pitchFamily="34" charset="0"/>
                </a:rPr>
                <a:t>Using initial consonants</a:t>
              </a:r>
              <a:endParaRPr kumimoji="1" lang="en-US" altLang="ko-KR" sz="3000" b="1" dirty="0"/>
            </a:p>
          </p:txBody>
        </p:sp>
      </p:grpSp>
      <p:sp>
        <p:nvSpPr>
          <p:cNvPr id="27" name="자유형 16">
            <a:extLst>
              <a:ext uri="{FF2B5EF4-FFF2-40B4-BE49-F238E27FC236}">
                <a16:creationId xmlns:a16="http://schemas.microsoft.com/office/drawing/2014/main" id="{0F5B175E-0BD5-4687-B944-FECAF6305276}"/>
              </a:ext>
            </a:extLst>
          </p:cNvPr>
          <p:cNvSpPr/>
          <p:nvPr/>
        </p:nvSpPr>
        <p:spPr>
          <a:xfrm flipH="1">
            <a:off x="4694623" y="2343352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80146FD-EFDB-4B8F-AA3D-BA95361AC172}"/>
              </a:ext>
            </a:extLst>
          </p:cNvPr>
          <p:cNvGrpSpPr/>
          <p:nvPr/>
        </p:nvGrpSpPr>
        <p:grpSpPr>
          <a:xfrm>
            <a:off x="731395" y="2769715"/>
            <a:ext cx="2967694" cy="980500"/>
            <a:chOff x="520017" y="2457580"/>
            <a:chExt cx="2967694" cy="980500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060B3156-6CBA-44E0-9EDC-FCBD9D1C1140}"/>
                </a:ext>
              </a:extLst>
            </p:cNvPr>
            <p:cNvGrpSpPr/>
            <p:nvPr/>
          </p:nvGrpSpPr>
          <p:grpSpPr>
            <a:xfrm>
              <a:off x="520017" y="2457581"/>
              <a:ext cx="1535502" cy="980499"/>
              <a:chOff x="571672" y="2280493"/>
              <a:chExt cx="1535502" cy="980499"/>
            </a:xfrm>
          </p:grpSpPr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73FE526B-A5C6-4011-86D5-6D36612E202A}"/>
                  </a:ext>
                </a:extLst>
              </p:cNvPr>
              <p:cNvSpPr/>
              <p:nvPr/>
            </p:nvSpPr>
            <p:spPr>
              <a:xfrm>
                <a:off x="623326" y="2280493"/>
                <a:ext cx="1432193" cy="9804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0953009-7597-499D-BF95-6C8954B10822}"/>
                  </a:ext>
                </a:extLst>
              </p:cNvPr>
              <p:cNvSpPr/>
              <p:nvPr/>
            </p:nvSpPr>
            <p:spPr>
              <a:xfrm>
                <a:off x="571672" y="2425913"/>
                <a:ext cx="1535502" cy="578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consonant</a:t>
                </a:r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00E85FFA-5B22-412B-9713-649BC0B14B0B}"/>
                </a:ext>
              </a:extLst>
            </p:cNvPr>
            <p:cNvGrpSpPr/>
            <p:nvPr/>
          </p:nvGrpSpPr>
          <p:grpSpPr>
            <a:xfrm>
              <a:off x="1952209" y="2457580"/>
              <a:ext cx="1535502" cy="980499"/>
              <a:chOff x="2003864" y="2280492"/>
              <a:chExt cx="1535502" cy="980499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FC237042-5D41-40EB-9CE4-47D8CFAD6A5C}"/>
                  </a:ext>
                </a:extLst>
              </p:cNvPr>
              <p:cNvSpPr/>
              <p:nvPr/>
            </p:nvSpPr>
            <p:spPr>
              <a:xfrm>
                <a:off x="2055519" y="2280492"/>
                <a:ext cx="1432193" cy="980499"/>
              </a:xfrm>
              <a:prstGeom prst="rect">
                <a:avLst/>
              </a:prstGeom>
              <a:solidFill>
                <a:srgbClr val="E2F0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673CFC53-ADFA-4F2A-BDDB-0020604D8640}"/>
                  </a:ext>
                </a:extLst>
              </p:cNvPr>
              <p:cNvSpPr/>
              <p:nvPr/>
            </p:nvSpPr>
            <p:spPr>
              <a:xfrm>
                <a:off x="2003864" y="2425912"/>
                <a:ext cx="1535502" cy="578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vowel</a:t>
                </a: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65EB752D-A618-440E-A435-B9A11F823032}"/>
              </a:ext>
            </a:extLst>
          </p:cNvPr>
          <p:cNvGrpSpPr/>
          <p:nvPr/>
        </p:nvGrpSpPr>
        <p:grpSpPr>
          <a:xfrm>
            <a:off x="4250891" y="2521998"/>
            <a:ext cx="1535502" cy="1330194"/>
            <a:chOff x="5961523" y="2280966"/>
            <a:chExt cx="1535502" cy="1330194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4164DB05-5DC6-41A1-A105-A37FBBBF7500}"/>
                </a:ext>
              </a:extLst>
            </p:cNvPr>
            <p:cNvGrpSpPr/>
            <p:nvPr/>
          </p:nvGrpSpPr>
          <p:grpSpPr>
            <a:xfrm>
              <a:off x="5961523" y="2280966"/>
              <a:ext cx="1535502" cy="709847"/>
              <a:chOff x="571672" y="2486434"/>
              <a:chExt cx="1535502" cy="518035"/>
            </a:xfrm>
          </p:grpSpPr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7753FC81-55F1-4A13-B0A1-AD41702ECA68}"/>
                  </a:ext>
                </a:extLst>
              </p:cNvPr>
              <p:cNvSpPr/>
              <p:nvPr/>
            </p:nvSpPr>
            <p:spPr>
              <a:xfrm>
                <a:off x="623326" y="2537017"/>
                <a:ext cx="1432193" cy="46745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E88CB806-A70C-47B1-80D2-42699AFC876A}"/>
                  </a:ext>
                </a:extLst>
              </p:cNvPr>
              <p:cNvSpPr/>
              <p:nvPr/>
            </p:nvSpPr>
            <p:spPr>
              <a:xfrm>
                <a:off x="571672" y="2486434"/>
                <a:ext cx="1535502" cy="42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consonant</a:t>
                </a: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CD91ECF5-BDCC-45B2-93C4-D324D2964956}"/>
                </a:ext>
              </a:extLst>
            </p:cNvPr>
            <p:cNvGrpSpPr/>
            <p:nvPr/>
          </p:nvGrpSpPr>
          <p:grpSpPr>
            <a:xfrm>
              <a:off x="5961523" y="2930627"/>
              <a:ext cx="1535502" cy="680533"/>
              <a:chOff x="2003864" y="2497016"/>
              <a:chExt cx="1535502" cy="680533"/>
            </a:xfrm>
          </p:grpSpPr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FB4A0EDF-C171-411A-8AF2-FDC82B5FBECF}"/>
                  </a:ext>
                </a:extLst>
              </p:cNvPr>
              <p:cNvSpPr/>
              <p:nvPr/>
            </p:nvSpPr>
            <p:spPr>
              <a:xfrm>
                <a:off x="2055519" y="2537015"/>
                <a:ext cx="1432193" cy="640534"/>
              </a:xfrm>
              <a:prstGeom prst="rect">
                <a:avLst/>
              </a:prstGeom>
              <a:solidFill>
                <a:srgbClr val="E2F0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BE05C0A3-D10F-4F24-A49B-A4BE14D7FAF5}"/>
                  </a:ext>
                </a:extLst>
              </p:cNvPr>
              <p:cNvSpPr/>
              <p:nvPr/>
            </p:nvSpPr>
            <p:spPr>
              <a:xfrm>
                <a:off x="2003864" y="2497016"/>
                <a:ext cx="1535502" cy="578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vowel</a:t>
                </a: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16AE65A9-FC7A-4376-A353-678FB43557E1}"/>
              </a:ext>
            </a:extLst>
          </p:cNvPr>
          <p:cNvGrpSpPr/>
          <p:nvPr/>
        </p:nvGrpSpPr>
        <p:grpSpPr>
          <a:xfrm>
            <a:off x="6345384" y="2517429"/>
            <a:ext cx="3115733" cy="1640040"/>
            <a:chOff x="6345384" y="2517429"/>
            <a:chExt cx="3115733" cy="164004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5BB6171D-9040-4CA5-9481-E0E8EFE23BDE}"/>
                </a:ext>
              </a:extLst>
            </p:cNvPr>
            <p:cNvGrpSpPr/>
            <p:nvPr/>
          </p:nvGrpSpPr>
          <p:grpSpPr>
            <a:xfrm>
              <a:off x="6408201" y="2517430"/>
              <a:ext cx="1535502" cy="980499"/>
              <a:chOff x="571672" y="2280493"/>
              <a:chExt cx="1535502" cy="980499"/>
            </a:xfrm>
          </p:grpSpPr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3980B289-187B-4C67-8309-9B771227483E}"/>
                  </a:ext>
                </a:extLst>
              </p:cNvPr>
              <p:cNvSpPr/>
              <p:nvPr/>
            </p:nvSpPr>
            <p:spPr>
              <a:xfrm>
                <a:off x="623326" y="2280493"/>
                <a:ext cx="1432193" cy="98049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010C11A4-B2D9-4FEA-9EBC-F6D380682CE8}"/>
                  </a:ext>
                </a:extLst>
              </p:cNvPr>
              <p:cNvSpPr/>
              <p:nvPr/>
            </p:nvSpPr>
            <p:spPr>
              <a:xfrm>
                <a:off x="571672" y="2425913"/>
                <a:ext cx="1535502" cy="578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consonant</a:t>
                </a:r>
              </a:p>
            </p:txBody>
          </p:sp>
        </p:grp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4DD2E3DD-C1DF-4435-9EDB-BF10C47E392B}"/>
                </a:ext>
              </a:extLst>
            </p:cNvPr>
            <p:cNvGrpSpPr/>
            <p:nvPr/>
          </p:nvGrpSpPr>
          <p:grpSpPr>
            <a:xfrm>
              <a:off x="7840393" y="2517429"/>
              <a:ext cx="1535502" cy="980499"/>
              <a:chOff x="2003864" y="2280492"/>
              <a:chExt cx="1535502" cy="980499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B41F2B38-1C91-4B33-A027-B69B3C46633A}"/>
                  </a:ext>
                </a:extLst>
              </p:cNvPr>
              <p:cNvSpPr/>
              <p:nvPr/>
            </p:nvSpPr>
            <p:spPr>
              <a:xfrm>
                <a:off x="2055519" y="2280492"/>
                <a:ext cx="1432193" cy="980499"/>
              </a:xfrm>
              <a:prstGeom prst="rect">
                <a:avLst/>
              </a:prstGeom>
              <a:solidFill>
                <a:srgbClr val="E2F0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CE3048F4-35A2-454B-B567-8F7AAE587374}"/>
                  </a:ext>
                </a:extLst>
              </p:cNvPr>
              <p:cNvSpPr/>
              <p:nvPr/>
            </p:nvSpPr>
            <p:spPr>
              <a:xfrm>
                <a:off x="2003864" y="2425912"/>
                <a:ext cx="1535502" cy="578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vowel</a:t>
                </a:r>
              </a:p>
            </p:txBody>
          </p:sp>
        </p:grp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E1EF68E1-8D1D-4AA1-9CAF-9FA149F123F8}"/>
                </a:ext>
              </a:extLst>
            </p:cNvPr>
            <p:cNvGrpSpPr/>
            <p:nvPr/>
          </p:nvGrpSpPr>
          <p:grpSpPr>
            <a:xfrm>
              <a:off x="6345384" y="3465172"/>
              <a:ext cx="3115733" cy="692297"/>
              <a:chOff x="571672" y="2247737"/>
              <a:chExt cx="1535502" cy="692297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642B7F2A-B355-4129-A003-AD1E38090333}"/>
                  </a:ext>
                </a:extLst>
              </p:cNvPr>
              <p:cNvSpPr/>
              <p:nvPr/>
            </p:nvSpPr>
            <p:spPr>
              <a:xfrm>
                <a:off x="628086" y="2280493"/>
                <a:ext cx="1411632" cy="659541"/>
              </a:xfrm>
              <a:prstGeom prst="rect">
                <a:avLst/>
              </a:prstGeom>
              <a:solidFill>
                <a:srgbClr val="A9D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449E9405-089C-4182-B065-EC915E42706C}"/>
                  </a:ext>
                </a:extLst>
              </p:cNvPr>
              <p:cNvSpPr/>
              <p:nvPr/>
            </p:nvSpPr>
            <p:spPr>
              <a:xfrm>
                <a:off x="571672" y="2247737"/>
                <a:ext cx="1535502" cy="578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consonant</a:t>
                </a:r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9326F310-C320-4A50-BF34-A7FBEA29113E}"/>
              </a:ext>
            </a:extLst>
          </p:cNvPr>
          <p:cNvGrpSpPr/>
          <p:nvPr/>
        </p:nvGrpSpPr>
        <p:grpSpPr>
          <a:xfrm>
            <a:off x="10094747" y="2258411"/>
            <a:ext cx="1535502" cy="1946868"/>
            <a:chOff x="5961523" y="4039825"/>
            <a:chExt cx="1535502" cy="1946868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0F4C8431-87AD-458A-9BEB-0C783A121882}"/>
                </a:ext>
              </a:extLst>
            </p:cNvPr>
            <p:cNvGrpSpPr/>
            <p:nvPr/>
          </p:nvGrpSpPr>
          <p:grpSpPr>
            <a:xfrm>
              <a:off x="5961523" y="4039825"/>
              <a:ext cx="1535502" cy="709847"/>
              <a:chOff x="571672" y="2486434"/>
              <a:chExt cx="1535502" cy="518035"/>
            </a:xfrm>
          </p:grpSpPr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82F10A8C-159C-4476-B9E1-7E496C0A2C25}"/>
                  </a:ext>
                </a:extLst>
              </p:cNvPr>
              <p:cNvSpPr/>
              <p:nvPr/>
            </p:nvSpPr>
            <p:spPr>
              <a:xfrm>
                <a:off x="623326" y="2537017"/>
                <a:ext cx="1432193" cy="46745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F89B3EED-9A88-4E3B-A9AD-8BB01BC101D2}"/>
                  </a:ext>
                </a:extLst>
              </p:cNvPr>
              <p:cNvSpPr/>
              <p:nvPr/>
            </p:nvSpPr>
            <p:spPr>
              <a:xfrm>
                <a:off x="571672" y="2486434"/>
                <a:ext cx="1535502" cy="42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consonant</a:t>
                </a: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C6EA6E78-4297-47BA-B033-80BFE65EB17A}"/>
                </a:ext>
              </a:extLst>
            </p:cNvPr>
            <p:cNvGrpSpPr/>
            <p:nvPr/>
          </p:nvGrpSpPr>
          <p:grpSpPr>
            <a:xfrm>
              <a:off x="5961523" y="4689486"/>
              <a:ext cx="1535502" cy="680533"/>
              <a:chOff x="2003864" y="2497016"/>
              <a:chExt cx="1535502" cy="680533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6B611070-A6EC-4A66-BD0B-DEBF4020B5FD}"/>
                  </a:ext>
                </a:extLst>
              </p:cNvPr>
              <p:cNvSpPr/>
              <p:nvPr/>
            </p:nvSpPr>
            <p:spPr>
              <a:xfrm>
                <a:off x="2055519" y="2537015"/>
                <a:ext cx="1432193" cy="640534"/>
              </a:xfrm>
              <a:prstGeom prst="rect">
                <a:avLst/>
              </a:prstGeom>
              <a:solidFill>
                <a:srgbClr val="E2F0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2B376698-260E-4B8D-9F11-78613938E747}"/>
                  </a:ext>
                </a:extLst>
              </p:cNvPr>
              <p:cNvSpPr/>
              <p:nvPr/>
            </p:nvSpPr>
            <p:spPr>
              <a:xfrm>
                <a:off x="2003864" y="2497016"/>
                <a:ext cx="1535502" cy="5785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vowel</a:t>
                </a:r>
              </a:p>
            </p:txBody>
          </p:sp>
        </p:grp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B1E8FC34-03E5-4F9D-9AE5-AD9EA28BFDA1}"/>
                </a:ext>
              </a:extLst>
            </p:cNvPr>
            <p:cNvGrpSpPr/>
            <p:nvPr/>
          </p:nvGrpSpPr>
          <p:grpSpPr>
            <a:xfrm>
              <a:off x="5961523" y="5276846"/>
              <a:ext cx="1535502" cy="709847"/>
              <a:chOff x="571672" y="2486434"/>
              <a:chExt cx="1535502" cy="518035"/>
            </a:xfrm>
          </p:grpSpPr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0444BF00-0697-4BA1-B213-2A3CF5016147}"/>
                  </a:ext>
                </a:extLst>
              </p:cNvPr>
              <p:cNvSpPr/>
              <p:nvPr/>
            </p:nvSpPr>
            <p:spPr>
              <a:xfrm>
                <a:off x="623326" y="2537017"/>
                <a:ext cx="1432193" cy="467452"/>
              </a:xfrm>
              <a:prstGeom prst="rect">
                <a:avLst/>
              </a:prstGeom>
              <a:solidFill>
                <a:srgbClr val="A9D1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710425B9-56F4-4BA4-8ACB-E1E1D269BD60}"/>
                  </a:ext>
                </a:extLst>
              </p:cNvPr>
              <p:cNvSpPr/>
              <p:nvPr/>
            </p:nvSpPr>
            <p:spPr>
              <a:xfrm>
                <a:off x="571672" y="2486434"/>
                <a:ext cx="1535502" cy="422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ko-KR" sz="2400" b="1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아리따-돋움(TTF)-Medium" panose="02020603020101020101" pitchFamily="18" charset="-127"/>
                    <a:ea typeface="아리따-돋움(TTF)-Medium" panose="02020603020101020101" pitchFamily="18" charset="-127"/>
                  </a:rPr>
                  <a:t>consonant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4F40A90-FEEC-4241-8C9A-6062C9F5DB14}"/>
              </a:ext>
            </a:extLst>
          </p:cNvPr>
          <p:cNvSpPr txBox="1"/>
          <p:nvPr/>
        </p:nvSpPr>
        <p:spPr>
          <a:xfrm>
            <a:off x="1042038" y="4605177"/>
            <a:ext cx="40119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ans" panose="020B0502040504020204" pitchFamily="34" charset="0"/>
                <a:ea typeface="맑은 고딕" panose="020B0503020000020004" pitchFamily="50" charset="-127"/>
                <a:cs typeface="+mn-cs"/>
              </a:rPr>
              <a:t>Initial consonants</a:t>
            </a:r>
          </a:p>
          <a:p>
            <a:r>
              <a:rPr lang="ko-KR" altLang="en-US" sz="3200" b="1" dirty="0">
                <a:solidFill>
                  <a:srgbClr val="000000"/>
                </a:solidFill>
                <a:latin typeface="Noto Sans" panose="020B0502040504020204" pitchFamily="34" charset="0"/>
                <a:ea typeface="맑은 고딕" panose="020B0503020000020004" pitchFamily="50" charset="-127"/>
              </a:rPr>
              <a:t>초성 </a:t>
            </a:r>
            <a:r>
              <a:rPr lang="en-US" altLang="ko-KR" sz="3200" b="1" dirty="0">
                <a:solidFill>
                  <a:srgbClr val="000000"/>
                </a:solidFill>
                <a:latin typeface="Noto Sans" panose="020B0502040504020204" pitchFamily="34" charset="0"/>
                <a:ea typeface="맑은 고딕" panose="020B0503020000020004" pitchFamily="50" charset="-127"/>
              </a:rPr>
              <a:t>[</a:t>
            </a:r>
            <a:r>
              <a:rPr lang="en-US" altLang="ko-KR" sz="3200" b="1" dirty="0" err="1">
                <a:solidFill>
                  <a:srgbClr val="000000"/>
                </a:solidFill>
                <a:latin typeface="Noto Sans" panose="020B0502040504020204" pitchFamily="34" charset="0"/>
                <a:ea typeface="맑은 고딕" panose="020B0503020000020004" pitchFamily="50" charset="-127"/>
              </a:rPr>
              <a:t>cho-seong</a:t>
            </a:r>
            <a:r>
              <a:rPr lang="en-US" altLang="ko-KR" sz="3200" b="1" dirty="0">
                <a:solidFill>
                  <a:srgbClr val="000000"/>
                </a:solidFill>
                <a:latin typeface="Noto Sans" panose="020B0502040504020204" pitchFamily="34" charset="0"/>
                <a:ea typeface="맑은 고딕" panose="020B0503020000020004" pitchFamily="50" charset="-127"/>
              </a:rPr>
              <a:t>]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115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자유형 16">
            <a:extLst>
              <a:ext uri="{FF2B5EF4-FFF2-40B4-BE49-F238E27FC236}">
                <a16:creationId xmlns:a16="http://schemas.microsoft.com/office/drawing/2014/main" id="{D7025825-B808-4A16-BCB7-426A89F0FCD3}"/>
              </a:ext>
            </a:extLst>
          </p:cNvPr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자유형 16">
            <a:extLst>
              <a:ext uri="{FF2B5EF4-FFF2-40B4-BE49-F238E27FC236}">
                <a16:creationId xmlns:a16="http://schemas.microsoft.com/office/drawing/2014/main" id="{0F5B175E-0BD5-4687-B944-FECAF6305276}"/>
              </a:ext>
            </a:extLst>
          </p:cNvPr>
          <p:cNvSpPr/>
          <p:nvPr/>
        </p:nvSpPr>
        <p:spPr>
          <a:xfrm flipH="1">
            <a:off x="4694623" y="2343352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7F20540-3D6D-45E4-A715-2930E3E28300}"/>
              </a:ext>
            </a:extLst>
          </p:cNvPr>
          <p:cNvSpPr/>
          <p:nvPr/>
        </p:nvSpPr>
        <p:spPr>
          <a:xfrm>
            <a:off x="347508" y="2049200"/>
            <a:ext cx="11575318" cy="4533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5. Korean culture (texting)</a:t>
            </a:r>
            <a:endParaRPr kumimoji="1" lang="en-US" altLang="ko-K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45400A-6CB0-482E-9372-DB95C224DEDB}"/>
              </a:ext>
            </a:extLst>
          </p:cNvPr>
          <p:cNvGrpSpPr/>
          <p:nvPr/>
        </p:nvGrpSpPr>
        <p:grpSpPr>
          <a:xfrm>
            <a:off x="347508" y="1043942"/>
            <a:ext cx="5875161" cy="883846"/>
            <a:chOff x="1540042" y="1463040"/>
            <a:chExt cx="4254366" cy="883846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478EB12-5887-4506-AAF9-2DBB52AC865F}"/>
                </a:ext>
              </a:extLst>
            </p:cNvPr>
            <p:cNvSpPr/>
            <p:nvPr/>
          </p:nvSpPr>
          <p:spPr>
            <a:xfrm>
              <a:off x="1540042" y="1463040"/>
              <a:ext cx="4254366" cy="883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4D8E87B-771A-4A5D-80F8-D5C766C1D724}"/>
                </a:ext>
              </a:extLst>
            </p:cNvPr>
            <p:cNvSpPr/>
            <p:nvPr/>
          </p:nvSpPr>
          <p:spPr>
            <a:xfrm>
              <a:off x="1618648" y="1617535"/>
              <a:ext cx="40971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Using initial consonants</a:t>
              </a:r>
              <a:endPara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C17737C6-2A8B-4F35-A30B-0587A935D3BB}"/>
              </a:ext>
            </a:extLst>
          </p:cNvPr>
          <p:cNvSpPr/>
          <p:nvPr/>
        </p:nvSpPr>
        <p:spPr>
          <a:xfrm>
            <a:off x="5961368" y="1987644"/>
            <a:ext cx="2481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ko-KR" altLang="en-US" sz="40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ㅋㅋ</a:t>
            </a:r>
            <a:r>
              <a:rPr kumimoji="1" lang="en-US" altLang="ko-KR" sz="40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40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ㅎㅎ</a:t>
            </a:r>
            <a:endParaRPr kumimoji="1" lang="en-US" altLang="ko-KR" sz="40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294DEE28-E062-465F-A6E4-28CE3146CD92}"/>
              </a:ext>
            </a:extLst>
          </p:cNvPr>
          <p:cNvSpPr/>
          <p:nvPr/>
        </p:nvSpPr>
        <p:spPr>
          <a:xfrm>
            <a:off x="503108" y="2049200"/>
            <a:ext cx="5410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en-US" altLang="ko-KR" sz="32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Describe Laughing sound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86D595EF-4511-4BF4-89DA-F4FD246A5196}"/>
              </a:ext>
            </a:extLst>
          </p:cNvPr>
          <p:cNvSpPr/>
          <p:nvPr/>
        </p:nvSpPr>
        <p:spPr>
          <a:xfrm>
            <a:off x="503107" y="2773236"/>
            <a:ext cx="9840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en-US" altLang="ko-KR" sz="32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Number of consonants makes different nuance</a:t>
            </a: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BC56BDAE-4FD1-4F86-9233-86CB0DCB0384}"/>
              </a:ext>
            </a:extLst>
          </p:cNvPr>
          <p:cNvSpPr/>
          <p:nvPr/>
        </p:nvSpPr>
        <p:spPr>
          <a:xfrm>
            <a:off x="503107" y="3436693"/>
            <a:ext cx="11419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1" lang="en-US" altLang="ko-KR" sz="2800" b="1" dirty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kumimoji="1" lang="en-US" altLang="ko-KR" sz="2800" dirty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consonant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ㅋ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ㅎ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⇒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feel like laugh at someone</a:t>
            </a: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CF5AC3B4-3B93-4C67-9CAB-C3A6841001EA}"/>
              </a:ext>
            </a:extLst>
          </p:cNvPr>
          <p:cNvSpPr/>
          <p:nvPr/>
        </p:nvSpPr>
        <p:spPr>
          <a:xfrm>
            <a:off x="503107" y="4016241"/>
            <a:ext cx="11419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1" lang="en-US" altLang="ko-KR" sz="2800" b="1" dirty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kumimoji="1" lang="en-US" altLang="ko-KR" sz="2800" dirty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consonants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ㅋㅋ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⇒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not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really funny, mechanical and formal reactions /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ㅎㅎ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⇒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more casual reaction than </a:t>
            </a:r>
            <a:r>
              <a:rPr kumimoji="1" lang="ko-KR" altLang="en-US" sz="28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ㅋㅋ</a:t>
            </a:r>
            <a:endParaRPr kumimoji="1" lang="en-US" altLang="ko-KR" sz="28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5D4F83DE-E397-44FE-A70D-FACF6E8A48FB}"/>
              </a:ext>
            </a:extLst>
          </p:cNvPr>
          <p:cNvSpPr/>
          <p:nvPr/>
        </p:nvSpPr>
        <p:spPr>
          <a:xfrm>
            <a:off x="503107" y="4989599"/>
            <a:ext cx="11419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1" lang="en-US" altLang="ko-KR" sz="2800" b="1" dirty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kumimoji="1" lang="en-US" altLang="ko-KR" sz="2800" dirty="0">
                <a:solidFill>
                  <a:schemeClr val="accent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or more consonants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ㅋㅋㅋㅋㅋㅋㅋ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ㅎㅎㅎㅎㅎㅎ</a:t>
            </a:r>
            <a:r>
              <a:rPr kumimoji="1" lang="en-US" altLang="ko-KR" sz="28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⇒ really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funny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and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happy</a:t>
            </a:r>
            <a:r>
              <a:rPr kumimoji="1" lang="ko-KR" altLang="en-US" sz="28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80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자유형 16">
            <a:extLst>
              <a:ext uri="{FF2B5EF4-FFF2-40B4-BE49-F238E27FC236}">
                <a16:creationId xmlns:a16="http://schemas.microsoft.com/office/drawing/2014/main" id="{D7025825-B808-4A16-BCB7-426A89F0FCD3}"/>
              </a:ext>
            </a:extLst>
          </p:cNvPr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자유형 16">
            <a:extLst>
              <a:ext uri="{FF2B5EF4-FFF2-40B4-BE49-F238E27FC236}">
                <a16:creationId xmlns:a16="http://schemas.microsoft.com/office/drawing/2014/main" id="{0F5B175E-0BD5-4687-B944-FECAF6305276}"/>
              </a:ext>
            </a:extLst>
          </p:cNvPr>
          <p:cNvSpPr/>
          <p:nvPr/>
        </p:nvSpPr>
        <p:spPr>
          <a:xfrm flipH="1">
            <a:off x="4694623" y="2343352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7F20540-3D6D-45E4-A715-2930E3E28300}"/>
              </a:ext>
            </a:extLst>
          </p:cNvPr>
          <p:cNvSpPr/>
          <p:nvPr/>
        </p:nvSpPr>
        <p:spPr>
          <a:xfrm>
            <a:off x="347508" y="1753858"/>
            <a:ext cx="11575318" cy="497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5. Korean culture (texting)</a:t>
            </a:r>
            <a:endParaRPr kumimoji="1" lang="en-US" altLang="ko-K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45400A-6CB0-482E-9372-DB95C224DEDB}"/>
              </a:ext>
            </a:extLst>
          </p:cNvPr>
          <p:cNvGrpSpPr/>
          <p:nvPr/>
        </p:nvGrpSpPr>
        <p:grpSpPr>
          <a:xfrm>
            <a:off x="347508" y="748600"/>
            <a:ext cx="5875161" cy="883846"/>
            <a:chOff x="1540042" y="1463040"/>
            <a:chExt cx="4254366" cy="883846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478EB12-5887-4506-AAF9-2DBB52AC865F}"/>
                </a:ext>
              </a:extLst>
            </p:cNvPr>
            <p:cNvSpPr/>
            <p:nvPr/>
          </p:nvSpPr>
          <p:spPr>
            <a:xfrm>
              <a:off x="1540042" y="1463040"/>
              <a:ext cx="4254366" cy="883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4D8E87B-771A-4A5D-80F8-D5C766C1D724}"/>
                </a:ext>
              </a:extLst>
            </p:cNvPr>
            <p:cNvSpPr/>
            <p:nvPr/>
          </p:nvSpPr>
          <p:spPr>
            <a:xfrm>
              <a:off x="1618648" y="1617535"/>
              <a:ext cx="40971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Using initial consonants</a:t>
              </a:r>
              <a:endPara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294DEE28-E062-465F-A6E4-28CE3146CD92}"/>
              </a:ext>
            </a:extLst>
          </p:cNvPr>
          <p:cNvSpPr/>
          <p:nvPr/>
        </p:nvSpPr>
        <p:spPr>
          <a:xfrm>
            <a:off x="503108" y="1753858"/>
            <a:ext cx="7382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en-US" altLang="ko-KR" sz="28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Text just word’s initial consonants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F24653A-80DE-4A24-83D8-D489AD50EB21}"/>
              </a:ext>
            </a:extLst>
          </p:cNvPr>
          <p:cNvSpPr/>
          <p:nvPr/>
        </p:nvSpPr>
        <p:spPr>
          <a:xfrm>
            <a:off x="607732" y="2134866"/>
            <a:ext cx="11315094" cy="454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ㄱㅅ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: 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감사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[gam-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sa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(Thank you)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ㅇㅇ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: 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응응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eung-eung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(Yes, Yes)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ㅎㅇ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: 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하이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[Ha-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i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(Hi)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ㅃㅇㅃㅇ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/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ㅃㅃ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: 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빠이빠이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bba-i-bba-i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/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빠빠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bba-bba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(Bye)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ㅊㅋ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: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추카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[chu-ka] (Congratulation) + 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축하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chuk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-ha]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ㅇㅋ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: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오키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[o-ki] (Okay)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ㅇㄱㄹㅇ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: 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이거레알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i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-geo-re-al] (This is 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ture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! Real!)</a:t>
            </a:r>
          </a:p>
        </p:txBody>
      </p:sp>
    </p:spTree>
    <p:extLst>
      <p:ext uri="{BB962C8B-B14F-4D97-AF65-F5344CB8AC3E}">
        <p14:creationId xmlns:p14="http://schemas.microsoft.com/office/powerpoint/2010/main" val="11321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자유형 16">
            <a:extLst>
              <a:ext uri="{FF2B5EF4-FFF2-40B4-BE49-F238E27FC236}">
                <a16:creationId xmlns:a16="http://schemas.microsoft.com/office/drawing/2014/main" id="{D7025825-B808-4A16-BCB7-426A89F0FCD3}"/>
              </a:ext>
            </a:extLst>
          </p:cNvPr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자유형 16">
            <a:extLst>
              <a:ext uri="{FF2B5EF4-FFF2-40B4-BE49-F238E27FC236}">
                <a16:creationId xmlns:a16="http://schemas.microsoft.com/office/drawing/2014/main" id="{0F5B175E-0BD5-4687-B944-FECAF6305276}"/>
              </a:ext>
            </a:extLst>
          </p:cNvPr>
          <p:cNvSpPr/>
          <p:nvPr/>
        </p:nvSpPr>
        <p:spPr>
          <a:xfrm flipH="1">
            <a:off x="4694623" y="2343352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7F20540-3D6D-45E4-A715-2930E3E28300}"/>
              </a:ext>
            </a:extLst>
          </p:cNvPr>
          <p:cNvSpPr/>
          <p:nvPr/>
        </p:nvSpPr>
        <p:spPr>
          <a:xfrm>
            <a:off x="347508" y="1753858"/>
            <a:ext cx="11575318" cy="497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5. Korean culture (texting)</a:t>
            </a:r>
            <a:endParaRPr kumimoji="1" lang="en-US" altLang="ko-K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45400A-6CB0-482E-9372-DB95C224DEDB}"/>
              </a:ext>
            </a:extLst>
          </p:cNvPr>
          <p:cNvGrpSpPr/>
          <p:nvPr/>
        </p:nvGrpSpPr>
        <p:grpSpPr>
          <a:xfrm>
            <a:off x="347508" y="748600"/>
            <a:ext cx="9974392" cy="883846"/>
            <a:chOff x="1540042" y="1463040"/>
            <a:chExt cx="4175760" cy="883846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478EB12-5887-4506-AAF9-2DBB52AC865F}"/>
                </a:ext>
              </a:extLst>
            </p:cNvPr>
            <p:cNvSpPr/>
            <p:nvPr/>
          </p:nvSpPr>
          <p:spPr>
            <a:xfrm>
              <a:off x="1540042" y="1463040"/>
              <a:ext cx="3841725" cy="883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4D8E87B-771A-4A5D-80F8-D5C766C1D724}"/>
                </a:ext>
              </a:extLst>
            </p:cNvPr>
            <p:cNvSpPr/>
            <p:nvPr/>
          </p:nvSpPr>
          <p:spPr>
            <a:xfrm>
              <a:off x="1618648" y="1617535"/>
              <a:ext cx="40971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3200" b="1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Abbreviation</a:t>
              </a:r>
              <a:r>
                <a:rPr lang="en-US" altLang="ko-KR" sz="2800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(</a:t>
              </a:r>
              <a:r>
                <a:rPr lang="ko-KR" altLang="en-US" sz="2800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줄임말 </a:t>
              </a:r>
              <a:r>
                <a:rPr lang="en-US" altLang="ko-KR" sz="2800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[</a:t>
              </a:r>
              <a:r>
                <a:rPr lang="en-US" altLang="ko-KR" sz="2800" i="0" dirty="0" err="1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jul</a:t>
              </a:r>
              <a:r>
                <a:rPr lang="en-US" altLang="ko-KR" sz="2800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-im-mal])</a:t>
              </a:r>
              <a:r>
                <a:rPr lang="en-US" altLang="ko-KR" sz="3200" b="1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/ </a:t>
              </a:r>
              <a:r>
                <a:rPr kumimoji="1" lang="en-US" altLang="ko-KR" sz="3200" b="1" dirty="0">
                  <a:solidFill>
                    <a:srgbClr val="000000"/>
                  </a:solidFill>
                  <a:latin typeface="Noto Sans" panose="020B0502040204020203" pitchFamily="34" charset="0"/>
                </a:rPr>
                <a:t>Daily words</a:t>
              </a:r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F24653A-80DE-4A24-83D8-D489AD50EB21}"/>
              </a:ext>
            </a:extLst>
          </p:cNvPr>
          <p:cNvSpPr/>
          <p:nvPr/>
        </p:nvSpPr>
        <p:spPr>
          <a:xfrm>
            <a:off x="456061" y="1807229"/>
            <a:ext cx="10768830" cy="4547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대박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dae-bak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(Great! Amazing!)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TMI : too much information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TMT : too much talker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노잼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[no-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jaem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재미없다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not funny, boring)</a:t>
            </a:r>
            <a:endParaRPr kumimoji="1" lang="en-US" altLang="ko-KR" sz="2800" b="1" dirty="0">
              <a:solidFill>
                <a:srgbClr val="000000"/>
              </a:solidFill>
              <a:latin typeface="Noto Sans" panose="020B050204050402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심쿵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[shim-kung] :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심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장이 </a:t>
            </a:r>
            <a:r>
              <a:rPr kumimoji="1" lang="ko-KR" altLang="en-US" sz="2800" b="1" dirty="0" err="1">
                <a:solidFill>
                  <a:srgbClr val="FF0000"/>
                </a:solidFill>
                <a:latin typeface="Noto Sans" panose="020B0502040504020204" pitchFamily="34" charset="0"/>
              </a:rPr>
              <a:t>쿵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하고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내려앉다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surprised or excited enough to make heart drop)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맥날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maek-nal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: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맥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도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날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드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(</a:t>
            </a:r>
            <a:r>
              <a:rPr kumimoji="1" lang="en-US" altLang="ko-KR" sz="2800" dirty="0" err="1">
                <a:solidFill>
                  <a:srgbClr val="000000"/>
                </a:solidFill>
                <a:latin typeface="Noto Sans" panose="020B0502040504020204" pitchFamily="34" charset="0"/>
              </a:rPr>
              <a:t>Mcdonald’s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)</a:t>
            </a:r>
            <a:endParaRPr kumimoji="1" lang="en-US" altLang="ko-KR" sz="2800" b="1" dirty="0">
              <a:solidFill>
                <a:srgbClr val="000000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7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자유형 16">
            <a:extLst>
              <a:ext uri="{FF2B5EF4-FFF2-40B4-BE49-F238E27FC236}">
                <a16:creationId xmlns:a16="http://schemas.microsoft.com/office/drawing/2014/main" id="{D7025825-B808-4A16-BCB7-426A89F0FCD3}"/>
              </a:ext>
            </a:extLst>
          </p:cNvPr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자유형 16">
            <a:extLst>
              <a:ext uri="{FF2B5EF4-FFF2-40B4-BE49-F238E27FC236}">
                <a16:creationId xmlns:a16="http://schemas.microsoft.com/office/drawing/2014/main" id="{0F5B175E-0BD5-4687-B944-FECAF6305276}"/>
              </a:ext>
            </a:extLst>
          </p:cNvPr>
          <p:cNvSpPr/>
          <p:nvPr/>
        </p:nvSpPr>
        <p:spPr>
          <a:xfrm flipH="1">
            <a:off x="4694623" y="2343352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7F20540-3D6D-45E4-A715-2930E3E28300}"/>
              </a:ext>
            </a:extLst>
          </p:cNvPr>
          <p:cNvSpPr/>
          <p:nvPr/>
        </p:nvSpPr>
        <p:spPr>
          <a:xfrm>
            <a:off x="347508" y="1753858"/>
            <a:ext cx="11575318" cy="497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5. Korean culture (texting)</a:t>
            </a:r>
            <a:endParaRPr kumimoji="1" lang="en-US" altLang="ko-K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45400A-6CB0-482E-9372-DB95C224DEDB}"/>
              </a:ext>
            </a:extLst>
          </p:cNvPr>
          <p:cNvGrpSpPr/>
          <p:nvPr/>
        </p:nvGrpSpPr>
        <p:grpSpPr>
          <a:xfrm>
            <a:off x="347508" y="748600"/>
            <a:ext cx="5875161" cy="883846"/>
            <a:chOff x="1540042" y="1463040"/>
            <a:chExt cx="4254366" cy="883846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478EB12-5887-4506-AAF9-2DBB52AC865F}"/>
                </a:ext>
              </a:extLst>
            </p:cNvPr>
            <p:cNvSpPr/>
            <p:nvPr/>
          </p:nvSpPr>
          <p:spPr>
            <a:xfrm>
              <a:off x="1540042" y="1463040"/>
              <a:ext cx="4254366" cy="883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4D8E87B-771A-4A5D-80F8-D5C766C1D724}"/>
                </a:ext>
              </a:extLst>
            </p:cNvPr>
            <p:cNvSpPr/>
            <p:nvPr/>
          </p:nvSpPr>
          <p:spPr>
            <a:xfrm>
              <a:off x="1618648" y="1617535"/>
              <a:ext cx="40971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3200" b="1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Abbreviation/ </a:t>
              </a:r>
              <a:r>
                <a:rPr kumimoji="1" lang="en-US" altLang="ko-KR" sz="3200" b="1" dirty="0">
                  <a:solidFill>
                    <a:srgbClr val="000000"/>
                  </a:solidFill>
                  <a:latin typeface="Noto Sans" panose="020B0502040204020203" pitchFamily="34" charset="0"/>
                </a:rPr>
                <a:t>Daily words</a:t>
              </a:r>
              <a:endParaRPr kumimoji="1" lang="en-US" altLang="ko-KR" sz="3000" b="1" dirty="0"/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F24653A-80DE-4A24-83D8-D489AD50EB21}"/>
              </a:ext>
            </a:extLst>
          </p:cNvPr>
          <p:cNvSpPr/>
          <p:nvPr/>
        </p:nvSpPr>
        <p:spPr>
          <a:xfrm>
            <a:off x="456061" y="1807229"/>
            <a:ext cx="10768830" cy="4547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사바사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sa-ba-sa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사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람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바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이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(by)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사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람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(person by person)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케바케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ke-ba-ke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케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이스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바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이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케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이스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(case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by case)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핵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haek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(prefix 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means “very”, “really”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인싸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[in-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ssa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 err="1">
                <a:solidFill>
                  <a:srgbClr val="FF0000"/>
                </a:solidFill>
                <a:latin typeface="Noto Sans" panose="020B0502040504020204" pitchFamily="34" charset="0"/>
              </a:rPr>
              <a:t>인싸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이더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(Insider</a:t>
            </a:r>
            <a:r>
              <a:rPr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아싸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[a-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ssa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 err="1">
                <a:solidFill>
                  <a:srgbClr val="FF0000"/>
                </a:solidFill>
                <a:latin typeface="Noto Sans" panose="020B0502040504020204" pitchFamily="34" charset="0"/>
              </a:rPr>
              <a:t>아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웃</a:t>
            </a:r>
            <a:r>
              <a:rPr kumimoji="1" lang="ko-KR" altLang="en-US" sz="2800" b="1" dirty="0" err="1">
                <a:solidFill>
                  <a:srgbClr val="FF0000"/>
                </a:solidFill>
                <a:latin typeface="Noto Sans" panose="020B0502040504020204" pitchFamily="34" charset="0"/>
              </a:rPr>
              <a:t>싸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이더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(Outsider)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베프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[be-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peu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 err="1">
                <a:solidFill>
                  <a:srgbClr val="FF0000"/>
                </a:solidFill>
                <a:latin typeface="Noto Sans" panose="020B0502040504020204" pitchFamily="34" charset="0"/>
              </a:rPr>
              <a:t>베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스트</a:t>
            </a:r>
            <a:r>
              <a:rPr kumimoji="1" lang="ko-KR" altLang="en-US" sz="2800" b="1" dirty="0" err="1">
                <a:solidFill>
                  <a:srgbClr val="FF0000"/>
                </a:solidFill>
                <a:latin typeface="Noto Sans" panose="020B0502040504020204" pitchFamily="34" charset="0"/>
              </a:rPr>
              <a:t>프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렌드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(best friend)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현타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hyun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-ta] :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현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실 자각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타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임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(time)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5423748-14D2-4B83-A04D-84BF8E4F2CA2}"/>
              </a:ext>
            </a:extLst>
          </p:cNvPr>
          <p:cNvGrpSpPr/>
          <p:nvPr/>
        </p:nvGrpSpPr>
        <p:grpSpPr>
          <a:xfrm>
            <a:off x="6499761" y="3541523"/>
            <a:ext cx="6096000" cy="1725385"/>
            <a:chOff x="6357257" y="3268390"/>
            <a:chExt cx="6096000" cy="1725385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CA0B6E9F-ACC5-4E5F-A2CB-52DB00383530}"/>
                </a:ext>
              </a:extLst>
            </p:cNvPr>
            <p:cNvSpPr/>
            <p:nvPr/>
          </p:nvSpPr>
          <p:spPr>
            <a:xfrm>
              <a:off x="7386452" y="3268390"/>
              <a:ext cx="4037610" cy="172538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BDC59CB-0A3A-4417-AB65-A76C1E7C1773}"/>
                </a:ext>
              </a:extLst>
            </p:cNvPr>
            <p:cNvSpPr/>
            <p:nvPr/>
          </p:nvSpPr>
          <p:spPr>
            <a:xfrm>
              <a:off x="6357257" y="3779340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400" b="1" dirty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핵 </a:t>
              </a:r>
              <a:r>
                <a:rPr kumimoji="1" lang="en-US" altLang="ko-KR" sz="2400" b="1" dirty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[</a:t>
              </a:r>
              <a:r>
                <a:rPr kumimoji="1" lang="en-US" altLang="ko-KR" sz="2400" b="1" dirty="0" err="1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haek</a:t>
              </a:r>
              <a:r>
                <a:rPr kumimoji="1" lang="en-US" altLang="ko-KR" sz="2400" b="1" dirty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] + </a:t>
              </a:r>
              <a:r>
                <a:rPr kumimoji="1" lang="ko-KR" altLang="en-US" sz="2400" b="1" dirty="0" err="1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인싸</a:t>
              </a:r>
              <a:r>
                <a:rPr kumimoji="1" lang="en-US" altLang="ko-KR" sz="2400" b="1" dirty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 [in-</a:t>
              </a:r>
              <a:r>
                <a:rPr kumimoji="1" lang="en-US" altLang="ko-KR" sz="2400" b="1" dirty="0" err="1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ssa</a:t>
              </a:r>
              <a:r>
                <a:rPr kumimoji="1" lang="en-US" altLang="ko-KR" sz="2400" b="1" dirty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]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2400" b="1" dirty="0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= </a:t>
              </a:r>
              <a:r>
                <a:rPr kumimoji="1" lang="ko-KR" altLang="en-US" sz="2400" b="1" dirty="0" err="1">
                  <a:solidFill>
                    <a:prstClr val="black"/>
                  </a:solidFill>
                  <a:latin typeface="맑은 고딕" panose="020F0502020204030204"/>
                  <a:ea typeface="맑은 고딕" panose="020B0503020000020004" pitchFamily="50" charset="-127"/>
                </a:rPr>
                <a:t>핵인싸</a:t>
              </a:r>
              <a:endParaRPr kumimoji="1" lang="en-US" altLang="ko-KR" sz="2400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자유형 16">
            <a:extLst>
              <a:ext uri="{FF2B5EF4-FFF2-40B4-BE49-F238E27FC236}">
                <a16:creationId xmlns:a16="http://schemas.microsoft.com/office/drawing/2014/main" id="{D7025825-B808-4A16-BCB7-426A89F0FCD3}"/>
              </a:ext>
            </a:extLst>
          </p:cNvPr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자유형 16">
            <a:extLst>
              <a:ext uri="{FF2B5EF4-FFF2-40B4-BE49-F238E27FC236}">
                <a16:creationId xmlns:a16="http://schemas.microsoft.com/office/drawing/2014/main" id="{0F5B175E-0BD5-4687-B944-FECAF6305276}"/>
              </a:ext>
            </a:extLst>
          </p:cNvPr>
          <p:cNvSpPr/>
          <p:nvPr/>
        </p:nvSpPr>
        <p:spPr>
          <a:xfrm flipH="1">
            <a:off x="4694623" y="2343352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7F20540-3D6D-45E4-A715-2930E3E28300}"/>
              </a:ext>
            </a:extLst>
          </p:cNvPr>
          <p:cNvSpPr/>
          <p:nvPr/>
        </p:nvSpPr>
        <p:spPr>
          <a:xfrm>
            <a:off x="347508" y="1753858"/>
            <a:ext cx="11575318" cy="4974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5. Korean culture (texting)</a:t>
            </a:r>
            <a:endParaRPr kumimoji="1" lang="en-US" altLang="ko-K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8545400A-6CB0-482E-9372-DB95C224DEDB}"/>
              </a:ext>
            </a:extLst>
          </p:cNvPr>
          <p:cNvGrpSpPr/>
          <p:nvPr/>
        </p:nvGrpSpPr>
        <p:grpSpPr>
          <a:xfrm>
            <a:off x="347508" y="748600"/>
            <a:ext cx="5875161" cy="883846"/>
            <a:chOff x="1540042" y="1463040"/>
            <a:chExt cx="4254366" cy="883846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0478EB12-5887-4506-AAF9-2DBB52AC865F}"/>
                </a:ext>
              </a:extLst>
            </p:cNvPr>
            <p:cNvSpPr/>
            <p:nvPr/>
          </p:nvSpPr>
          <p:spPr>
            <a:xfrm>
              <a:off x="1540042" y="1463040"/>
              <a:ext cx="4254366" cy="883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E4D8E87B-771A-4A5D-80F8-D5C766C1D724}"/>
                </a:ext>
              </a:extLst>
            </p:cNvPr>
            <p:cNvSpPr/>
            <p:nvPr/>
          </p:nvSpPr>
          <p:spPr>
            <a:xfrm>
              <a:off x="1618648" y="1617535"/>
              <a:ext cx="40971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3200" b="1" i="0" dirty="0">
                  <a:solidFill>
                    <a:srgbClr val="000000"/>
                  </a:solidFill>
                  <a:effectLst/>
                  <a:latin typeface="Noto Sans" panose="020B0502040204020203" pitchFamily="34" charset="0"/>
                </a:rPr>
                <a:t>Abbreviation/ </a:t>
              </a:r>
              <a:r>
                <a:rPr kumimoji="1" lang="en-US" altLang="ko-KR" sz="3200" b="1" dirty="0">
                  <a:solidFill>
                    <a:srgbClr val="000000"/>
                  </a:solidFill>
                  <a:latin typeface="Noto Sans" panose="020B0502040204020203" pitchFamily="34" charset="0"/>
                </a:rPr>
                <a:t>Daily words</a:t>
              </a:r>
              <a:endParaRPr kumimoji="1" lang="en-US" altLang="ko-KR" sz="3000" b="1" dirty="0"/>
            </a:p>
          </p:txBody>
        </p:sp>
      </p:grp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F24653A-80DE-4A24-83D8-D489AD50EB21}"/>
              </a:ext>
            </a:extLst>
          </p:cNvPr>
          <p:cNvSpPr/>
          <p:nvPr/>
        </p:nvSpPr>
        <p:spPr>
          <a:xfrm>
            <a:off x="456060" y="1807229"/>
            <a:ext cx="11388431" cy="4544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소확행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[so-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hwak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haeng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소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소하지만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확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실한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행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복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Small but definite happiness)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갑분싸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[gap-bun-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ssa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갑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자기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분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위기 </a:t>
            </a:r>
            <a:r>
              <a:rPr kumimoji="1" lang="ko-KR" altLang="en-US" sz="2800" b="1" dirty="0" err="1">
                <a:solidFill>
                  <a:srgbClr val="FF0000"/>
                </a:solidFill>
                <a:latin typeface="Noto Sans" panose="020B0502040504020204" pitchFamily="34" charset="0"/>
              </a:rPr>
              <a:t>싸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해진다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The mood is suddenly getting cold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졌잘싸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jyeot-jal-ssa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졌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지만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잘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싸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웠다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We lost but we fought well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)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별다줄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[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byeol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-da-</a:t>
            </a:r>
            <a:r>
              <a:rPr kumimoji="1" lang="en-US" altLang="ko-KR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jul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] : </a:t>
            </a:r>
            <a:r>
              <a:rPr kumimoji="1" lang="ko-KR" altLang="en-US" sz="2800" b="1" dirty="0" err="1">
                <a:solidFill>
                  <a:srgbClr val="FF0000"/>
                </a:solidFill>
                <a:latin typeface="Noto Sans" panose="020B0502040504020204" pitchFamily="34" charset="0"/>
              </a:rPr>
              <a:t>별</a:t>
            </a:r>
            <a:r>
              <a:rPr kumimoji="1" lang="ko-KR" altLang="en-US" sz="2800" b="1" dirty="0" err="1">
                <a:solidFill>
                  <a:srgbClr val="000000"/>
                </a:solidFill>
                <a:latin typeface="Noto Sans" panose="020B0502040504020204" pitchFamily="34" charset="0"/>
              </a:rPr>
              <a:t>걸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다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 </a:t>
            </a:r>
            <a:r>
              <a:rPr kumimoji="1" lang="ko-KR" altLang="en-US" sz="2800" b="1" dirty="0">
                <a:solidFill>
                  <a:srgbClr val="FF0000"/>
                </a:solidFill>
                <a:latin typeface="Noto Sans" panose="020B0502040504020204" pitchFamily="34" charset="0"/>
              </a:rPr>
              <a:t>줄</a:t>
            </a:r>
            <a:r>
              <a:rPr kumimoji="1" lang="ko-KR" altLang="en-US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인다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(</a:t>
            </a:r>
            <a:r>
              <a:rPr kumimoji="1" lang="en-US" altLang="ko-KR" sz="2800" dirty="0">
                <a:solidFill>
                  <a:srgbClr val="000000"/>
                </a:solidFill>
                <a:latin typeface="Noto Sans" panose="020B0502040504020204" pitchFamily="34" charset="0"/>
              </a:rPr>
              <a:t>You shorten everything</a:t>
            </a:r>
            <a:r>
              <a:rPr kumimoji="1" lang="en-US" altLang="ko-KR" sz="2800" b="1" dirty="0">
                <a:solidFill>
                  <a:srgbClr val="000000"/>
                </a:solidFill>
                <a:latin typeface="Noto Sans" panose="020B050204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099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6. Today’s K-pop</a:t>
            </a:r>
            <a:endParaRPr kumimoji="1" lang="en-US" altLang="ko-K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자유형 16">
            <a:extLst>
              <a:ext uri="{FF2B5EF4-FFF2-40B4-BE49-F238E27FC236}">
                <a16:creationId xmlns:a16="http://schemas.microsoft.com/office/drawing/2014/main" id="{09E0C9DC-8881-4114-9687-4F00CB63A71A}"/>
              </a:ext>
            </a:extLst>
          </p:cNvPr>
          <p:cNvSpPr/>
          <p:nvPr/>
        </p:nvSpPr>
        <p:spPr>
          <a:xfrm flipH="1">
            <a:off x="4694623" y="2343352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5A5B1-2BB9-46F1-8B47-6F8B0F604A4B}"/>
              </a:ext>
            </a:extLst>
          </p:cNvPr>
          <p:cNvSpPr txBox="1"/>
          <p:nvPr/>
        </p:nvSpPr>
        <p:spPr>
          <a:xfrm>
            <a:off x="6904532" y="5718368"/>
            <a:ext cx="3209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3"/>
              </a:rPr>
              <a:t>https://youtu.be/s_Pil-lMgZk</a:t>
            </a:r>
            <a:endParaRPr lang="ko-KR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FB45BE-A197-45EC-9906-7D3F8EBE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362" y="2189973"/>
            <a:ext cx="3349646" cy="330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9CE1DFD2-D46E-464A-B00B-905476D61764}"/>
              </a:ext>
            </a:extLst>
          </p:cNvPr>
          <p:cNvSpPr/>
          <p:nvPr/>
        </p:nvSpPr>
        <p:spPr>
          <a:xfrm>
            <a:off x="5395311" y="113963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AKMU(</a:t>
            </a:r>
            <a:r>
              <a:rPr kumimoji="1" lang="ko-KR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악동뮤지션</a:t>
            </a:r>
            <a:r>
              <a:rPr kumimoji="1" lang="en-US" altLang="ko-KR" sz="3000" b="1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0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“Dinosaur”</a:t>
            </a:r>
            <a:endParaRPr kumimoji="1" lang="en-US" altLang="ko-K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554F222-9FBD-4A6A-B70B-EAA637BF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36" y="1139632"/>
            <a:ext cx="4263004" cy="52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각 삼각형 4"/>
          <p:cNvSpPr/>
          <p:nvPr/>
        </p:nvSpPr>
        <p:spPr>
          <a:xfrm>
            <a:off x="0" y="714375"/>
            <a:ext cx="9512303" cy="6143625"/>
          </a:xfrm>
          <a:prstGeom prst="rtTriangle">
            <a:avLst/>
          </a:pr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직각 삼각형 5"/>
          <p:cNvSpPr/>
          <p:nvPr/>
        </p:nvSpPr>
        <p:spPr>
          <a:xfrm rot="16200000">
            <a:off x="9609139" y="4275138"/>
            <a:ext cx="2486025" cy="2679697"/>
          </a:xfrm>
          <a:prstGeom prst="rtTriangle">
            <a:avLst/>
          </a:prstGeom>
          <a:solidFill>
            <a:srgbClr val="646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28984" y="-28984"/>
            <a:ext cx="2161357" cy="2219324"/>
          </a:xfrm>
          <a:prstGeom prst="rtTriangle">
            <a:avLst/>
          </a:prstGeom>
          <a:solidFill>
            <a:srgbClr val="B8B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각 삼각형 8"/>
          <p:cNvSpPr/>
          <p:nvPr/>
        </p:nvSpPr>
        <p:spPr>
          <a:xfrm rot="5400000">
            <a:off x="18137" y="-18139"/>
            <a:ext cx="1352555" cy="1388830"/>
          </a:xfrm>
          <a:prstGeom prst="rtTriangle">
            <a:avLst/>
          </a:prstGeom>
          <a:solidFill>
            <a:srgbClr val="BFB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796990" y="1974173"/>
            <a:ext cx="8480610" cy="233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2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Thank you for listening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2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감사합니다 </a:t>
            </a:r>
            <a:r>
              <a:rPr lang="en-US" altLang="ko-KR" sz="5200" b="1" i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:)</a:t>
            </a:r>
            <a:endParaRPr kumimoji="0" lang="en-US" altLang="ko-KR" sz="4800" b="1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9480551" y="3327693"/>
            <a:ext cx="0" cy="864000"/>
          </a:xfrm>
          <a:prstGeom prst="line">
            <a:avLst/>
          </a:prstGeom>
          <a:ln>
            <a:solidFill>
              <a:srgbClr val="6469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476866" y="4970128"/>
            <a:ext cx="3124573" cy="1128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김예리</a:t>
            </a:r>
            <a:r>
              <a:rPr kumimoji="0" lang="ko-KR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(YERY KIM)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김예은 </a:t>
            </a:r>
            <a:r>
              <a:rPr lang="en-US" altLang="ko-KR" sz="2400" b="1" i="1">
                <a:solidFill>
                  <a:prstClr val="black">
                    <a:lumMod val="75000"/>
                    <a:lumOff val="2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t>(YEEUN KIM)</a:t>
            </a:r>
            <a:endParaRPr kumimoji="0" lang="en-US" altLang="ko-KR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3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17549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Hi   </a:t>
            </a:r>
            <a:r>
              <a:rPr kumimoji="1" lang="en-US" altLang="ko-Kore-CZ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                                                            </a:t>
            </a:r>
            <a:r>
              <a:rPr kumimoji="1" lang="en-US" altLang="ko-Kore-CZ" sz="2400" b="1" i="0" u="none" strike="noStrike" kern="1200" cap="none" spc="0" normalizeH="0" baseline="0">
                <a:solidFill>
                  <a:srgbClr val="9C3B00"/>
                </a:solidFill>
                <a:effectLst/>
              </a:rPr>
              <a:t>   </a:t>
            </a:r>
            <a:r>
              <a:rPr kumimoji="1" lang="en-US" altLang="ko-Kore-CZ" sz="24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  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informal</a:t>
            </a:r>
            <a:r>
              <a:rPr kumimoji="1" lang="en-US" altLang="ko-KR" sz="2400" b="1" i="0" u="none" strike="noStrike" kern="1200" cap="none" spc="0" normalizeH="0" baseline="0">
                <a:solidFill>
                  <a:srgbClr val="203A7B"/>
                </a:solidFill>
                <a:effectLst/>
              </a:rPr>
              <a:t>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 </a:t>
            </a:r>
            <a:r>
              <a:rPr kumimoji="1" lang="en-US" altLang="ko-KR" sz="24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polite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안녕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안녕하세요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[An-nyeong / An-nyeong-ha-sae-yo]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/>
            </a:pPr>
            <a:endParaRPr kumimoji="1" lang="en-US" altLang="ko-Kore-CZ" sz="24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Bye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잘가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or 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안녕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안녕히가세요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[Jal-ga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1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or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An-nyeong  / An-nyeong-hee-ga-sae-yo]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/>
            </a:pPr>
            <a:endParaRPr kumimoji="1" lang="en-US" altLang="ko-KR" sz="24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/>
            </a:pPr>
            <a:r>
              <a:rPr kumimoji="1" lang="en-US" altLang="ko-KR" b="1" i="0" u="none" strike="noStrike" kern="1200" cap="none" spc="0" normalizeH="0" baseline="0">
                <a:solidFill>
                  <a:schemeClr val="dk1"/>
                </a:solidFill>
                <a:effectLst/>
              </a:rPr>
              <a:t>* </a:t>
            </a:r>
            <a:r>
              <a:rPr kumimoji="1" lang="ko-KR" altLang="en-US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안녕히가세요 </a:t>
            </a:r>
            <a:r>
              <a:rPr kumimoji="1" lang="en-US" altLang="ko-KR" i="0" u="none" strike="noStrike" kern="1200" cap="none" spc="0" normalizeH="0" baseline="0">
                <a:solidFill>
                  <a:schemeClr val="dk1"/>
                </a:solidFill>
                <a:effectLst/>
              </a:rPr>
              <a:t>[An-nyeong-hee-ga-sae-yo]</a:t>
            </a:r>
            <a:r>
              <a:rPr kumimoji="1" lang="ko-KR" altLang="en-US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b="1" i="0" u="none" strike="noStrike" kern="1200" cap="none" spc="0" normalizeH="0" baseline="0">
                <a:solidFill>
                  <a:schemeClr val="dk1"/>
                </a:solidFill>
                <a:effectLst/>
              </a:rPr>
              <a:t>-</a:t>
            </a:r>
            <a:r>
              <a:rPr kumimoji="1" lang="ko-KR" altLang="en-US" b="1" i="0" u="none" strike="noStrike" kern="1200" cap="none" spc="0" normalizeH="0" baseline="0">
                <a:solidFill>
                  <a:schemeClr val="dk1"/>
                </a:solidFill>
                <a:effectLst/>
              </a:rPr>
              <a:t> It's used when someone </a:t>
            </a:r>
            <a:r>
              <a:rPr kumimoji="1" lang="en-US" altLang="ko-KR" b="1" i="0" u="none" strike="noStrike" kern="1200" cap="none" spc="0" normalizeH="0" baseline="0">
                <a:solidFill>
                  <a:schemeClr val="dk1"/>
                </a:solidFill>
                <a:effectLst/>
              </a:rPr>
              <a:t>older than </a:t>
            </a:r>
            <a:r>
              <a:rPr kumimoji="1" lang="ko-KR" altLang="en-US" b="1" i="0" u="none" strike="noStrike" kern="1200" cap="none" spc="0" normalizeH="0" baseline="0">
                <a:solidFill>
                  <a:schemeClr val="dk1"/>
                </a:solidFill>
                <a:effectLst/>
              </a:rPr>
              <a:t>me leaves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/>
            </a:pPr>
            <a:r>
              <a:rPr kumimoji="1" lang="en-US" altLang="ko-KR" b="1" i="0" u="none" strike="noStrike" kern="1200" cap="none" spc="0" normalizeH="0" baseline="0">
                <a:solidFill>
                  <a:schemeClr val="dk1"/>
                </a:solidFill>
                <a:effectLst/>
              </a:rPr>
              <a:t>*</a:t>
            </a:r>
            <a:r>
              <a:rPr kumimoji="1" lang="ko-KR" altLang="en-US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안녕히계세요</a:t>
            </a:r>
            <a:r>
              <a:rPr kumimoji="1" lang="en-US" altLang="ko-KR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i="0" u="none" strike="noStrike" kern="1200" cap="none" spc="0" normalizeH="0" baseline="0">
                <a:solidFill>
                  <a:schemeClr val="dk1"/>
                </a:solidFill>
                <a:effectLst/>
              </a:rPr>
              <a:t>[An-nyeong-hee-gye-se-yo] </a:t>
            </a:r>
            <a:r>
              <a:rPr kumimoji="1" lang="en-US" altLang="ko-KR" b="1" i="0" u="none" strike="noStrike" kern="1200" cap="none" spc="0" normalizeH="0" baseline="0">
                <a:solidFill>
                  <a:schemeClr val="dk1"/>
                </a:solidFill>
                <a:effectLst/>
              </a:rPr>
              <a:t>- It's used when someone older than me stays there and I leave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1. </a:t>
            </a:r>
            <a:r>
              <a:rPr kumimoji="1" lang="en-US" altLang="ko-Kore-CZ" sz="3000" b="1"/>
              <a:t>Informal/polite expression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831849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Sorry                                                                  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Informal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polite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미안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(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해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)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/  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미안해요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/ 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죄송합니다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</a:t>
            </a:r>
            <a:r>
              <a:rPr kumimoji="1" lang="en-US" altLang="ko-Kore-CZ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Mi-an-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(</a:t>
            </a:r>
            <a:r>
              <a:rPr kumimoji="1" lang="en-US" altLang="ko-Kore-CZ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hae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)</a:t>
            </a:r>
            <a:r>
              <a:rPr kumimoji="1" lang="en-US" altLang="ko-Kore-CZ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/ Mi-an-hae-yo / Jwae-song-hap-ni-da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</a:t>
            </a: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endParaRPr kumimoji="1" lang="en-US" altLang="ko-Kore-CZ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Thank you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고마워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 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고마워요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/ 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감사합니다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</a:t>
            </a:r>
            <a:r>
              <a:rPr kumimoji="1" lang="en-US" altLang="ko-Kore-CZ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Go-ma-wo / Go-ma-wo-yo  / Gam-sa-hap-ni-da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1. </a:t>
            </a:r>
            <a:r>
              <a:rPr kumimoji="1" lang="en-US" altLang="ko-Kore-CZ" sz="3000" b="1"/>
              <a:t>Informal/polite expression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831849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yes</a:t>
            </a:r>
            <a:r>
              <a:rPr kumimoji="1" lang="en-US" altLang="ko-Kore-CZ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                                                       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Informal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polite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응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or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 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어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/  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네</a:t>
            </a:r>
            <a:endParaRPr kumimoji="1" lang="ko-KR" altLang="en-US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[eung or eo / ne]</a:t>
            </a: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endParaRPr kumimoji="1" lang="en-US" altLang="ko-Kore-CZ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no</a:t>
            </a:r>
            <a:endParaRPr kumimoji="1" lang="en-US" altLang="ko-KR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아니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 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아니요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 </a:t>
            </a:r>
            <a:endParaRPr kumimoji="1" lang="en-US" altLang="ko-Kore-CZ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[ani</a:t>
            </a:r>
            <a:r>
              <a:rPr kumimoji="1" lang="en-US" altLang="ko-Kore-CZ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/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ani-yo]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1. </a:t>
            </a:r>
            <a:r>
              <a:rPr kumimoji="1" lang="en-US" altLang="ko-Kore-CZ" sz="3000" b="1"/>
              <a:t>Informal/polite expression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688974"/>
            <a:ext cx="11912600" cy="6026150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endParaRPr kumimoji="1" lang="en-US" altLang="ko-KR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I</a:t>
            </a:r>
            <a:r>
              <a:rPr kumimoji="1" lang="en-US" altLang="ko-Kore-CZ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n Korean, if you add "</a:t>
            </a:r>
            <a:r>
              <a:rPr kumimoji="1" lang="ko-KR" altLang="en-US" sz="25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요</a:t>
            </a:r>
            <a:r>
              <a:rPr kumimoji="1" lang="en-US" altLang="ko-Kore-CZ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" 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</a:t>
            </a:r>
            <a:r>
              <a:rPr kumimoji="1" lang="en-US" altLang="ko-KR" sz="25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yo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 </a:t>
            </a:r>
            <a:r>
              <a:rPr kumimoji="1" lang="en-US" altLang="ko-Kore-CZ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at the end, it becomes a polite expression</a:t>
            </a:r>
          </a:p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+ </a:t>
            </a:r>
            <a:r>
              <a:rPr kumimoji="1" lang="en-US" altLang="ko-Kore-CZ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if you add "</a:t>
            </a:r>
            <a:r>
              <a:rPr kumimoji="1" lang="en-US" altLang="ko-Kore-CZ" sz="25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-</a:t>
            </a:r>
            <a:r>
              <a:rPr kumimoji="1" lang="ko-KR" altLang="en-US" sz="25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ㅂ니다</a:t>
            </a:r>
            <a:r>
              <a:rPr kumimoji="1" lang="en-US" altLang="ko-Kore-CZ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"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</a:t>
            </a:r>
            <a:r>
              <a:rPr kumimoji="1" lang="en-US" altLang="ko-KR" sz="25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b/p-ni-da</a:t>
            </a:r>
            <a:r>
              <a:rPr kumimoji="1" lang="en-US" altLang="ko-KR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 </a:t>
            </a:r>
            <a:r>
              <a:rPr kumimoji="1" lang="en-US" altLang="ko-Kore-CZ" sz="25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it becomes  more polite expression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ore-CZ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rgbClr val="1CA040"/>
                </a:solidFill>
                <a:effectLst/>
              </a:rPr>
              <a:t>Practice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1) I love you</a:t>
            </a:r>
            <a:endParaRPr kumimoji="1" lang="ko-KR" altLang="en-US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rgbClr val="FF843A"/>
                </a:solidFill>
                <a:effectLst/>
              </a:rPr>
              <a:t>사랑해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사랑해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요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사랑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합니다</a:t>
            </a:r>
            <a:r>
              <a:rPr kumimoji="1" lang="en-US" altLang="ko-KR" sz="24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[saranghae / sarang-hae-yo / sarang-hap-ni-da]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2) okay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rgbClr val="FF843A"/>
                </a:solidFill>
                <a:effectLst/>
              </a:rPr>
              <a:t>알겠어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알겠어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요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알겠습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니다</a:t>
            </a:r>
            <a:r>
              <a:rPr kumimoji="1" lang="en-US" altLang="ko-KR" sz="23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 </a:t>
            </a:r>
            <a:r>
              <a:rPr kumimoji="1" lang="en-US" altLang="ko-KR" sz="23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[al-gess-seo /al-gess-seo-yo / al-gess-seub-ni-da]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1. </a:t>
            </a:r>
            <a:r>
              <a:rPr kumimoji="1" lang="en-US" altLang="ko-Kore-CZ" sz="3000" b="1"/>
              <a:t>Informal/polite expression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6517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R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AH / YA (~</a:t>
            </a:r>
            <a:r>
              <a:rPr kumimoji="1" lang="ko-KR" altLang="en-US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아 </a:t>
            </a:r>
            <a:r>
              <a:rPr kumimoji="1" lang="en-US" altLang="ko-KR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~</a:t>
            </a:r>
            <a:r>
              <a:rPr kumimoji="1" lang="ko-KR" altLang="en-US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야</a:t>
            </a:r>
            <a:r>
              <a:rPr kumimoji="1" lang="en-US" altLang="ko-KR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)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In Korea, when you call a person's name, 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you put </a:t>
            </a:r>
            <a:r>
              <a:rPr kumimoji="1" lang="en-US" altLang="ko-KR" sz="29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"</a:t>
            </a:r>
            <a:r>
              <a:rPr kumimoji="1" lang="ko-KR" altLang="en-US" sz="29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아</a:t>
            </a:r>
            <a:r>
              <a:rPr kumimoji="1" lang="en-US" altLang="ko-KR" sz="29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"[AH]</a:t>
            </a: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or </a:t>
            </a:r>
            <a:r>
              <a:rPr kumimoji="1" lang="en-US" altLang="ko-KR" sz="29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"</a:t>
            </a:r>
            <a:r>
              <a:rPr kumimoji="1" lang="ko-KR" altLang="en-US" sz="29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야</a:t>
            </a:r>
            <a:r>
              <a:rPr kumimoji="1" lang="en-US" altLang="ko-KR" sz="29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"[YA]</a:t>
            </a: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after the person's name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아</a:t>
            </a: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[AH] -</a:t>
            </a:r>
            <a:r>
              <a:rPr kumimoji="1" lang="ko-KR" altLang="en-US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ko-KR" altLang="en-US" sz="2400" i="0" u="none" strike="noStrike" kern="1200" cap="none" spc="0" normalizeH="0" baseline="0">
                <a:solidFill>
                  <a:schemeClr val="dk1"/>
                </a:solidFill>
                <a:effectLst/>
              </a:rPr>
              <a:t>If the name ends with consonants, you can add </a:t>
            </a:r>
            <a:r>
              <a:rPr kumimoji="1" lang="ko-KR" altLang="en-US" sz="2400" i="0" u="none" strike="noStrike" kern="1200" cap="none" spc="0" normalizeH="0" baseline="0">
                <a:solidFill>
                  <a:schemeClr val="dk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"아" </a:t>
            </a:r>
            <a:r>
              <a:rPr kumimoji="1" lang="en-US" altLang="ko-KR" sz="2400" i="0" u="none" strike="noStrike" kern="1200" cap="none" spc="0" normalizeH="0" baseline="0">
                <a:solidFill>
                  <a:schemeClr val="dk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[AH]</a:t>
            </a:r>
            <a:r>
              <a:rPr kumimoji="1" lang="ko-KR" altLang="en-US" sz="2400" i="0" u="none" strike="noStrike" kern="1200" cap="none" spc="0" normalizeH="0" baseline="0">
                <a:solidFill>
                  <a:schemeClr val="dk1"/>
                </a:solidFill>
                <a:effectLst/>
              </a:rPr>
              <a:t> at the end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야</a:t>
            </a:r>
            <a:r>
              <a:rPr kumimoji="1" lang="en-US" altLang="ko-KR" sz="29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[YA]</a:t>
            </a:r>
            <a:r>
              <a:rPr kumimoji="1" lang="en-US" altLang="ko-KR" sz="2400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-</a:t>
            </a:r>
            <a:r>
              <a:rPr kumimoji="1" lang="en-US" altLang="ko-KR" sz="2400" i="0" u="none" strike="noStrike" kern="1200" cap="none" spc="0" normalizeH="0" baseline="0">
                <a:solidFill>
                  <a:schemeClr val="dk1"/>
                </a:solidFill>
                <a:effectLst/>
              </a:rPr>
              <a:t> If the name ends with vowels, you can add </a:t>
            </a:r>
            <a:r>
              <a:rPr kumimoji="1" lang="en-US" altLang="ko-KR" sz="2400" i="0" u="none" strike="noStrike" kern="1200" cap="none" spc="0" normalizeH="0" baseline="0">
                <a:solidFill>
                  <a:schemeClr val="dk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"</a:t>
            </a:r>
            <a:r>
              <a:rPr kumimoji="1" lang="ko-KR" altLang="en-US" sz="2400" i="0" u="none" strike="noStrike" kern="1200" cap="none" spc="0" normalizeH="0" baseline="0">
                <a:solidFill>
                  <a:schemeClr val="dk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야</a:t>
            </a:r>
            <a:r>
              <a:rPr kumimoji="1" lang="en-US" altLang="ko-KR" sz="2400" i="0" u="none" strike="noStrike" kern="1200" cap="none" spc="0" normalizeH="0" baseline="0">
                <a:solidFill>
                  <a:schemeClr val="dk1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"[YA]</a:t>
            </a:r>
            <a:r>
              <a:rPr kumimoji="1" lang="en-US" altLang="ko-KR" sz="2400" i="0" u="none" strike="noStrike" kern="1200" cap="none" spc="0" normalizeH="0" baseline="0">
                <a:solidFill>
                  <a:schemeClr val="dk1"/>
                </a:solidFill>
                <a:effectLst/>
              </a:rPr>
              <a:t> at the end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en-US" altLang="ko-KR" sz="2400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Q. 1. 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예리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(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아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[AH]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야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[YA] )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2. 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니콜라스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(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아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[AH]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야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[YA]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)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3.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정국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(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아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[AH]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야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[YA]</a:t>
            </a:r>
            <a:r>
              <a:rPr kumimoji="1" lang="ko-KR" altLang="en-US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4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)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When you call the name</a:t>
            </a:r>
          </a:p>
        </p:txBody>
      </p:sp>
      <p:cxnSp>
        <p:nvCxnSpPr>
          <p:cNvPr id="21" name="직선 연결선 20"/>
          <p:cNvCxnSpPr/>
          <p:nvPr/>
        </p:nvCxnSpPr>
        <p:spPr>
          <a:xfrm>
            <a:off x="3142045" y="5376199"/>
            <a:ext cx="89221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3776723" y="5986764"/>
            <a:ext cx="892214" cy="0"/>
          </a:xfrm>
          <a:prstGeom prst="line">
            <a:avLst/>
          </a:prstGeom>
          <a:noFill/>
          <a:ln w="76200" cap="flat" cmpd="sng" algn="ctr">
            <a:solidFill>
              <a:srgbClr val="FF0000">
                <a:alpha val="100000"/>
              </a:srgbClr>
            </a:solidFill>
            <a:prstDash val="solid"/>
            <a:miter/>
          </a:ln>
        </p:spPr>
      </p:cxnSp>
      <p:cxnSp>
        <p:nvCxnSpPr>
          <p:cNvPr id="23" name="직선 연결선 22"/>
          <p:cNvCxnSpPr/>
          <p:nvPr/>
        </p:nvCxnSpPr>
        <p:spPr>
          <a:xfrm>
            <a:off x="1847609" y="6565498"/>
            <a:ext cx="892214" cy="0"/>
          </a:xfrm>
          <a:prstGeom prst="line">
            <a:avLst/>
          </a:prstGeom>
          <a:noFill/>
          <a:ln w="76200" cap="flat" cmpd="sng" algn="ctr">
            <a:solidFill>
              <a:srgbClr val="FF0000">
                <a:alpha val="100000"/>
              </a:srgbClr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1" animBg="1"/>
      <p:bldP spid="2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6517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R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I</a:t>
            </a:r>
            <a:r>
              <a:rPr kumimoji="1" lang="en-US" altLang="ko-Kore-CZ" sz="37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ore-CZ" sz="3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                                                   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Informal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polite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ex) 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I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’m drinking water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ko-KR" altLang="en-US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rgbClr val="EB5800"/>
                </a:solidFill>
                <a:effectLst/>
              </a:rPr>
              <a:t>나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는 물을 마시고 있어.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[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Na-neun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mul-eul masigo iss-eo]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저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는 물을 마시고 있어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요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. [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Jeo-neun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mul-eul masigo iss-eoyo]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1. </a:t>
            </a:r>
            <a:r>
              <a:rPr kumimoji="1" lang="en-US" altLang="ko-Kore-CZ" sz="3000" b="1"/>
              <a:t>Informal/polite expression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 16"/>
          <p:cNvSpPr/>
          <p:nvPr/>
        </p:nvSpPr>
        <p:spPr>
          <a:xfrm flipH="1">
            <a:off x="4694623" y="2324101"/>
            <a:ext cx="7497377" cy="4533901"/>
          </a:xfrm>
          <a:custGeom>
            <a:avLst/>
            <a:gdLst>
              <a:gd name="connsiteX0" fmla="*/ 2647159 w 7497377"/>
              <a:gd name="connsiteY0" fmla="*/ 0 h 4533901"/>
              <a:gd name="connsiteX1" fmla="*/ 1857791 w 7497377"/>
              <a:gd name="connsiteY1" fmla="*/ 0 h 4533901"/>
              <a:gd name="connsiteX2" fmla="*/ 0 w 7497377"/>
              <a:gd name="connsiteY2" fmla="*/ 1857791 h 4533901"/>
              <a:gd name="connsiteX3" fmla="*/ 0 w 7497377"/>
              <a:gd name="connsiteY3" fmla="*/ 4533901 h 4533901"/>
              <a:gd name="connsiteX4" fmla="*/ 7497377 w 7497377"/>
              <a:gd name="connsiteY4" fmla="*/ 4533901 h 453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7377" h="4533901">
                <a:moveTo>
                  <a:pt x="2647159" y="0"/>
                </a:moveTo>
                <a:lnTo>
                  <a:pt x="1857791" y="0"/>
                </a:lnTo>
                <a:lnTo>
                  <a:pt x="0" y="1857791"/>
                </a:lnTo>
                <a:lnTo>
                  <a:pt x="0" y="4533901"/>
                </a:lnTo>
                <a:lnTo>
                  <a:pt x="7497377" y="4533901"/>
                </a:lnTo>
                <a:close/>
              </a:path>
            </a:pathLst>
          </a:custGeom>
          <a:solidFill>
            <a:srgbClr val="E1D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각 삼각형 7"/>
          <p:cNvSpPr/>
          <p:nvPr/>
        </p:nvSpPr>
        <p:spPr>
          <a:xfrm rot="5400000">
            <a:off x="61310" y="-61310"/>
            <a:ext cx="4572003" cy="4694623"/>
          </a:xfrm>
          <a:prstGeom prst="rtTriangle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39700" y="765174"/>
            <a:ext cx="11912600" cy="5883275"/>
          </a:xfrm>
          <a:prstGeom prst="rect">
            <a:avLst/>
          </a:prstGeom>
          <a:solidFill>
            <a:schemeClr val="bg1"/>
          </a:solidFill>
          <a:ln>
            <a:solidFill>
              <a:srgbClr val="6469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71280" indent="-37128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Char char="l"/>
              <a:defRPr/>
            </a:pPr>
            <a:r>
              <a:rPr kumimoji="1" lang="en-US" altLang="ko-Kore-CZ" sz="3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My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                                                        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accent2"/>
                </a:solidFill>
                <a:effectLst/>
              </a:rPr>
              <a:t>Informal</a:t>
            </a:r>
            <a:r>
              <a:rPr kumimoji="1" lang="en-US" altLang="ko-Kore-CZ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/</a:t>
            </a:r>
            <a:r>
              <a:rPr kumimoji="1" lang="en-US" altLang="ko-Kore-CZ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polite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ex) My hobby is jogging.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endParaRPr kumimoji="1" lang="ko-KR" altLang="en-US" sz="2600" b="1" i="0" u="none" strike="noStrike" kern="1200" cap="none" spc="0" normalizeH="0" baseline="0">
              <a:solidFill>
                <a:schemeClr val="dk1"/>
              </a:solidFill>
              <a:effectLst/>
            </a:endParaRP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rgbClr val="EB5800"/>
                </a:solidFill>
                <a:effectLst/>
              </a:rPr>
              <a:t>나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의 취미는 조깅이야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.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[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Na-ui chwimineun jogging-iya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</a:t>
            </a:r>
          </a:p>
          <a:p>
            <a:pPr marL="0" indent="0" algn="l" defTabSz="232257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None/>
              <a:defRPr/>
            </a:pP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저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의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(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제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)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취미는 조깅이에</a:t>
            </a:r>
            <a:r>
              <a:rPr kumimoji="1" lang="ko-KR" altLang="en-US" sz="2600" b="1" i="0" u="none" strike="noStrike" kern="1200" cap="none" spc="0" normalizeH="0" baseline="0">
                <a:solidFill>
                  <a:srgbClr val="3057B9"/>
                </a:solidFill>
                <a:effectLst/>
              </a:rPr>
              <a:t>요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. [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Jeo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-ui chwimineun jogging-ieyo</a:t>
            </a:r>
            <a:r>
              <a:rPr kumimoji="1" lang="ko-KR" altLang="en-US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 </a:t>
            </a:r>
            <a:r>
              <a:rPr kumimoji="1" lang="en-US" altLang="ko-KR" sz="2600" b="1" i="0" u="none" strike="noStrike" kern="1200" cap="none" spc="0" normalizeH="0" baseline="0">
                <a:solidFill>
                  <a:schemeClr val="dk1"/>
                </a:solidFill>
                <a:effectLst/>
              </a:rPr>
              <a:t>]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048000" y="175351"/>
            <a:ext cx="6096000" cy="5466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kumimoji="1" lang="en-US" altLang="ko-KR" sz="3000" b="1"/>
              <a:t>1. </a:t>
            </a:r>
            <a:r>
              <a:rPr kumimoji="1" lang="en-US" altLang="ko-Kore-CZ" sz="3000" b="1"/>
              <a:t>Informal/polite expression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theme/theme1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1763</Words>
  <Application>Microsoft Office PowerPoint</Application>
  <PresentationFormat>와이드스크린</PresentationFormat>
  <Paragraphs>365</Paragraphs>
  <Slides>29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5" baseType="lpstr">
      <vt:lpstr>아리따-돋움(TTF)-Medium</vt:lpstr>
      <vt:lpstr>Arial</vt:lpstr>
      <vt:lpstr>Wingdings</vt:lpstr>
      <vt:lpstr>맑은 고딕</vt:lpstr>
      <vt:lpstr>Noto Sans</vt:lpstr>
      <vt:lpstr>7_Office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조현석</dc:creator>
  <cp:lastModifiedBy>김예은</cp:lastModifiedBy>
  <cp:revision>78</cp:revision>
  <dcterms:created xsi:type="dcterms:W3CDTF">2020-07-07T03:07:19Z</dcterms:created>
  <dcterms:modified xsi:type="dcterms:W3CDTF">2021-11-11T17:06:38Z</dcterms:modified>
  <cp:version/>
</cp:coreProperties>
</file>