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72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0" r:id="rId44"/>
    <p:sldId id="301" r:id="rId45"/>
    <p:sldId id="298" r:id="rId46"/>
    <p:sldId id="299" r:id="rId47"/>
  </p:sldIdLst>
  <p:sldSz cx="12192000" cy="6858000"/>
  <p:notesSz cx="6858000" cy="9144000"/>
  <p:embeddedFontLst>
    <p:embeddedFont>
      <p:font typeface="넥슨Lv1고딕" panose="00000500000000000000" pitchFamily="2" charset="-127"/>
      <p:regular r:id="rId49"/>
    </p:embeddedFont>
    <p:embeddedFont>
      <p:font typeface="넥슨Lv1고딕 Bold" panose="00000800000000000000" pitchFamily="2" charset="-127"/>
      <p:bold r:id="rId50"/>
    </p:embeddedFont>
    <p:embeddedFont>
      <p:font typeface="맑은 고딕" panose="020B0503020000020004" pitchFamily="50" charset="-127"/>
      <p:regular r:id="rId51"/>
      <p:bold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88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F500EE2-8387-4D49-900F-CB13CE2821B5}" type="datetime1">
              <a:rPr lang="ko-KR" altLang="en-US"/>
              <a:pPr lvl="0">
                <a:defRPr/>
              </a:pPr>
              <a:t>2021-12-05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D4DE677D-C18E-45BA-86CA-C08EF9188BD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614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altLang="ko-KR"/>
              <a:t>unit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653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439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549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881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1428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2841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985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4690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E677D-C18E-45BA-86CA-C08EF9188BD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471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185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835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480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935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D4DE677D-C18E-45BA-86CA-C08EF9188BD6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388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C1D6D-A31F-4BB8-8EBE-8D9FF9A82FD2}" type="datetimeFigureOut">
              <a:rPr lang="ko-KR" altLang="en-US" smtClean="0"/>
              <a:t>2021-12-05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1355E-9E32-4F47-85AF-2A8890ADA2B8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Kg4yomNEgs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1784" y="2996953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  <a:cs typeface="카페24 써라운드" pitchFamily="2" charset="-127"/>
              </a:rPr>
              <a:t>Korean class </a:t>
            </a:r>
          </a:p>
          <a:p>
            <a:pPr algn="ctr"/>
            <a:r>
              <a:rPr lang="en-US" altLang="ko-KR" sz="36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  <a:cs typeface="카페24 써라운드" pitchFamily="2" charset="-127"/>
              </a:rPr>
              <a:t>Week 6</a:t>
            </a:r>
            <a:endParaRPr lang="ko-KR" altLang="en-US" sz="3600" dirty="0">
              <a:solidFill>
                <a:srgbClr val="6974DD"/>
              </a:solidFill>
              <a:latin typeface="넥슨Lv1고딕 Bold" panose="00000800000000000000" pitchFamily="2" charset="-127"/>
              <a:ea typeface="넥슨Lv1고딕 Bold" panose="00000800000000000000" pitchFamily="2" charset="-127"/>
              <a:cs typeface="카페24 써라운드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B589E-03E5-4F70-8402-792594FD47EA}"/>
              </a:ext>
            </a:extLst>
          </p:cNvPr>
          <p:cNvSpPr txBox="1"/>
          <p:nvPr/>
        </p:nvSpPr>
        <p:spPr>
          <a:xfrm>
            <a:off x="4126118" y="4231561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rgbClr val="8E96E6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  <a:cs typeface="카페24 써라운드" pitchFamily="2" charset="-127"/>
              </a:rPr>
              <a:t>Yery</a:t>
            </a:r>
            <a:r>
              <a:rPr lang="ko-KR" altLang="en-US" sz="2000" dirty="0">
                <a:solidFill>
                  <a:srgbClr val="8E96E6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  <a:cs typeface="카페24 써라운드" pitchFamily="2" charset="-127"/>
              </a:rPr>
              <a:t> </a:t>
            </a:r>
            <a:r>
              <a:rPr lang="en-US" altLang="ko-KR" sz="2000" dirty="0">
                <a:solidFill>
                  <a:srgbClr val="8E96E6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  <a:cs typeface="카페24 써라운드" pitchFamily="2" charset="-127"/>
              </a:rPr>
              <a:t>Kim</a:t>
            </a:r>
          </a:p>
          <a:p>
            <a:pPr algn="ctr"/>
            <a:r>
              <a:rPr lang="en-US" altLang="ko-KR" sz="2000" dirty="0" err="1">
                <a:solidFill>
                  <a:srgbClr val="8E96E6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  <a:cs typeface="카페24 써라운드" pitchFamily="2" charset="-127"/>
              </a:rPr>
              <a:t>Yeeun</a:t>
            </a:r>
            <a:r>
              <a:rPr lang="en-US" altLang="ko-KR" sz="2000" dirty="0">
                <a:solidFill>
                  <a:srgbClr val="8E96E6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  <a:cs typeface="카페24 써라운드" pitchFamily="2" charset="-127"/>
              </a:rPr>
              <a:t> Kim</a:t>
            </a:r>
            <a:endParaRPr lang="ko-KR" altLang="en-US" sz="2000" dirty="0">
              <a:solidFill>
                <a:srgbClr val="8E96E6"/>
              </a:solidFill>
              <a:latin typeface="넥슨Lv1고딕 Bold" panose="00000800000000000000" pitchFamily="2" charset="-127"/>
              <a:ea typeface="넥슨Lv1고딕 Bold" panose="00000800000000000000" pitchFamily="2" charset="-127"/>
              <a:cs typeface="카페24 써라운드" pitchFamily="2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471CB-936F-4FCA-A06D-1120FA8B6856}"/>
              </a:ext>
            </a:extLst>
          </p:cNvPr>
          <p:cNvSpPr txBox="1"/>
          <p:nvPr/>
        </p:nvSpPr>
        <p:spPr>
          <a:xfrm>
            <a:off x="3215681" y="1048379"/>
            <a:ext cx="5598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Month : </a:t>
            </a:r>
            <a:r>
              <a:rPr lang="ko-KR" altLang="en-US" sz="3200" b="1" dirty="0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월</a:t>
            </a:r>
            <a:r>
              <a:rPr lang="en-US" altLang="ko-KR" sz="3200" b="1" dirty="0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[</a:t>
            </a:r>
            <a:r>
              <a:rPr lang="en-US" altLang="ko-KR" sz="3200" b="1" dirty="0" err="1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wol</a:t>
            </a:r>
            <a:r>
              <a:rPr lang="en-US" altLang="ko-KR" sz="3200" b="1" dirty="0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]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303ACEE8-8F66-418C-9087-6CBF06862088}"/>
              </a:ext>
            </a:extLst>
          </p:cNvPr>
          <p:cNvSpPr txBox="1">
            <a:spLocks/>
          </p:cNvSpPr>
          <p:nvPr/>
        </p:nvSpPr>
        <p:spPr>
          <a:xfrm>
            <a:off x="1037486" y="2060848"/>
            <a:ext cx="4356390" cy="34506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January = 1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[il-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Febuary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i-wol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March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sam-wol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April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4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sa-wol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May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5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[o-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June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6</a:t>
            </a:r>
            <a:r>
              <a:rPr kumimoji="1" lang="ko-KR" altLang="en-US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</a:t>
            </a:r>
            <a:r>
              <a:rPr kumimoji="1" lang="en-US" altLang="ko-KR" sz="2800" dirty="0" err="1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yu-wol</a:t>
            </a:r>
            <a:r>
              <a:rPr kumimoji="1" lang="en-US" altLang="ko-KR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ko-Kore-CZ" altLang="en-US" sz="2800" dirty="0">
              <a:solidFill>
                <a:schemeClr val="tx1"/>
              </a:solidFill>
              <a:highlight>
                <a:srgbClr val="F5FECE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1BC6F88A-E5C5-4EB6-AC61-8C8018F5063C}"/>
              </a:ext>
            </a:extLst>
          </p:cNvPr>
          <p:cNvSpPr txBox="1">
            <a:spLocks/>
          </p:cNvSpPr>
          <p:nvPr/>
        </p:nvSpPr>
        <p:spPr>
          <a:xfrm>
            <a:off x="6384408" y="2060848"/>
            <a:ext cx="4860446" cy="34506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July = 7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chil-wol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August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8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[pal-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September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9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gu-wol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October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10</a:t>
            </a:r>
            <a:r>
              <a:rPr kumimoji="1" lang="ko-KR" altLang="en-US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</a:t>
            </a:r>
            <a:r>
              <a:rPr kumimoji="1" lang="en-US" altLang="ko-KR" sz="2800" dirty="0" err="1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si-wol</a:t>
            </a:r>
            <a:r>
              <a:rPr kumimoji="1" lang="en-US" altLang="ko-KR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highlight>
                <a:srgbClr val="F5FECE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November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11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[sib-il-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December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12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월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[sib-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wol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ko-Kore-CZ" altLang="en-US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810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679C6DC1-1D9C-468E-990D-7B7B4506BB30}"/>
              </a:ext>
            </a:extLst>
          </p:cNvPr>
          <p:cNvSpPr/>
          <p:nvPr/>
        </p:nvSpPr>
        <p:spPr>
          <a:xfrm>
            <a:off x="2454231" y="2390185"/>
            <a:ext cx="2373504" cy="2373504"/>
          </a:xfrm>
          <a:prstGeom prst="ellipse">
            <a:avLst/>
          </a:prstGeom>
          <a:solidFill>
            <a:srgbClr val="697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Number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십자형 3">
            <a:extLst>
              <a:ext uri="{FF2B5EF4-FFF2-40B4-BE49-F238E27FC236}">
                <a16:creationId xmlns:a16="http://schemas.microsoft.com/office/drawing/2014/main" id="{E5C5A6C5-E92E-4E90-9787-67BB766ACFD2}"/>
              </a:ext>
            </a:extLst>
          </p:cNvPr>
          <p:cNvSpPr/>
          <p:nvPr/>
        </p:nvSpPr>
        <p:spPr>
          <a:xfrm>
            <a:off x="5638800" y="3119737"/>
            <a:ext cx="914400" cy="914400"/>
          </a:xfrm>
          <a:prstGeom prst="plus">
            <a:avLst>
              <a:gd name="adj" fmla="val 40663"/>
            </a:avLst>
          </a:prstGeom>
          <a:solidFill>
            <a:srgbClr val="D9DDFF"/>
          </a:solidFill>
          <a:ln>
            <a:solidFill>
              <a:srgbClr val="B9C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48A54-5B0A-41E9-AA02-A17210486EC5}"/>
              </a:ext>
            </a:extLst>
          </p:cNvPr>
          <p:cNvSpPr txBox="1"/>
          <p:nvPr/>
        </p:nvSpPr>
        <p:spPr>
          <a:xfrm>
            <a:off x="7039146" y="2101020"/>
            <a:ext cx="4147289" cy="2951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살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sal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age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개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gae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things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장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jang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 : sheet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조각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[jo-gak] : piece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3CA84-F015-49D5-A92D-22D70583FC69}"/>
              </a:ext>
            </a:extLst>
          </p:cNvPr>
          <p:cNvSpPr txBox="1"/>
          <p:nvPr/>
        </p:nvSpPr>
        <p:spPr>
          <a:xfrm>
            <a:off x="911424" y="4034137"/>
            <a:ext cx="5316657" cy="2213170"/>
          </a:xfrm>
          <a:prstGeom prst="rect">
            <a:avLst/>
          </a:prstGeom>
          <a:solidFill>
            <a:srgbClr val="D9DD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Requires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2E650"/>
                </a:highlight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transformation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of Korean native language numbers</a:t>
            </a:r>
          </a:p>
        </p:txBody>
      </p:sp>
    </p:spTree>
    <p:extLst>
      <p:ext uri="{BB962C8B-B14F-4D97-AF65-F5344CB8AC3E}">
        <p14:creationId xmlns:p14="http://schemas.microsoft.com/office/powerpoint/2010/main" val="3345629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25515-D3AA-41CC-B327-906E03B89854}"/>
              </a:ext>
            </a:extLst>
          </p:cNvPr>
          <p:cNvSpPr txBox="1"/>
          <p:nvPr/>
        </p:nvSpPr>
        <p:spPr>
          <a:xfrm>
            <a:off x="692900" y="921887"/>
            <a:ext cx="4398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2. Korean number</a:t>
            </a:r>
          </a:p>
        </p:txBody>
      </p:sp>
      <p:graphicFrame>
        <p:nvGraphicFramePr>
          <p:cNvPr id="8" name="표 5">
            <a:extLst>
              <a:ext uri="{FF2B5EF4-FFF2-40B4-BE49-F238E27FC236}">
                <a16:creationId xmlns:a16="http://schemas.microsoft.com/office/drawing/2014/main" id="{2EDA2FD5-CB7B-46B3-840E-9F7821CA7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495427"/>
              </p:ext>
            </p:extLst>
          </p:nvPr>
        </p:nvGraphicFramePr>
        <p:xfrm>
          <a:off x="692900" y="1572207"/>
          <a:ext cx="5194998" cy="4942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1666">
                  <a:extLst>
                    <a:ext uri="{9D8B030D-6E8A-4147-A177-3AD203B41FA5}">
                      <a16:colId xmlns:a16="http://schemas.microsoft.com/office/drawing/2014/main" val="3301579751"/>
                    </a:ext>
                  </a:extLst>
                </a:gridCol>
                <a:gridCol w="1731666">
                  <a:extLst>
                    <a:ext uri="{9D8B030D-6E8A-4147-A177-3AD203B41FA5}">
                      <a16:colId xmlns:a16="http://schemas.microsoft.com/office/drawing/2014/main" val="2758340920"/>
                    </a:ext>
                  </a:extLst>
                </a:gridCol>
                <a:gridCol w="1731666">
                  <a:extLst>
                    <a:ext uri="{9D8B030D-6E8A-4147-A177-3AD203B41FA5}">
                      <a16:colId xmlns:a16="http://schemas.microsoft.com/office/drawing/2014/main" val="280323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Number</a:t>
                      </a:r>
                      <a:endParaRPr lang="ko-KR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Korean</a:t>
                      </a:r>
                      <a:endParaRPr lang="ko-KR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Pronunciation</a:t>
                      </a:r>
                      <a:endParaRPr lang="ko-KR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50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1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한</a:t>
                      </a:r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Han</a:t>
                      </a:r>
                      <a:endParaRPr lang="ko-KR" altLang="en-US" sz="2400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2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2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두</a:t>
                      </a:r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Du</a:t>
                      </a:r>
                      <a:endParaRPr lang="ko-KR" altLang="en-US" sz="2400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1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3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세</a:t>
                      </a:r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Se</a:t>
                      </a:r>
                      <a:endParaRPr lang="ko-KR" altLang="en-US" sz="2400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12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4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네</a:t>
                      </a:r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Ne</a:t>
                      </a:r>
                      <a:endParaRPr lang="ko-KR" altLang="en-US" sz="2400" dirty="0"/>
                    </a:p>
                  </a:txBody>
                  <a:tcPr anchor="ctr">
                    <a:solidFill>
                      <a:srgbClr val="D9DDFF">
                        <a:alpha val="6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25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5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다섯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Da-</a:t>
                      </a:r>
                      <a:r>
                        <a:rPr lang="en-US" altLang="ko-KR" sz="2400" dirty="0" err="1"/>
                        <a:t>seot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3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여섯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Yeo-</a:t>
                      </a:r>
                      <a:r>
                        <a:rPr lang="en-US" altLang="ko-KR" sz="2400" dirty="0" err="1"/>
                        <a:t>seot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23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일곱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il-gob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461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여덟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Yeo-</a:t>
                      </a:r>
                      <a:r>
                        <a:rPr lang="en-US" altLang="ko-KR" sz="2400" dirty="0" err="1"/>
                        <a:t>deol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91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아홉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A-hop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8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/>
                        <a:t>yeol</a:t>
                      </a:r>
                      <a:endParaRPr lang="en-US" altLang="ko-K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031241"/>
                  </a:ext>
                </a:extLst>
              </a:tr>
            </a:tbl>
          </a:graphicData>
        </a:graphic>
      </p:graphicFrame>
      <p:graphicFrame>
        <p:nvGraphicFramePr>
          <p:cNvPr id="9" name="표 5">
            <a:extLst>
              <a:ext uri="{FF2B5EF4-FFF2-40B4-BE49-F238E27FC236}">
                <a16:creationId xmlns:a16="http://schemas.microsoft.com/office/drawing/2014/main" id="{10915792-4EFD-45E3-8A9B-DAD2B817A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656175"/>
              </p:ext>
            </p:extLst>
          </p:nvPr>
        </p:nvGraphicFramePr>
        <p:xfrm>
          <a:off x="6239274" y="1572207"/>
          <a:ext cx="5194998" cy="448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1666">
                  <a:extLst>
                    <a:ext uri="{9D8B030D-6E8A-4147-A177-3AD203B41FA5}">
                      <a16:colId xmlns:a16="http://schemas.microsoft.com/office/drawing/2014/main" val="3301579751"/>
                    </a:ext>
                  </a:extLst>
                </a:gridCol>
                <a:gridCol w="1731666">
                  <a:extLst>
                    <a:ext uri="{9D8B030D-6E8A-4147-A177-3AD203B41FA5}">
                      <a16:colId xmlns:a16="http://schemas.microsoft.com/office/drawing/2014/main" val="2758340920"/>
                    </a:ext>
                  </a:extLst>
                </a:gridCol>
                <a:gridCol w="1731666">
                  <a:extLst>
                    <a:ext uri="{9D8B030D-6E8A-4147-A177-3AD203B41FA5}">
                      <a16:colId xmlns:a16="http://schemas.microsoft.com/office/drawing/2014/main" val="280323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Number</a:t>
                      </a:r>
                      <a:endParaRPr lang="ko-KR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Korean</a:t>
                      </a:r>
                      <a:endParaRPr lang="ko-KR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Pronunciation</a:t>
                      </a:r>
                      <a:endParaRPr lang="ko-KR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50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Yeong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72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20</a:t>
                      </a:r>
                      <a:endParaRPr lang="ko-KR" altLang="en-US" sz="2400" b="1" dirty="0"/>
                    </a:p>
                  </a:txBody>
                  <a:tcPr anchor="ctr">
                    <a:solidFill>
                      <a:srgbClr val="D9DD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스무</a:t>
                      </a:r>
                    </a:p>
                  </a:txBody>
                  <a:tcPr anchor="ctr">
                    <a:solidFill>
                      <a:srgbClr val="D9DD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/>
                        <a:t>Seu</a:t>
                      </a:r>
                      <a:r>
                        <a:rPr lang="en-US" altLang="ko-KR" sz="2400" dirty="0"/>
                        <a:t>-mu</a:t>
                      </a:r>
                      <a:endParaRPr lang="ko-KR" altLang="en-US" sz="2400" dirty="0"/>
                    </a:p>
                  </a:txBody>
                  <a:tcPr anchor="ctr">
                    <a:solidFill>
                      <a:srgbClr val="D9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1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30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서른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/>
                        <a:t>Seo-reun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40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마흔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Ma-</a:t>
                      </a:r>
                      <a:r>
                        <a:rPr lang="en-US" altLang="ko-KR" sz="2400" dirty="0" err="1"/>
                        <a:t>heun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525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50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shin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3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예순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Ye-sun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23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일흔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il-</a:t>
                      </a:r>
                      <a:r>
                        <a:rPr lang="en-US" altLang="ko-KR" sz="2400" dirty="0" err="1"/>
                        <a:t>heun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461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여든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Yeo-</a:t>
                      </a:r>
                      <a:r>
                        <a:rPr lang="en-US" altLang="ko-KR" sz="2400" dirty="0" err="1"/>
                        <a:t>deun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91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/>
                        <a:t>아흔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A-</a:t>
                      </a:r>
                      <a:r>
                        <a:rPr lang="en-US" altLang="ko-KR" sz="2400" dirty="0" err="1"/>
                        <a:t>heun</a:t>
                      </a:r>
                      <a:endParaRPr lang="en-US" altLang="ko-K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8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32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7" name="그림 6" descr="테이블이(가) 표시된 사진&#10;&#10;자동 생성된 설명">
            <a:extLst>
              <a:ext uri="{FF2B5EF4-FFF2-40B4-BE49-F238E27FC236}">
                <a16:creationId xmlns:a16="http://schemas.microsoft.com/office/drawing/2014/main" id="{DD9AEFD3-871A-A147-85B9-9C118CE82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908720"/>
            <a:ext cx="1065718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1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FA077-B855-4797-BD38-EDD79A58E097}"/>
              </a:ext>
            </a:extLst>
          </p:cNvPr>
          <p:cNvSpPr txBox="1"/>
          <p:nvPr/>
        </p:nvSpPr>
        <p:spPr>
          <a:xfrm>
            <a:off x="2933104" y="965306"/>
            <a:ext cx="6171113" cy="3256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 years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old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한 살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han-sal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 years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old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두 살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[du-</a:t>
            </a:r>
            <a:r>
              <a:rPr kumimoji="0" lang="en-US" altLang="ko-K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sal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 years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old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세 살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[se-</a:t>
            </a:r>
            <a:r>
              <a:rPr kumimoji="0" lang="en-US" altLang="ko-K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sal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4 years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old : 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네 살 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[ne-</a:t>
            </a:r>
            <a:r>
              <a:rPr kumimoji="0" lang="en-US" altLang="ko-K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sal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20 years old : </a:t>
            </a:r>
            <a:r>
              <a:rPr kumimoji="0" lang="ko-KR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스무 살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</a:t>
            </a:r>
            <a:r>
              <a:rPr kumimoji="0" lang="en-US" altLang="ko-K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seu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-mu-</a:t>
            </a:r>
            <a:r>
              <a:rPr kumimoji="0" lang="en-US" altLang="ko-KR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sal</a:t>
            </a: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B438A17-38B4-441B-ABBB-A3FB20D53C2F}"/>
              </a:ext>
            </a:extLst>
          </p:cNvPr>
          <p:cNvGrpSpPr/>
          <p:nvPr/>
        </p:nvGrpSpPr>
        <p:grpSpPr>
          <a:xfrm>
            <a:off x="762301" y="4602899"/>
            <a:ext cx="10828042" cy="1597928"/>
            <a:chOff x="762301" y="4448904"/>
            <a:chExt cx="10828042" cy="1597928"/>
          </a:xfrm>
          <a:solidFill>
            <a:srgbClr val="FFFFFF"/>
          </a:solidFill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800CF5B-0374-41B9-B096-FDA68B9730D7}"/>
                </a:ext>
              </a:extLst>
            </p:cNvPr>
            <p:cNvSpPr/>
            <p:nvPr/>
          </p:nvSpPr>
          <p:spPr>
            <a:xfrm>
              <a:off x="762301" y="4448904"/>
              <a:ext cx="10828042" cy="159792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DD967A-BDBA-45B8-AA6E-F5537D9C9AE7}"/>
                </a:ext>
              </a:extLst>
            </p:cNvPr>
            <p:cNvSpPr txBox="1"/>
            <p:nvPr/>
          </p:nvSpPr>
          <p:spPr>
            <a:xfrm>
              <a:off x="905521" y="4558319"/>
              <a:ext cx="8589980" cy="588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 Bold" panose="00000800000000000000" pitchFamily="2" charset="-127"/>
                  <a:ea typeface="넥슨Lv1고딕 Bold" panose="00000800000000000000" pitchFamily="2" charset="-127"/>
                </a:rPr>
                <a:t>Q. 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How old are you? 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너 몇 살이야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? [neo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myeot-sal-i-ya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?]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989028-E01C-4E96-B4B0-A590F1938F90}"/>
                </a:ext>
              </a:extLst>
            </p:cNvPr>
            <p:cNvSpPr txBox="1"/>
            <p:nvPr/>
          </p:nvSpPr>
          <p:spPr>
            <a:xfrm>
              <a:off x="905521" y="5242700"/>
              <a:ext cx="10684822" cy="588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 Bold" panose="00000800000000000000" pitchFamily="2" charset="-127"/>
                  <a:ea typeface="넥슨Lv1고딕 Bold" panose="00000800000000000000" pitchFamily="2" charset="-127"/>
                </a:rPr>
                <a:t>A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. I’m 22 years old. 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나는 </a:t>
              </a: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 Bold" panose="00000800000000000000" pitchFamily="2" charset="-127"/>
                  <a:ea typeface="넥슨Lv1고딕 Bold" panose="00000800000000000000" pitchFamily="2" charset="-127"/>
                </a:rPr>
                <a:t>스물 두살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이야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. [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na-neun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seu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mul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-du-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sal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i-ya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.]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75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0A817-7BD0-40FE-B25F-0E923E5F56FA}"/>
              </a:ext>
            </a:extLst>
          </p:cNvPr>
          <p:cNvSpPr txBox="1"/>
          <p:nvPr/>
        </p:nvSpPr>
        <p:spPr>
          <a:xfrm>
            <a:off x="3085007" y="965306"/>
            <a:ext cx="5867312" cy="3240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 thing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한 개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han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gae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 things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두 개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[du-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gae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 things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세 개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[se-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gae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4 things :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네 개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[ne-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gae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20 things :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스무 개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seu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-mu-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gae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1593E4C-EFA3-4805-B5F6-064EB43872D0}"/>
              </a:ext>
            </a:extLst>
          </p:cNvPr>
          <p:cNvGrpSpPr/>
          <p:nvPr/>
        </p:nvGrpSpPr>
        <p:grpSpPr>
          <a:xfrm>
            <a:off x="762301" y="4360139"/>
            <a:ext cx="10828042" cy="1925492"/>
            <a:chOff x="762301" y="4448904"/>
            <a:chExt cx="10828042" cy="1925492"/>
          </a:xfrm>
          <a:solidFill>
            <a:srgbClr val="FFFFFF"/>
          </a:solidFill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5F022DD-864A-4B29-B7CE-4D4710F2F16C}"/>
                </a:ext>
              </a:extLst>
            </p:cNvPr>
            <p:cNvSpPr/>
            <p:nvPr/>
          </p:nvSpPr>
          <p:spPr>
            <a:xfrm>
              <a:off x="762301" y="4448904"/>
              <a:ext cx="10828042" cy="192549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3CE556-351A-453A-A124-DF4B475EFFD0}"/>
                </a:ext>
              </a:extLst>
            </p:cNvPr>
            <p:cNvSpPr txBox="1"/>
            <p:nvPr/>
          </p:nvSpPr>
          <p:spPr>
            <a:xfrm>
              <a:off x="905521" y="4583481"/>
              <a:ext cx="10684822" cy="16927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Two apples please : 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사과 </a:t>
              </a: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 Bold" panose="00000800000000000000" pitchFamily="2" charset="-127"/>
                  <a:ea typeface="넥슨Lv1고딕 Bold" panose="00000800000000000000" pitchFamily="2" charset="-127"/>
                </a:rPr>
                <a:t>두 개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주세요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. [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sa-gwa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du-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gae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ju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-se-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yo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.]</a:t>
              </a:r>
            </a:p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How much is four chocolates? : 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초콜릿 </a:t>
              </a: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 Bold" panose="00000800000000000000" pitchFamily="2" charset="-127"/>
                  <a:ea typeface="넥슨Lv1고딕 Bold" panose="00000800000000000000" pitchFamily="2" charset="-127"/>
                </a:rPr>
                <a:t>네 개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얼마예요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? [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cho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kol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-lit ne-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gae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eol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-ma-ye-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yo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?]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35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A4996-25B2-4EF7-9466-1A0FFB82B77D}"/>
              </a:ext>
            </a:extLst>
          </p:cNvPr>
          <p:cNvSpPr txBox="1"/>
          <p:nvPr/>
        </p:nvSpPr>
        <p:spPr>
          <a:xfrm>
            <a:off x="2187327" y="965306"/>
            <a:ext cx="7662675" cy="3256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 sheet of paper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한 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han-jang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 sheets of paper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두 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[du-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jang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 sheets of paper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: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세 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[se-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jang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4 sheets of paper :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네 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[ne-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jang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20 sheets of paper :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스무 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seu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-mu-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jang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A6F373E-05F1-4BF3-BCAA-C80CFC7D0496}"/>
              </a:ext>
            </a:extLst>
          </p:cNvPr>
          <p:cNvGrpSpPr/>
          <p:nvPr/>
        </p:nvGrpSpPr>
        <p:grpSpPr>
          <a:xfrm>
            <a:off x="762301" y="4360139"/>
            <a:ext cx="10828042" cy="1925492"/>
            <a:chOff x="762301" y="4448904"/>
            <a:chExt cx="10828042" cy="1925492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6812CEF-9CEA-4EFC-AD53-6AB2373FFA84}"/>
                </a:ext>
              </a:extLst>
            </p:cNvPr>
            <p:cNvSpPr/>
            <p:nvPr/>
          </p:nvSpPr>
          <p:spPr>
            <a:xfrm>
              <a:off x="762301" y="4448904"/>
              <a:ext cx="10828042" cy="192549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480B47-C79A-4881-8298-8F60711BE8D2}"/>
                </a:ext>
              </a:extLst>
            </p:cNvPr>
            <p:cNvSpPr txBox="1"/>
            <p:nvPr/>
          </p:nvSpPr>
          <p:spPr>
            <a:xfrm>
              <a:off x="905521" y="4583481"/>
              <a:ext cx="10684822" cy="168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I have to write a report for today's assignment.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: 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오늘 과제로 보고서 </a:t>
              </a:r>
              <a:r>
                <a:rPr kumimoji="0" lang="ko-KR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 Bold" panose="00000800000000000000" pitchFamily="2" charset="-127"/>
                  <a:ea typeface="넥슨Lv1고딕 Bold" panose="00000800000000000000" pitchFamily="2" charset="-127"/>
                </a:rPr>
                <a:t>한 장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 Bold" panose="00000800000000000000" pitchFamily="2" charset="-127"/>
                  <a:ea typeface="넥슨Lv1고딕 Bold" panose="00000800000000000000" pitchFamily="2" charset="-127"/>
                </a:rPr>
                <a:t> </a:t>
              </a:r>
              <a:r>
                <a:rPr kumimoji="0" lang="ko-KR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써야해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.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[o-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neul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gwa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-je-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ro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bo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-go-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seo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han-jang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 </a:t>
              </a:r>
              <a:r>
                <a:rPr kumimoji="0" lang="en-US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sseo-ya-hae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넥슨Lv1고딕" panose="00000500000000000000" pitchFamily="2" charset="-127"/>
                  <a:ea typeface="넥슨Lv1고딕" panose="00000500000000000000" pitchFamily="2" charset="-127"/>
                </a:rPr>
                <a:t>.]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75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471CB-936F-4FCA-A06D-1120FA8B6856}"/>
              </a:ext>
            </a:extLst>
          </p:cNvPr>
          <p:cNvSpPr txBox="1"/>
          <p:nvPr/>
        </p:nvSpPr>
        <p:spPr>
          <a:xfrm>
            <a:off x="624045" y="934365"/>
            <a:ext cx="4398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3. Count the order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FC46CB-A1A5-4145-81E6-30AA9018B6B1}"/>
              </a:ext>
            </a:extLst>
          </p:cNvPr>
          <p:cNvSpPr txBox="1"/>
          <p:nvPr/>
        </p:nvSpPr>
        <p:spPr>
          <a:xfrm>
            <a:off x="4389853" y="828230"/>
            <a:ext cx="5299079" cy="655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Number + (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째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[(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beon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)-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jjae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]</a:t>
            </a:r>
          </a:p>
        </p:txBody>
      </p:sp>
      <p:graphicFrame>
        <p:nvGraphicFramePr>
          <p:cNvPr id="5" name="표 5">
            <a:extLst>
              <a:ext uri="{FF2B5EF4-FFF2-40B4-BE49-F238E27FC236}">
                <a16:creationId xmlns:a16="http://schemas.microsoft.com/office/drawing/2014/main" id="{A167B598-3C7D-4DC8-BBCC-CA66E825CBAD}"/>
              </a:ext>
            </a:extLst>
          </p:cNvPr>
          <p:cNvGraphicFramePr>
            <a:graphicFrameLocks noGrp="1"/>
          </p:cNvGraphicFramePr>
          <p:nvPr/>
        </p:nvGraphicFramePr>
        <p:xfrm>
          <a:off x="1317828" y="1774277"/>
          <a:ext cx="9556344" cy="4333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5448">
                  <a:extLst>
                    <a:ext uri="{9D8B030D-6E8A-4147-A177-3AD203B41FA5}">
                      <a16:colId xmlns:a16="http://schemas.microsoft.com/office/drawing/2014/main" val="3301579751"/>
                    </a:ext>
                  </a:extLst>
                </a:gridCol>
                <a:gridCol w="3185448">
                  <a:extLst>
                    <a:ext uri="{9D8B030D-6E8A-4147-A177-3AD203B41FA5}">
                      <a16:colId xmlns:a16="http://schemas.microsoft.com/office/drawing/2014/main" val="2758340920"/>
                    </a:ext>
                  </a:extLst>
                </a:gridCol>
                <a:gridCol w="3185448">
                  <a:extLst>
                    <a:ext uri="{9D8B030D-6E8A-4147-A177-3AD203B41FA5}">
                      <a16:colId xmlns:a16="http://schemas.microsoft.com/office/drawing/2014/main" val="280323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Number</a:t>
                      </a:r>
                      <a:endParaRPr lang="ko-KR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Korean</a:t>
                      </a:r>
                      <a:endParaRPr lang="ko-KR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Pronunciation</a:t>
                      </a:r>
                      <a:endParaRPr lang="ko-KR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50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</a:t>
                      </a:r>
                      <a:r>
                        <a:rPr lang="en-US" altLang="ko-KR" sz="2000" b="1" baseline="30000" dirty="0"/>
                        <a:t>st</a:t>
                      </a:r>
                      <a:endParaRPr lang="ko-KR" altLang="en-US" sz="20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첫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err="1"/>
                        <a:t>Cheot</a:t>
                      </a:r>
                      <a:r>
                        <a:rPr lang="en-US" altLang="ko-KR" sz="2000" dirty="0"/>
                        <a:t>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2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2</a:t>
                      </a:r>
                      <a:r>
                        <a:rPr lang="en-US" altLang="ko-KR" sz="2000" b="1" baseline="30000" dirty="0"/>
                        <a:t>nd</a:t>
                      </a:r>
                      <a:endParaRPr lang="ko-KR" altLang="en-US" sz="20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두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/>
                        <a:t>Du-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1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3</a:t>
                      </a:r>
                      <a:r>
                        <a:rPr lang="en-US" altLang="ko-KR" sz="2000" b="1" baseline="30000" dirty="0"/>
                        <a:t>rd</a:t>
                      </a:r>
                      <a:endParaRPr lang="ko-KR" altLang="en-US" sz="20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세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/>
                        <a:t>Se-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12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4</a:t>
                      </a:r>
                      <a:r>
                        <a:rPr lang="en-US" altLang="ko-KR" sz="2000" b="1" baseline="30000" dirty="0"/>
                        <a:t>th</a:t>
                      </a:r>
                      <a:endParaRPr lang="ko-KR" altLang="en-US" sz="20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네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Ne-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25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5</a:t>
                      </a:r>
                      <a:r>
                        <a:rPr lang="en-US" altLang="ko-KR" sz="2000" b="1" baseline="30000" dirty="0"/>
                        <a:t>th</a:t>
                      </a:r>
                      <a:endParaRPr lang="ko-KR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다섯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Da-</a:t>
                      </a:r>
                      <a:r>
                        <a:rPr lang="en-US" altLang="ko-KR" sz="2000" dirty="0" err="1"/>
                        <a:t>seot</a:t>
                      </a:r>
                      <a:r>
                        <a:rPr lang="en-US" altLang="ko-KR" sz="2000" dirty="0"/>
                        <a:t>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3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6</a:t>
                      </a:r>
                      <a:r>
                        <a:rPr lang="en-US" altLang="ko-KR" sz="2000" b="1" baseline="30000" dirty="0"/>
                        <a:t>th</a:t>
                      </a:r>
                      <a:endParaRPr lang="en-US" altLang="ko-K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여섯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Yeo-</a:t>
                      </a:r>
                      <a:r>
                        <a:rPr lang="en-US" altLang="ko-KR" sz="2000" dirty="0" err="1"/>
                        <a:t>seot</a:t>
                      </a:r>
                      <a:r>
                        <a:rPr lang="en-US" altLang="ko-KR" sz="2000" dirty="0"/>
                        <a:t>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23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7</a:t>
                      </a:r>
                      <a:r>
                        <a:rPr lang="en-US" altLang="ko-KR" sz="2000" b="1" baseline="30000" dirty="0"/>
                        <a:t>th</a:t>
                      </a:r>
                      <a:endParaRPr lang="en-US" altLang="ko-K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일곱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il-gob-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461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8</a:t>
                      </a:r>
                      <a:r>
                        <a:rPr lang="en-US" altLang="ko-KR" sz="2000" b="1" baseline="30000" dirty="0"/>
                        <a:t>th</a:t>
                      </a:r>
                      <a:endParaRPr lang="en-US" altLang="ko-K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여덟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Yeo-</a:t>
                      </a:r>
                      <a:r>
                        <a:rPr lang="en-US" altLang="ko-KR" sz="2000" dirty="0" err="1"/>
                        <a:t>deol</a:t>
                      </a:r>
                      <a:r>
                        <a:rPr lang="en-US" altLang="ko-KR" sz="2000" dirty="0"/>
                        <a:t>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91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9</a:t>
                      </a:r>
                      <a:r>
                        <a:rPr lang="en-US" altLang="ko-KR" sz="2000" b="1" baseline="30000" dirty="0"/>
                        <a:t>th</a:t>
                      </a:r>
                      <a:endParaRPr lang="en-US" altLang="ko-K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아홉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A-hop-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en-US" altLang="ko-K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8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/>
                        <a:t>10th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/>
                        <a:t>열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번</a:t>
                      </a:r>
                      <a:r>
                        <a:rPr lang="en-US" altLang="ko-KR" sz="2000" dirty="0"/>
                        <a:t>)</a:t>
                      </a:r>
                      <a:r>
                        <a:rPr lang="ko-KR" altLang="en-US" sz="2000" dirty="0"/>
                        <a:t>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err="1"/>
                        <a:t>yeol</a:t>
                      </a:r>
                      <a:r>
                        <a:rPr lang="en-US" altLang="ko-KR" sz="2000" dirty="0"/>
                        <a:t>-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beon</a:t>
                      </a:r>
                      <a:r>
                        <a:rPr kumimoji="0" lang="en-US" altLang="ko-K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)-</a:t>
                      </a:r>
                      <a:r>
                        <a:rPr kumimoji="0" lang="en-US" altLang="ko-K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jjae</a:t>
                      </a:r>
                      <a:endParaRPr lang="en-US" altLang="ko-K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031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731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2. Propositional particles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9E9B0-3217-402B-90F9-3DF3E0B3B109}"/>
              </a:ext>
            </a:extLst>
          </p:cNvPr>
          <p:cNvSpPr txBox="1"/>
          <p:nvPr/>
        </p:nvSpPr>
        <p:spPr>
          <a:xfrm>
            <a:off x="382550" y="1065772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Objective making particles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43B2323B-7E11-41E6-BF30-028CFA3A36C0}"/>
              </a:ext>
            </a:extLst>
          </p:cNvPr>
          <p:cNvSpPr txBox="1">
            <a:spLocks/>
          </p:cNvSpPr>
          <p:nvPr/>
        </p:nvSpPr>
        <p:spPr>
          <a:xfrm>
            <a:off x="1451578" y="2256879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48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을</a:t>
            </a:r>
            <a:r>
              <a:rPr kumimoji="1" lang="en-US" altLang="ko-KR" sz="48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48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eul</a:t>
            </a:r>
            <a:r>
              <a:rPr kumimoji="1" lang="en-US" altLang="ko-KR" sz="48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 / </a:t>
            </a:r>
            <a:r>
              <a:rPr kumimoji="1" lang="ko-KR" altLang="en-US" sz="48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를</a:t>
            </a:r>
            <a:r>
              <a:rPr kumimoji="1" lang="en-US" altLang="ko-KR" sz="48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48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leul</a:t>
            </a:r>
            <a:r>
              <a:rPr kumimoji="1" lang="en-US" altLang="ko-KR" sz="48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endParaRPr lang="en" altLang="ko-Kore-CZ" sz="2800" dirty="0"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endParaRPr lang="en" altLang="ko-Kore-CZ" sz="2800" dirty="0">
              <a:highlight>
                <a:srgbClr val="F5FECE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lang="en" altLang="ko-Kore-CZ" sz="28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Words ending with a  </a:t>
            </a:r>
            <a:r>
              <a:rPr lang="en" altLang="ko-Kore-CZ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consonant</a:t>
            </a:r>
            <a:r>
              <a:rPr lang="en" altLang="ko-Kore-CZ" sz="28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+ </a:t>
            </a:r>
            <a:r>
              <a:rPr lang="en" altLang="ko-Kore-CZ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lang="ko-KR" altLang="en-US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을</a:t>
            </a:r>
            <a:endParaRPr lang="en-US" altLang="ko-KR" sz="2800" dirty="0">
              <a:solidFill>
                <a:schemeClr val="tx1"/>
              </a:solidFill>
              <a:highlight>
                <a:srgbClr val="F5FECE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lang="en" altLang="ko-Kore-CZ" sz="28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Words ending with a </a:t>
            </a:r>
            <a:r>
              <a:rPr lang="en" altLang="ko-Kore-CZ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vowel</a:t>
            </a:r>
            <a:r>
              <a:rPr lang="en" altLang="ko-Kore-CZ" sz="28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+ </a:t>
            </a:r>
            <a:r>
              <a:rPr lang="en" altLang="ko-Kore-CZ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lang="ko-KR" altLang="en-US" sz="2800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를 </a:t>
            </a:r>
          </a:p>
          <a:p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437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2. Propositional particles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ABE51-900A-4DD1-B8E2-26E3DC21AB01}"/>
              </a:ext>
            </a:extLst>
          </p:cNvPr>
          <p:cNvSpPr txBox="1"/>
          <p:nvPr/>
        </p:nvSpPr>
        <p:spPr>
          <a:xfrm>
            <a:off x="623392" y="1700808"/>
            <a:ext cx="101531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ko-KR" altLang="en-US" sz="2800" u="sng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거울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[geo-ul] + </a:t>
            </a:r>
            <a:r>
              <a:rPr kumimoji="1" lang="ko-KR" altLang="en-US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을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eul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</a:t>
            </a:r>
            <a:r>
              <a:rPr kumimoji="1" lang="en-US" altLang="ko-KR" sz="2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=mirror</a:t>
            </a:r>
          </a:p>
          <a:p>
            <a:pPr marL="285750" indent="-285750">
              <a:buFont typeface="Wingdings" pitchFamily="2" charset="2"/>
              <a:buChar char="ü"/>
            </a:pPr>
            <a:endParaRPr kumimoji="1" lang="en-US" altLang="ko-Kore-CZ" sz="2800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ko-KR" altLang="en-US" sz="2800" u="sng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나무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na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-mu] + </a:t>
            </a:r>
            <a:r>
              <a:rPr kumimoji="1" lang="ko-KR" altLang="en-US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를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leul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r>
              <a:rPr kumimoji="1" lang="en-US" altLang="ko-Kore-CZ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</a:t>
            </a:r>
            <a:r>
              <a:rPr kumimoji="1" lang="en-US" altLang="ko-Kore-CZ" sz="2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=tree</a:t>
            </a:r>
          </a:p>
          <a:p>
            <a:endParaRPr kumimoji="1" lang="en-US" altLang="ko-Kore-CZ" sz="2800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ko-KR" altLang="en-US" sz="2800" u="sng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나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na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 + </a:t>
            </a:r>
            <a:r>
              <a:rPr kumimoji="1" lang="ko-KR" altLang="en-US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를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leul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r>
              <a:rPr kumimoji="1" lang="en-US" altLang="ko-Kore-CZ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</a:t>
            </a:r>
            <a:r>
              <a:rPr kumimoji="1" lang="en-US" altLang="ko-Kore-CZ" sz="2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=me</a:t>
            </a:r>
          </a:p>
          <a:p>
            <a:endParaRPr kumimoji="1" lang="en-US" altLang="ko-Kore-CZ" sz="2800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ko-Kore-CZ" altLang="en-US" sz="2800" u="sng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기차</a:t>
            </a:r>
            <a:r>
              <a:rPr kumimoji="1" lang="ko-Kore-CZ" altLang="en-US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를</a:t>
            </a:r>
            <a:r>
              <a:rPr kumimoji="1" lang="ko-KR" altLang="en-US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봐요 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!</a:t>
            </a:r>
            <a:r>
              <a:rPr kumimoji="1" lang="ko-KR" altLang="en-US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gi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-cha-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leul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28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bwo-yo</a:t>
            </a:r>
            <a:r>
              <a:rPr kumimoji="1" lang="en-US" altLang="ko-KR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 = </a:t>
            </a:r>
            <a:r>
              <a:rPr kumimoji="1" lang="en-US" altLang="ko-KR" sz="28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Look at the train !</a:t>
            </a:r>
          </a:p>
          <a:p>
            <a:r>
              <a:rPr kumimoji="1" lang="en-US" altLang="ko-Kore-CZ" sz="28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</a:t>
            </a:r>
            <a:r>
              <a:rPr kumimoji="1" lang="en-US" altLang="ko-Kore-CZ" sz="2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=train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284FE-D45A-4BB7-9B47-25E968DB1B60}"/>
              </a:ext>
            </a:extLst>
          </p:cNvPr>
          <p:cNvSpPr txBox="1"/>
          <p:nvPr/>
        </p:nvSpPr>
        <p:spPr>
          <a:xfrm>
            <a:off x="382550" y="972891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Examples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26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2279576" y="2284378"/>
            <a:ext cx="7992888" cy="504056"/>
          </a:xfrm>
          <a:prstGeom prst="round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2279576" y="3008278"/>
            <a:ext cx="7992888" cy="504056"/>
          </a:xfrm>
          <a:prstGeom prst="round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279576" y="3745016"/>
            <a:ext cx="7992888" cy="504056"/>
          </a:xfrm>
          <a:prstGeom prst="round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9576" y="1988841"/>
            <a:ext cx="4752528" cy="77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6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803A2-7D5B-4715-9FA5-E7E9EB4F304E}"/>
              </a:ext>
            </a:extLst>
          </p:cNvPr>
          <p:cNvSpPr txBox="1"/>
          <p:nvPr/>
        </p:nvSpPr>
        <p:spPr>
          <a:xfrm>
            <a:off x="2279576" y="2745663"/>
            <a:ext cx="4752528" cy="77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6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2. Propositional particles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548EC-1E50-4D91-8E18-948FE60C6BEF}"/>
              </a:ext>
            </a:extLst>
          </p:cNvPr>
          <p:cNvSpPr txBox="1"/>
          <p:nvPr/>
        </p:nvSpPr>
        <p:spPr>
          <a:xfrm>
            <a:off x="2279576" y="3459218"/>
            <a:ext cx="5688632" cy="77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6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</a:p>
        </p:txBody>
      </p:sp>
      <p:sp>
        <p:nvSpPr>
          <p:cNvPr id="10" name="모서리가 둥근 직사각형 5">
            <a:extLst>
              <a:ext uri="{FF2B5EF4-FFF2-40B4-BE49-F238E27FC236}">
                <a16:creationId xmlns:a16="http://schemas.microsoft.com/office/drawing/2014/main" id="{5B855537-C659-4374-971F-1772028BD887}"/>
              </a:ext>
            </a:extLst>
          </p:cNvPr>
          <p:cNvSpPr/>
          <p:nvPr/>
        </p:nvSpPr>
        <p:spPr>
          <a:xfrm>
            <a:off x="2279576" y="4509939"/>
            <a:ext cx="7992888" cy="504056"/>
          </a:xfrm>
          <a:prstGeom prst="round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320ED-C2DC-4491-A034-9A63447DBC78}"/>
              </a:ext>
            </a:extLst>
          </p:cNvPr>
          <p:cNvSpPr txBox="1"/>
          <p:nvPr/>
        </p:nvSpPr>
        <p:spPr>
          <a:xfrm>
            <a:off x="2279576" y="4226375"/>
            <a:ext cx="5688632" cy="77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6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4. Korean culture</a:t>
            </a:r>
          </a:p>
        </p:txBody>
      </p:sp>
      <p:sp>
        <p:nvSpPr>
          <p:cNvPr id="13" name="모서리가 둥근 직사각형 5">
            <a:extLst>
              <a:ext uri="{FF2B5EF4-FFF2-40B4-BE49-F238E27FC236}">
                <a16:creationId xmlns:a16="http://schemas.microsoft.com/office/drawing/2014/main" id="{AE202403-8E6A-479E-A266-EB2C523DD6E3}"/>
              </a:ext>
            </a:extLst>
          </p:cNvPr>
          <p:cNvSpPr/>
          <p:nvPr/>
        </p:nvSpPr>
        <p:spPr>
          <a:xfrm>
            <a:off x="2279576" y="5307707"/>
            <a:ext cx="7992888" cy="504056"/>
          </a:xfrm>
          <a:prstGeom prst="round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4EC039-A6D2-4400-AC8A-70788057DEDA}"/>
              </a:ext>
            </a:extLst>
          </p:cNvPr>
          <p:cNvSpPr txBox="1"/>
          <p:nvPr/>
        </p:nvSpPr>
        <p:spPr>
          <a:xfrm>
            <a:off x="2279576" y="5024143"/>
            <a:ext cx="5688632" cy="779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6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5. Today’s K-pop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8ACE6C-34C7-E846-B880-95E784DC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74" y="1916832"/>
            <a:ext cx="10494702" cy="4038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DE638-CEF9-4262-BDB7-796A8229493D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Present 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24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7B4B6-C1F7-44F4-B67C-91211F7F4479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Past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845CD-F136-452C-9F6C-D60982DB1B10}"/>
              </a:ext>
            </a:extLst>
          </p:cNvPr>
          <p:cNvSpPr txBox="1"/>
          <p:nvPr/>
        </p:nvSpPr>
        <p:spPr>
          <a:xfrm>
            <a:off x="1922264" y="2667591"/>
            <a:ext cx="1728192" cy="1015663"/>
          </a:xfrm>
          <a:prstGeom prst="rect">
            <a:avLst/>
          </a:prstGeom>
          <a:noFill/>
          <a:ln w="28575">
            <a:solidFill>
              <a:srgbClr val="6974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B6517F-DD1E-4EDB-BF39-09433544E99D}"/>
              </a:ext>
            </a:extLst>
          </p:cNvPr>
          <p:cNvSpPr txBox="1"/>
          <p:nvPr/>
        </p:nvSpPr>
        <p:spPr>
          <a:xfrm>
            <a:off x="1766875" y="3744960"/>
            <a:ext cx="203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V</a:t>
            </a:r>
            <a:r>
              <a:rPr kumimoji="0" lang="en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erb stem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C2E4B-B8E7-457E-8ADD-3D976266BDAF}"/>
              </a:ext>
            </a:extLst>
          </p:cNvPr>
          <p:cNvSpPr txBox="1"/>
          <p:nvPr/>
        </p:nvSpPr>
        <p:spPr>
          <a:xfrm>
            <a:off x="1775520" y="4293096"/>
            <a:ext cx="203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Go/[</a:t>
            </a:r>
            <a:r>
              <a:rPr lang="en-US" altLang="ko-Kore-CZ" sz="2800" dirty="0">
                <a:solidFill>
                  <a:prstClr val="black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ga]</a:t>
            </a:r>
            <a:endParaRPr lang="ko-KR" altLang="en-US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24C808-C371-4DCC-8253-D19502A5D60D}"/>
              </a:ext>
            </a:extLst>
          </p:cNvPr>
          <p:cNvSpPr txBox="1"/>
          <p:nvPr/>
        </p:nvSpPr>
        <p:spPr>
          <a:xfrm>
            <a:off x="8386157" y="2625033"/>
            <a:ext cx="1728192" cy="1015663"/>
          </a:xfrm>
          <a:prstGeom prst="rect">
            <a:avLst/>
          </a:prstGeom>
          <a:noFill/>
          <a:ln w="28575">
            <a:solidFill>
              <a:srgbClr val="6974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3795CC-668D-4D31-A3CF-58862E45ABC4}"/>
              </a:ext>
            </a:extLst>
          </p:cNvPr>
          <p:cNvSpPr txBox="1"/>
          <p:nvPr/>
        </p:nvSpPr>
        <p:spPr>
          <a:xfrm>
            <a:off x="8246913" y="3702402"/>
            <a:ext cx="2038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Ending of the word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3AB522-A71D-47F4-9012-77031A148662}"/>
              </a:ext>
            </a:extLst>
          </p:cNvPr>
          <p:cNvSpPr txBox="1"/>
          <p:nvPr/>
        </p:nvSpPr>
        <p:spPr>
          <a:xfrm>
            <a:off x="8255558" y="4605343"/>
            <a:ext cx="203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[d</a:t>
            </a:r>
            <a:r>
              <a:rPr lang="en-US" altLang="ko-Kore-CZ" sz="2800" dirty="0">
                <a:solidFill>
                  <a:prstClr val="black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a]</a:t>
            </a:r>
            <a:endParaRPr lang="ko-KR" altLang="en-US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B24B5938-534F-4CD3-87FB-E02585913C76}"/>
              </a:ext>
            </a:extLst>
          </p:cNvPr>
          <p:cNvSpPr/>
          <p:nvPr/>
        </p:nvSpPr>
        <p:spPr>
          <a:xfrm>
            <a:off x="4381227" y="1644002"/>
            <a:ext cx="3528392" cy="3384376"/>
          </a:xfrm>
          <a:prstGeom prst="ellipse">
            <a:avLst/>
          </a:prstGeom>
          <a:solidFill>
            <a:srgbClr val="D9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353E14-7E35-49DF-9C67-AC3FA7070E8E}"/>
              </a:ext>
            </a:extLst>
          </p:cNvPr>
          <p:cNvSpPr txBox="1"/>
          <p:nvPr/>
        </p:nvSpPr>
        <p:spPr>
          <a:xfrm>
            <a:off x="4976948" y="2151727"/>
            <a:ext cx="23369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Pre-final </a:t>
            </a:r>
          </a:p>
          <a:p>
            <a:pPr algn="ctr"/>
            <a:r>
              <a:rPr kumimoji="0" lang="en-US" altLang="ko-Kore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ending</a:t>
            </a:r>
          </a:p>
          <a:p>
            <a:pPr algn="ctr"/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which represents tense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824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3960272-C394-45E1-8E34-899A12D6E3B7}"/>
              </a:ext>
            </a:extLst>
          </p:cNvPr>
          <p:cNvSpPr>
            <a:spLocks noGrp="1"/>
          </p:cNvSpPr>
          <p:nvPr/>
        </p:nvSpPr>
        <p:spPr>
          <a:xfrm>
            <a:off x="150591" y="2348880"/>
            <a:ext cx="11944865" cy="38402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1.</a:t>
            </a:r>
            <a:r>
              <a:rPr lang="ko-KR" altLang="en-US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Verb stems ending with vowels </a:t>
            </a:r>
            <a:r>
              <a:rPr lang="en-US" altLang="ko-KR" dirty="0" err="1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ᅩ</a:t>
            </a:r>
            <a:r>
              <a:rPr lang="en-US" altLang="ko-KR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 [</a:t>
            </a:r>
            <a:r>
              <a:rPr lang="en" altLang="ko-Kore-CZ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o] or </a:t>
            </a:r>
            <a:r>
              <a:rPr lang="en-US" altLang="ko-KR" dirty="0" err="1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ᅡ</a:t>
            </a:r>
            <a:r>
              <a:rPr lang="en-US" altLang="ko-KR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 [</a:t>
            </a:r>
            <a:r>
              <a:rPr lang="en" altLang="ko-Kore-CZ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a] 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+</a:t>
            </a:r>
            <a:r>
              <a:rPr lang="ko-KR" altLang="en-US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ko-KR" altLang="en-US" sz="2800" b="1" dirty="0" err="1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았</a:t>
            </a:r>
            <a:r>
              <a:rPr lang="en-US" altLang="ko-KR" sz="2800" b="1" dirty="0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[at]</a:t>
            </a:r>
            <a:endParaRPr lang="en" altLang="ko-Kore-CZ" sz="2800" b="1" dirty="0">
              <a:solidFill>
                <a:srgbClr val="C00000"/>
              </a:solidFill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pPr marL="0" indent="0" algn="ctr">
              <a:buNone/>
            </a:pPr>
            <a:endParaRPr lang="en" altLang="ko-Kore-CZ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pPr marL="0" indent="0" algn="ctr">
              <a:buNone/>
            </a:pPr>
            <a:endParaRPr lang="en" altLang="ko-Kore-CZ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pPr marL="0" indent="0" algn="ctr">
              <a:buNone/>
            </a:pPr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2.</a:t>
            </a:r>
            <a:r>
              <a:rPr lang="ko-KR" altLang="en-US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Verb stems ending with vowels </a:t>
            </a:r>
            <a:r>
              <a:rPr lang="en" altLang="ko-Kore-CZ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OTHER THAN </a:t>
            </a:r>
            <a:r>
              <a:rPr lang="en-US" altLang="ko-KR" dirty="0" err="1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ᅩ</a:t>
            </a:r>
            <a:r>
              <a:rPr lang="en-US" altLang="ko-KR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" altLang="ko-Kore-CZ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or </a:t>
            </a:r>
            <a:r>
              <a:rPr lang="ko-KR" altLang="en-US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ㅓ</a:t>
            </a:r>
            <a:r>
              <a:rPr lang="en-US" altLang="ko-KR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+</a:t>
            </a:r>
            <a:r>
              <a:rPr lang="ko-KR" altLang="en-US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ko-KR" altLang="en-US" sz="2800" b="1" dirty="0" err="1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었</a:t>
            </a:r>
            <a:r>
              <a:rPr lang="en-US" altLang="ko-KR" sz="2800" b="1" dirty="0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[</a:t>
            </a:r>
            <a:r>
              <a:rPr lang="en-US" altLang="ko-KR" sz="2800" b="1" dirty="0" err="1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eot</a:t>
            </a:r>
            <a:r>
              <a:rPr lang="en-US" altLang="ko-KR" sz="2800" b="1" dirty="0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]</a:t>
            </a:r>
            <a:endParaRPr lang="en" altLang="ko-Kore-CZ" sz="2800" b="1" dirty="0">
              <a:solidFill>
                <a:srgbClr val="C00000"/>
              </a:solidFill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pPr marL="0" indent="0" algn="ctr">
              <a:buNone/>
            </a:pPr>
            <a:endParaRPr lang="en" altLang="ko-Kore-CZ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pPr marL="0" indent="0" algn="ctr">
              <a:buNone/>
            </a:pPr>
            <a:endParaRPr lang="en-US" altLang="ko-KR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pPr marL="0" indent="0" algn="ctr">
              <a:buNone/>
            </a:pPr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3.</a:t>
            </a:r>
            <a:r>
              <a:rPr lang="ko-KR" altLang="en-US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Verb stem </a:t>
            </a:r>
            <a:r>
              <a:rPr lang="ko-KR" altLang="en-US" dirty="0">
                <a:highlight>
                  <a:srgbClr val="FFFF00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하</a:t>
            </a:r>
            <a:r>
              <a:rPr lang="ko-KR" altLang="en-US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+</a:t>
            </a:r>
            <a:r>
              <a:rPr lang="ko-KR" altLang="en-US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ko-KR" altLang="en-US" sz="2800" b="1" dirty="0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였</a:t>
            </a:r>
            <a:r>
              <a:rPr lang="en-US" altLang="ko-KR" sz="2800" b="1" dirty="0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[</a:t>
            </a:r>
            <a:r>
              <a:rPr lang="en-US" altLang="ko-KR" sz="2800" b="1" dirty="0" err="1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yeot</a:t>
            </a:r>
            <a:r>
              <a:rPr lang="en-US" altLang="ko-KR" sz="2800" b="1" dirty="0">
                <a:solidFill>
                  <a:srgbClr val="C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]</a:t>
            </a:r>
            <a:endParaRPr kumimoji="1" lang="en-US" altLang="ko-Kore-CZ" sz="2800" b="1" dirty="0">
              <a:solidFill>
                <a:srgbClr val="C00000"/>
              </a:solidFill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endParaRPr kumimoji="1" lang="ko-Kore-CZ" altLang="en-US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2392414C-639C-402E-AD27-40E278D2146D}"/>
              </a:ext>
            </a:extLst>
          </p:cNvPr>
          <p:cNvSpPr txBox="1">
            <a:spLocks/>
          </p:cNvSpPr>
          <p:nvPr/>
        </p:nvSpPr>
        <p:spPr>
          <a:xfrm>
            <a:off x="3542184" y="1087190"/>
            <a:ext cx="5161678" cy="956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4000" b="1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b="1" dirty="0" err="1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았</a:t>
            </a:r>
            <a:r>
              <a:rPr kumimoji="1" lang="en-US" altLang="ko-KR" sz="4000" b="1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-[at] / -</a:t>
            </a:r>
            <a:r>
              <a:rPr kumimoji="1" lang="ko-KR" altLang="en-US" sz="4000" b="1" dirty="0" err="1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었</a:t>
            </a:r>
            <a:r>
              <a:rPr kumimoji="1" lang="en-US" altLang="ko-KR" sz="4000" b="1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-[</a:t>
            </a:r>
            <a:r>
              <a:rPr kumimoji="1" lang="en-US" altLang="ko-KR" sz="4000" b="1" dirty="0" err="1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eot</a:t>
            </a:r>
            <a:r>
              <a:rPr kumimoji="1" lang="en-US" altLang="ko-KR" sz="4000" b="1" dirty="0">
                <a:solidFill>
                  <a:schemeClr val="tx1"/>
                </a:solidFill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91001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7B4B6-C1F7-44F4-B67C-91211F7F4479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Past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845CD-F136-452C-9F6C-D60982DB1B10}"/>
              </a:ext>
            </a:extLst>
          </p:cNvPr>
          <p:cNvSpPr txBox="1"/>
          <p:nvPr/>
        </p:nvSpPr>
        <p:spPr>
          <a:xfrm>
            <a:off x="1922264" y="2667591"/>
            <a:ext cx="1728192" cy="1015663"/>
          </a:xfrm>
          <a:prstGeom prst="rect">
            <a:avLst/>
          </a:prstGeom>
          <a:noFill/>
          <a:ln w="28575">
            <a:solidFill>
              <a:srgbClr val="6974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</a:t>
            </a:r>
            <a:endParaRPr lang="ko-KR" altLang="en-US" sz="6000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B6517F-DD1E-4EDB-BF39-09433544E99D}"/>
              </a:ext>
            </a:extLst>
          </p:cNvPr>
          <p:cNvSpPr txBox="1"/>
          <p:nvPr/>
        </p:nvSpPr>
        <p:spPr>
          <a:xfrm>
            <a:off x="1766875" y="3744960"/>
            <a:ext cx="203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V</a:t>
            </a:r>
            <a:r>
              <a:rPr kumimoji="0" lang="en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erb stem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24C808-C371-4DCC-8253-D19502A5D60D}"/>
              </a:ext>
            </a:extLst>
          </p:cNvPr>
          <p:cNvSpPr txBox="1"/>
          <p:nvPr/>
        </p:nvSpPr>
        <p:spPr>
          <a:xfrm>
            <a:off x="8217381" y="2713757"/>
            <a:ext cx="2590242" cy="923330"/>
          </a:xfrm>
          <a:prstGeom prst="rect">
            <a:avLst/>
          </a:prstGeom>
          <a:noFill/>
          <a:ln w="28575">
            <a:solidFill>
              <a:srgbClr val="6974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어요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3795CC-668D-4D31-A3CF-58862E45ABC4}"/>
              </a:ext>
            </a:extLst>
          </p:cNvPr>
          <p:cNvSpPr txBox="1"/>
          <p:nvPr/>
        </p:nvSpPr>
        <p:spPr>
          <a:xfrm>
            <a:off x="8493017" y="3702402"/>
            <a:ext cx="2038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Ending of the word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3AB522-A71D-47F4-9012-77031A148662}"/>
              </a:ext>
            </a:extLst>
          </p:cNvPr>
          <p:cNvSpPr txBox="1"/>
          <p:nvPr/>
        </p:nvSpPr>
        <p:spPr>
          <a:xfrm>
            <a:off x="8501662" y="4605343"/>
            <a:ext cx="203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[</a:t>
            </a:r>
            <a:r>
              <a:rPr lang="en-US" altLang="ko-Kore-CZ" sz="2800" dirty="0" err="1">
                <a:solidFill>
                  <a:prstClr val="black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eo-yo</a:t>
            </a:r>
            <a:r>
              <a:rPr lang="en-US" altLang="ko-Kore-CZ" sz="2800" dirty="0">
                <a:solidFill>
                  <a:prstClr val="black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]</a:t>
            </a:r>
            <a:endParaRPr lang="ko-KR" altLang="en-US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B24B5938-534F-4CD3-87FB-E02585913C76}"/>
              </a:ext>
            </a:extLst>
          </p:cNvPr>
          <p:cNvSpPr/>
          <p:nvPr/>
        </p:nvSpPr>
        <p:spPr>
          <a:xfrm>
            <a:off x="4381227" y="1644002"/>
            <a:ext cx="3528392" cy="3384376"/>
          </a:xfrm>
          <a:prstGeom prst="ellipse">
            <a:avLst/>
          </a:prstGeom>
          <a:solidFill>
            <a:srgbClr val="D9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353E14-7E35-49DF-9C67-AC3FA7070E8E}"/>
              </a:ext>
            </a:extLst>
          </p:cNvPr>
          <p:cNvSpPr txBox="1"/>
          <p:nvPr/>
        </p:nvSpPr>
        <p:spPr>
          <a:xfrm>
            <a:off x="4954550" y="2797581"/>
            <a:ext cx="2336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-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았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- / -</a:t>
            </a:r>
            <a:r>
              <a:rPr kumimoji="0" lang="ko-KR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었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  <a:cs typeface="+mn-cs"/>
              </a:rPr>
              <a:t>-</a:t>
            </a:r>
          </a:p>
          <a:p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[at]   [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eot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lang="ko-KR" alt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004D3-6890-4D8B-A0C8-64CE6A101D2A}"/>
              </a:ext>
            </a:extLst>
          </p:cNvPr>
          <p:cNvSpPr txBox="1"/>
          <p:nvPr/>
        </p:nvSpPr>
        <p:spPr>
          <a:xfrm>
            <a:off x="8035997" y="2035401"/>
            <a:ext cx="2953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ko-Kore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5FECE"/>
                </a:highlight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Polite </a:t>
            </a:r>
            <a:r>
              <a:rPr lang="en-US" altLang="ko-Kore-CZ" sz="2800" dirty="0">
                <a:solidFill>
                  <a:prstClr val="black"/>
                </a:solidFill>
                <a:highlight>
                  <a:srgbClr val="F5FECE"/>
                </a:highlight>
                <a:latin typeface="넥슨Lv1고딕" panose="00000500000000000000" pitchFamily="2" charset="-127"/>
                <a:ea typeface="넥슨Lv1고딕" panose="00000500000000000000" pitchFamily="2" charset="-127"/>
              </a:rPr>
              <a:t>ending</a:t>
            </a:r>
            <a:endParaRPr lang="ko-KR" altLang="en-US" dirty="0">
              <a:highlight>
                <a:srgbClr val="F5FECE"/>
              </a:highlight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81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9D05FF-7B81-B543-AF79-949B023F4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88722"/>
            <a:ext cx="11665296" cy="46661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57243-2386-4FD5-B75F-0E39919C2A14}"/>
              </a:ext>
            </a:extLst>
          </p:cNvPr>
          <p:cNvSpPr txBox="1"/>
          <p:nvPr/>
        </p:nvSpPr>
        <p:spPr>
          <a:xfrm>
            <a:off x="9552384" y="30596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b="1" dirty="0">
                <a:solidFill>
                  <a:srgbClr val="FF0000"/>
                </a:solidFill>
              </a:rPr>
              <a:t>Past tense</a:t>
            </a:r>
            <a:endParaRPr kumimoji="1" lang="ko-Kore-CZ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66E2A-0218-495C-B08C-181FDA1325B6}"/>
              </a:ext>
            </a:extLst>
          </p:cNvPr>
          <p:cNvSpPr txBox="1"/>
          <p:nvPr/>
        </p:nvSpPr>
        <p:spPr>
          <a:xfrm>
            <a:off x="5040698" y="3147132"/>
            <a:ext cx="2110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en-US" b="1" dirty="0">
                <a:solidFill>
                  <a:srgbClr val="FF0000"/>
                </a:solidFill>
              </a:rPr>
              <a:t>Pre-final ending</a:t>
            </a:r>
            <a:endParaRPr kumimoji="1" lang="ko-Kore-CZ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0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A52599D-EED0-4841-80B7-99943BE99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34" y="1302512"/>
            <a:ext cx="10905066" cy="4252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52398-28C7-4972-A942-02C405833860}"/>
              </a:ext>
            </a:extLst>
          </p:cNvPr>
          <p:cNvSpPr txBox="1"/>
          <p:nvPr/>
        </p:nvSpPr>
        <p:spPr>
          <a:xfrm>
            <a:off x="9264352" y="29249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b="1" dirty="0">
                <a:solidFill>
                  <a:srgbClr val="FF0000"/>
                </a:solidFill>
              </a:rPr>
              <a:t>Past tense</a:t>
            </a:r>
            <a:endParaRPr kumimoji="1" lang="ko-Kore-CZ" alt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043D1-1AD0-47AE-9D20-F44DB9D496F0}"/>
              </a:ext>
            </a:extLst>
          </p:cNvPr>
          <p:cNvSpPr txBox="1"/>
          <p:nvPr/>
        </p:nvSpPr>
        <p:spPr>
          <a:xfrm>
            <a:off x="5132161" y="2924944"/>
            <a:ext cx="2110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en-US" b="1" dirty="0">
                <a:solidFill>
                  <a:srgbClr val="FF0000"/>
                </a:solidFill>
              </a:rPr>
              <a:t>Pre-final ending</a:t>
            </a:r>
            <a:endParaRPr kumimoji="1" lang="ko-Kore-CZ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49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B296377-CCE6-4768-ADA6-DF73E66DF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6" y="1318010"/>
            <a:ext cx="12137488" cy="47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79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D87C9FE-58B9-4A7E-8913-A2E14D042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95" y="1203334"/>
            <a:ext cx="11575476" cy="47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43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A2515A9-C0A0-46BE-82E6-220182438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5" y="1041832"/>
            <a:ext cx="11998696" cy="4979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6841BB-36D3-41C3-B400-11470DBE80BA}"/>
              </a:ext>
            </a:extLst>
          </p:cNvPr>
          <p:cNvSpPr txBox="1"/>
          <p:nvPr/>
        </p:nvSpPr>
        <p:spPr>
          <a:xfrm>
            <a:off x="5067813" y="5301367"/>
            <a:ext cx="216024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6974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리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ri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r>
              <a:rPr lang="ko-KR" altLang="en-US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 </a:t>
            </a:r>
            <a:r>
              <a:rPr lang="ko-KR" altLang="en-US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어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eo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 </a:t>
            </a:r>
          </a:p>
          <a:p>
            <a:pPr algn="ctr"/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 </a:t>
            </a:r>
            <a:r>
              <a:rPr lang="ko-KR" altLang="en-US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려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ryeo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lang="ko-KR" altLang="en-US" sz="2400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4433-3F6B-485B-87F1-5193D19A04C8}"/>
              </a:ext>
            </a:extLst>
          </p:cNvPr>
          <p:cNvSpPr txBox="1"/>
          <p:nvPr/>
        </p:nvSpPr>
        <p:spPr>
          <a:xfrm>
            <a:off x="9408368" y="5301208"/>
            <a:ext cx="216024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6974D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리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ri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r>
              <a:rPr lang="ko-KR" altLang="en-US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 </a:t>
            </a:r>
            <a:r>
              <a:rPr lang="ko-KR" altLang="en-US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었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eot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 </a:t>
            </a:r>
          </a:p>
          <a:p>
            <a:pPr algn="ctr"/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 </a:t>
            </a:r>
            <a:r>
              <a:rPr lang="ko-KR" altLang="en-US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렸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2400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ryeot</a:t>
            </a:r>
            <a:r>
              <a:rPr lang="en-US" altLang="ko-KR" sz="24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lang="ko-KR" altLang="en-US" sz="2400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20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50B7553-60A2-4FAA-9CB1-238079CEB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" y="1052735"/>
            <a:ext cx="12185974" cy="47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pic>
        <p:nvPicPr>
          <p:cNvPr id="3" name="내용 개체 틀 3">
            <a:extLst>
              <a:ext uri="{FF2B5EF4-FFF2-40B4-BE49-F238E27FC236}">
                <a16:creationId xmlns:a16="http://schemas.microsoft.com/office/drawing/2014/main" id="{02A7C0A8-09F9-470C-8921-EE997ED54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0" t="31340" r="50920" b="5500"/>
          <a:stretch>
            <a:fillRect/>
          </a:stretch>
        </p:blipFill>
        <p:spPr>
          <a:xfrm>
            <a:off x="357778" y="990010"/>
            <a:ext cx="5090150" cy="5288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3AF17-4C94-4AED-94F1-701621819235}"/>
              </a:ext>
            </a:extLst>
          </p:cNvPr>
          <p:cNvSpPr txBox="1"/>
          <p:nvPr/>
        </p:nvSpPr>
        <p:spPr>
          <a:xfrm>
            <a:off x="5752896" y="2697028"/>
            <a:ext cx="1019831" cy="2969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22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78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141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300</a:t>
            </a:r>
            <a:endParaRPr lang="ko-KR" altLang="en-US" sz="3200" dirty="0">
              <a:solidFill>
                <a:prstClr val="black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BF8F1-A4D1-41DE-ADE9-4503144F01F1}"/>
              </a:ext>
            </a:extLst>
          </p:cNvPr>
          <p:cNvSpPr txBox="1"/>
          <p:nvPr/>
        </p:nvSpPr>
        <p:spPr>
          <a:xfrm>
            <a:off x="5752895" y="2019966"/>
            <a:ext cx="5205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0 : </a:t>
            </a:r>
            <a:r>
              <a:rPr lang="ko-KR" altLang="en-US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영 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yeong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 / </a:t>
            </a:r>
            <a:r>
              <a:rPr lang="ko-KR" altLang="en-US" sz="3200" dirty="0">
                <a:solidFill>
                  <a:prstClr val="black"/>
                </a:solidFill>
                <a:highlight>
                  <a:srgbClr val="F2E65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공 </a:t>
            </a:r>
            <a:r>
              <a:rPr lang="en-US" altLang="ko-KR" sz="3200" dirty="0">
                <a:solidFill>
                  <a:prstClr val="black"/>
                </a:solidFill>
                <a:highlight>
                  <a:srgbClr val="F2E65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[gong]</a:t>
            </a:r>
            <a:endParaRPr lang="ko-KR" altLang="en-US" sz="3200" dirty="0">
              <a:solidFill>
                <a:prstClr val="black"/>
              </a:solidFill>
              <a:highlight>
                <a:srgbClr val="F2E65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71CFC-BBDE-4A58-84BF-A566F6015F2C}"/>
              </a:ext>
            </a:extLst>
          </p:cNvPr>
          <p:cNvSpPr txBox="1"/>
          <p:nvPr/>
        </p:nvSpPr>
        <p:spPr>
          <a:xfrm>
            <a:off x="6767909" y="2870154"/>
            <a:ext cx="3025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이십이 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-sib-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AF1CF-AF0F-405C-B5D8-1D5E4243DEA1}"/>
              </a:ext>
            </a:extLst>
          </p:cNvPr>
          <p:cNvSpPr txBox="1"/>
          <p:nvPr/>
        </p:nvSpPr>
        <p:spPr>
          <a:xfrm>
            <a:off x="6767909" y="3628054"/>
            <a:ext cx="4336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칠십팔</a:t>
            </a:r>
            <a:r>
              <a:rPr lang="ko-KR" altLang="en-US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chil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-sib-pal]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F5EF9-3CCC-4AB3-9272-549F62E8946C}"/>
              </a:ext>
            </a:extLst>
          </p:cNvPr>
          <p:cNvSpPr txBox="1"/>
          <p:nvPr/>
        </p:nvSpPr>
        <p:spPr>
          <a:xfrm>
            <a:off x="6767909" y="4346070"/>
            <a:ext cx="4909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백사십일 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baek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-sib-il]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D96533-5EFF-4295-A15F-40354E99120E}"/>
              </a:ext>
            </a:extLst>
          </p:cNvPr>
          <p:cNvSpPr txBox="1"/>
          <p:nvPr/>
        </p:nvSpPr>
        <p:spPr>
          <a:xfrm>
            <a:off x="6767910" y="5068608"/>
            <a:ext cx="4909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삼백 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3200" dirty="0" err="1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sam-baek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16705-DC76-463A-8448-E0F6326328F2}"/>
              </a:ext>
            </a:extLst>
          </p:cNvPr>
          <p:cNvSpPr txBox="1"/>
          <p:nvPr/>
        </p:nvSpPr>
        <p:spPr>
          <a:xfrm>
            <a:off x="5752895" y="1173018"/>
            <a:ext cx="4398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altLang="ko-KR" sz="32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Chinese</a:t>
            </a:r>
            <a:r>
              <a:rPr lang="ko-KR" altLang="en-US" sz="32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lang="en-US" altLang="ko-KR" sz="32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Dialogue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E680E4C4-32D7-453F-BAA8-086E6F5173E8}"/>
              </a:ext>
            </a:extLst>
          </p:cNvPr>
          <p:cNvSpPr txBox="1">
            <a:spLocks/>
          </p:cNvSpPr>
          <p:nvPr/>
        </p:nvSpPr>
        <p:spPr>
          <a:xfrm>
            <a:off x="1321387" y="1772816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ore-CZ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Sana :  </a:t>
            </a:r>
            <a:r>
              <a:rPr kumimoji="1" lang="en-US" altLang="ko-Kore-CZ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What did you do last weekend?</a:t>
            </a:r>
          </a:p>
          <a:p>
            <a:r>
              <a:rPr kumimoji="1" lang="en-US" altLang="ko-Kore-CZ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지난 주말에 </a:t>
            </a:r>
            <a:r>
              <a:rPr kumimoji="1"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뭐했어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</a:t>
            </a:r>
          </a:p>
          <a:p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[ji-nan </a:t>
            </a:r>
            <a:r>
              <a:rPr kumimoji="1"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ju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-mal-e </a:t>
            </a:r>
            <a:r>
              <a:rPr kumimoji="1"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mwo-hae-sseo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?]</a:t>
            </a:r>
          </a:p>
          <a:p>
            <a:endParaRPr kumimoji="1" lang="en-US" altLang="ko-Kore-CZ" dirty="0">
              <a:solidFill>
                <a:schemeClr val="tx1">
                  <a:lumMod val="85000"/>
                  <a:lumOff val="15000"/>
                </a:schemeClr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en-US" altLang="ko-Kore-CZ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Jin</a:t>
            </a:r>
            <a:r>
              <a:rPr kumimoji="1" lang="en-US" altLang="ko-Kore-CZ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: </a:t>
            </a:r>
            <a:r>
              <a:rPr kumimoji="1" lang="en-US" altLang="ko-Kore-CZ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</a:t>
            </a:r>
            <a:r>
              <a:rPr kumimoji="1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watched a movie with my friend.</a:t>
            </a:r>
          </a:p>
          <a:p>
            <a:r>
              <a:rPr kumimoji="1" lang="en-US" altLang="ko-Kore-CZ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 </a:t>
            </a:r>
            <a:r>
              <a:rPr kumimoji="1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나 </a:t>
            </a:r>
            <a:r>
              <a:rPr kumimoji="1"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친구랑</a:t>
            </a:r>
            <a:r>
              <a:rPr kumimoji="1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영화 </a:t>
            </a:r>
            <a:r>
              <a:rPr kumimoji="1"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봤어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.</a:t>
            </a:r>
          </a:p>
          <a:p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na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chin-</a:t>
            </a:r>
            <a:r>
              <a:rPr kumimoji="1"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gu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-rang </a:t>
            </a:r>
            <a:r>
              <a:rPr kumimoji="1"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yeong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hwa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-bwa-</a:t>
            </a:r>
            <a:r>
              <a:rPr kumimoji="1"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sseo</a:t>
            </a:r>
            <a:r>
              <a:rPr kumimoji="1"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ko-Kore-CZ" altLang="en-US" dirty="0">
              <a:solidFill>
                <a:schemeClr val="tx1">
                  <a:lumMod val="85000"/>
                  <a:lumOff val="15000"/>
                </a:schemeClr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668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Dialogue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7D89DCD1-E5E8-4DA5-9295-0269651C7D53}"/>
              </a:ext>
            </a:extLst>
          </p:cNvPr>
          <p:cNvSpPr txBox="1">
            <a:spLocks/>
          </p:cNvSpPr>
          <p:nvPr/>
        </p:nvSpPr>
        <p:spPr>
          <a:xfrm>
            <a:off x="1127448" y="1599559"/>
            <a:ext cx="10333053" cy="45096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kumimoji="1" lang="en-US" altLang="ko-Kore-CZ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Sana : </a:t>
            </a:r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What’s the title of movie?</a:t>
            </a:r>
          </a:p>
          <a:p>
            <a:pPr>
              <a:lnSpc>
                <a:spcPct val="140000"/>
              </a:lnSpc>
            </a:pPr>
            <a:r>
              <a:rPr kumimoji="1" lang="en-US" altLang="ko-Kore-CZ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 </a:t>
            </a:r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영화 제목이 </a:t>
            </a:r>
            <a:r>
              <a:rPr kumimoji="1" lang="ko-KR" altLang="en-US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뭐야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</a:t>
            </a:r>
          </a:p>
          <a:p>
            <a:pPr>
              <a:lnSpc>
                <a:spcPct val="140000"/>
              </a:lnSpc>
            </a:pP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yeong-hwa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jae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mok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-I 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mwo-ya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?]</a:t>
            </a:r>
          </a:p>
          <a:p>
            <a:pPr>
              <a:lnSpc>
                <a:spcPct val="140000"/>
              </a:lnSpc>
            </a:pPr>
            <a:endParaRPr kumimoji="1" lang="en-US" altLang="ko-Kore-CZ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40000"/>
              </a:lnSpc>
            </a:pPr>
            <a:r>
              <a:rPr kumimoji="1" lang="en-US" altLang="ko-Kore-CZ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Jin</a:t>
            </a:r>
            <a:r>
              <a:rPr kumimoji="1" lang="en-US" altLang="ko-Kore-CZ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: </a:t>
            </a:r>
            <a:r>
              <a:rPr kumimoji="1" lang="en-US" altLang="ko-Kore-CZ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Parasite</a:t>
            </a:r>
            <a:r>
              <a:rPr kumimoji="1" lang="en-US" altLang="ko-KR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!</a:t>
            </a:r>
            <a:r>
              <a:rPr kumimoji="1" lang="ko-KR" altLang="en-US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Have you watched this movie?</a:t>
            </a:r>
          </a:p>
          <a:p>
            <a:pPr>
              <a:lnSpc>
                <a:spcPct val="140000"/>
              </a:lnSpc>
            </a:pP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기생충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!</a:t>
            </a:r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너 이 영화 </a:t>
            </a:r>
            <a:r>
              <a:rPr kumimoji="1" lang="ko-KR" altLang="en-US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봤어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</a:t>
            </a:r>
          </a:p>
          <a:p>
            <a:pPr>
              <a:lnSpc>
                <a:spcPct val="140000"/>
              </a:lnSpc>
            </a:pP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gi-saeng-chung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! Neo I 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yeong-hwa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bwa-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sseo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?]</a:t>
            </a:r>
            <a:endParaRPr kumimoji="1" lang="ko-Kore-CZ" altLang="en-US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7066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Dialogue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FDD3A226-7510-4017-82E7-94C183B95C40}"/>
              </a:ext>
            </a:extLst>
          </p:cNvPr>
          <p:cNvSpPr txBox="1">
            <a:spLocks/>
          </p:cNvSpPr>
          <p:nvPr/>
        </p:nvSpPr>
        <p:spPr>
          <a:xfrm>
            <a:off x="481583" y="1599559"/>
            <a:ext cx="11326183" cy="47045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Sana : </a:t>
            </a:r>
            <a:r>
              <a:rPr lang="en" altLang="ko-Kore-CZ" sz="2800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No</a:t>
            </a:r>
            <a:r>
              <a:rPr lang="en-US" altLang="ko-KR" sz="2800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,</a:t>
            </a:r>
            <a:r>
              <a:rPr lang="en" altLang="ko-Kore-CZ" sz="2800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I haven't seen it yet</a:t>
            </a:r>
            <a:r>
              <a:rPr lang="en-US" altLang="ko-KR" sz="2800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.</a:t>
            </a:r>
            <a:endParaRPr lang="en" altLang="ko-Kore-CZ" sz="2800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4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아니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,</a:t>
            </a:r>
            <a:r>
              <a:rPr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아직 안 </a:t>
            </a:r>
            <a:r>
              <a:rPr lang="ko-KR" altLang="en-US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봤어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[a-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ni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, a-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jik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an bwa-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sseo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>
              <a:lnSpc>
                <a:spcPct val="140000"/>
              </a:lnSpc>
            </a:pPr>
            <a:endParaRPr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40000"/>
              </a:lnSpc>
            </a:pPr>
            <a:r>
              <a:rPr lang="en-US" altLang="ko-Kore-CZ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Jin</a:t>
            </a:r>
            <a:r>
              <a:rPr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: </a:t>
            </a:r>
            <a:r>
              <a:rPr lang="en-US" altLang="ko-Kore-CZ" sz="2800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Really? It’s really fun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.</a:t>
            </a:r>
            <a:endParaRPr lang="en-US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40000"/>
              </a:lnSpc>
            </a:pPr>
            <a:r>
              <a:rPr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정말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</a:t>
            </a:r>
            <a:r>
              <a:rPr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그거 정말 재미있어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jeong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-mal? 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Geu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-geo 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jung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-mal 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jae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-mi-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sseo</a:t>
            </a:r>
            <a:r>
              <a:rPr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lang="en" altLang="ko-Kore-CZ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>
              <a:lnSpc>
                <a:spcPct val="140000"/>
              </a:lnSpc>
            </a:pPr>
            <a:endParaRPr kumimoji="1" lang="ko-Kore-CZ" altLang="en-US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9583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F57551B7-A4ED-4571-B23F-3D11C5B77768}"/>
              </a:ext>
            </a:extLst>
          </p:cNvPr>
          <p:cNvSpPr txBox="1">
            <a:spLocks/>
          </p:cNvSpPr>
          <p:nvPr/>
        </p:nvSpPr>
        <p:spPr>
          <a:xfrm>
            <a:off x="1321387" y="2420888"/>
            <a:ext cx="9603275" cy="1340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If you want to make a future expression, </a:t>
            </a:r>
          </a:p>
          <a:p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add</a:t>
            </a:r>
            <a:r>
              <a:rPr kumimoji="1" lang="en" altLang="ko-Kore-CZ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kumimoji="1" lang="en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</a:t>
            </a:r>
            <a:r>
              <a:rPr kumimoji="1" lang="ko-KR" altLang="en-US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거야</a:t>
            </a:r>
            <a:r>
              <a:rPr kumimoji="1" lang="en-US" altLang="ko-KR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/</a:t>
            </a:r>
            <a:r>
              <a:rPr kumimoji="1" lang="ko-KR" altLang="en-US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거다</a:t>
            </a:r>
            <a:r>
              <a:rPr kumimoji="1" lang="en-US" altLang="ko-KR" b="1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to verb’s ending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87864-2120-4CB8-8E12-DAA467BD891F}"/>
              </a:ext>
            </a:extLst>
          </p:cNvPr>
          <p:cNvSpPr txBox="1"/>
          <p:nvPr/>
        </p:nvSpPr>
        <p:spPr>
          <a:xfrm>
            <a:off x="4295800" y="386104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54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r>
              <a:rPr kumimoji="1" lang="ko-KR" altLang="en-US" sz="54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en-US" altLang="ko-KR" sz="5400" dirty="0">
                <a:highlight>
                  <a:srgbClr val="F5FECE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will</a:t>
            </a:r>
            <a:endParaRPr kumimoji="1" lang="ko-Kore-CZ" altLang="en-US" sz="5400" dirty="0">
              <a:highlight>
                <a:srgbClr val="F5FECE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67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F1BE6AD-7A84-4673-AD7F-D0044E800F5E}"/>
              </a:ext>
            </a:extLst>
          </p:cNvPr>
          <p:cNvSpPr/>
          <p:nvPr/>
        </p:nvSpPr>
        <p:spPr>
          <a:xfrm>
            <a:off x="1321388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53C46A4-1AF6-42A1-BF22-844763F363F1}"/>
              </a:ext>
            </a:extLst>
          </p:cNvPr>
          <p:cNvSpPr/>
          <p:nvPr/>
        </p:nvSpPr>
        <p:spPr>
          <a:xfrm>
            <a:off x="8358414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E28DC-D147-4811-AA4D-68DECE4FAA1F}"/>
              </a:ext>
            </a:extLst>
          </p:cNvPr>
          <p:cNvSpPr txBox="1"/>
          <p:nvPr/>
        </p:nvSpPr>
        <p:spPr>
          <a:xfrm>
            <a:off x="1821836" y="3399229"/>
            <a:ext cx="1668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CDE-230A-4423-973A-912FCBDC5942}"/>
              </a:ext>
            </a:extLst>
          </p:cNvPr>
          <p:cNvSpPr txBox="1"/>
          <p:nvPr/>
        </p:nvSpPr>
        <p:spPr>
          <a:xfrm>
            <a:off x="4429452" y="3451011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A1121-3D69-4945-99BE-3772846645DF}"/>
              </a:ext>
            </a:extLst>
          </p:cNvPr>
          <p:cNvSpPr txBox="1"/>
          <p:nvPr/>
        </p:nvSpPr>
        <p:spPr>
          <a:xfrm>
            <a:off x="7421522" y="3416508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69CAF-8204-4AB6-9D29-38CE315E65F4}"/>
              </a:ext>
            </a:extLst>
          </p:cNvPr>
          <p:cNvSpPr txBox="1"/>
          <p:nvPr/>
        </p:nvSpPr>
        <p:spPr>
          <a:xfrm>
            <a:off x="5343852" y="3701221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ㄹ거다</a:t>
            </a:r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E889A-53F1-4A86-8A0E-E2DC2497DFBB}"/>
              </a:ext>
            </a:extLst>
          </p:cNvPr>
          <p:cNvSpPr txBox="1"/>
          <p:nvPr/>
        </p:nvSpPr>
        <p:spPr>
          <a:xfrm>
            <a:off x="8672031" y="3389687"/>
            <a:ext cx="223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 tense</a:t>
            </a:r>
            <a:endParaRPr kumimoji="1" lang="ko-Kore-CZ" altLang="en-US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C3E35D2F-B36C-4916-BF66-C38421EF98E9}"/>
              </a:ext>
            </a:extLst>
          </p:cNvPr>
          <p:cNvSpPr/>
          <p:nvPr/>
        </p:nvSpPr>
        <p:spPr>
          <a:xfrm>
            <a:off x="3787598" y="2060848"/>
            <a:ext cx="4670854" cy="840260"/>
          </a:xfrm>
          <a:prstGeom prst="roundRect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가다</a:t>
            </a:r>
            <a:r>
              <a:rPr kumimoji="1" lang="en-US" altLang="ko-KR" sz="2000" b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0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-da]=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go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C15A-BAA4-4592-B932-FFB0D1407EF9}"/>
              </a:ext>
            </a:extLst>
          </p:cNvPr>
          <p:cNvSpPr txBox="1"/>
          <p:nvPr/>
        </p:nvSpPr>
        <p:spPr>
          <a:xfrm>
            <a:off x="2031657" y="3895619"/>
            <a:ext cx="1248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ore-CZ" altLang="en-US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가</a:t>
            </a:r>
            <a:endParaRPr kumimoji="1" lang="en-US" altLang="ko-Kore-CZ" sz="36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ore-CZ" sz="36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ga</a:t>
            </a:r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ko-Kore-CZ" altLang="en-US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3BF5-2868-4B09-9224-CF9C86A634B6}"/>
              </a:ext>
            </a:extLst>
          </p:cNvPr>
          <p:cNvSpPr txBox="1"/>
          <p:nvPr/>
        </p:nvSpPr>
        <p:spPr>
          <a:xfrm>
            <a:off x="8502902" y="3880311"/>
            <a:ext cx="2577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  </a:t>
            </a:r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갈 거다</a:t>
            </a:r>
            <a:endParaRPr kumimoji="1" lang="en-US" altLang="ko-KR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[gal-geo-da]</a:t>
            </a:r>
            <a:endParaRPr kumimoji="1" lang="ko-Kore-CZ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6952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F1BE6AD-7A84-4673-AD7F-D0044E800F5E}"/>
              </a:ext>
            </a:extLst>
          </p:cNvPr>
          <p:cNvSpPr/>
          <p:nvPr/>
        </p:nvSpPr>
        <p:spPr>
          <a:xfrm>
            <a:off x="1321388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53C46A4-1AF6-42A1-BF22-844763F363F1}"/>
              </a:ext>
            </a:extLst>
          </p:cNvPr>
          <p:cNvSpPr/>
          <p:nvPr/>
        </p:nvSpPr>
        <p:spPr>
          <a:xfrm>
            <a:off x="8358414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E28DC-D147-4811-AA4D-68DECE4FAA1F}"/>
              </a:ext>
            </a:extLst>
          </p:cNvPr>
          <p:cNvSpPr txBox="1"/>
          <p:nvPr/>
        </p:nvSpPr>
        <p:spPr>
          <a:xfrm>
            <a:off x="1821836" y="3399229"/>
            <a:ext cx="1668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CDE-230A-4423-973A-912FCBDC5942}"/>
              </a:ext>
            </a:extLst>
          </p:cNvPr>
          <p:cNvSpPr txBox="1"/>
          <p:nvPr/>
        </p:nvSpPr>
        <p:spPr>
          <a:xfrm>
            <a:off x="4429452" y="3451011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A1121-3D69-4945-99BE-3772846645DF}"/>
              </a:ext>
            </a:extLst>
          </p:cNvPr>
          <p:cNvSpPr txBox="1"/>
          <p:nvPr/>
        </p:nvSpPr>
        <p:spPr>
          <a:xfrm>
            <a:off x="7421522" y="3416508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69CAF-8204-4AB6-9D29-38CE315E65F4}"/>
              </a:ext>
            </a:extLst>
          </p:cNvPr>
          <p:cNvSpPr txBox="1"/>
          <p:nvPr/>
        </p:nvSpPr>
        <p:spPr>
          <a:xfrm>
            <a:off x="5343852" y="3701221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ㄹ거다</a:t>
            </a:r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E889A-53F1-4A86-8A0E-E2DC2497DFBB}"/>
              </a:ext>
            </a:extLst>
          </p:cNvPr>
          <p:cNvSpPr txBox="1"/>
          <p:nvPr/>
        </p:nvSpPr>
        <p:spPr>
          <a:xfrm>
            <a:off x="8672031" y="3389687"/>
            <a:ext cx="223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 tense</a:t>
            </a:r>
            <a:endParaRPr kumimoji="1" lang="ko-Kore-CZ" altLang="en-US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C3E35D2F-B36C-4916-BF66-C38421EF98E9}"/>
              </a:ext>
            </a:extLst>
          </p:cNvPr>
          <p:cNvSpPr/>
          <p:nvPr/>
        </p:nvSpPr>
        <p:spPr>
          <a:xfrm>
            <a:off x="3787598" y="2060848"/>
            <a:ext cx="4670854" cy="840260"/>
          </a:xfrm>
          <a:prstGeom prst="roundRect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뛰다 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0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ddwi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-da] 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run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C15A-BAA4-4592-B932-FFB0D1407EF9}"/>
              </a:ext>
            </a:extLst>
          </p:cNvPr>
          <p:cNvSpPr txBox="1"/>
          <p:nvPr/>
        </p:nvSpPr>
        <p:spPr>
          <a:xfrm>
            <a:off x="1524235" y="3895619"/>
            <a:ext cx="226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뛰</a:t>
            </a:r>
            <a:endParaRPr kumimoji="1" lang="en-US" altLang="ko-Kore-CZ" sz="36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ore-CZ" sz="36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ddwi</a:t>
            </a:r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ko-Kore-CZ" altLang="en-US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3BF5-2868-4B09-9224-CF9C86A634B6}"/>
              </a:ext>
            </a:extLst>
          </p:cNvPr>
          <p:cNvSpPr txBox="1"/>
          <p:nvPr/>
        </p:nvSpPr>
        <p:spPr>
          <a:xfrm>
            <a:off x="8533851" y="3895619"/>
            <a:ext cx="2408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뛸 거다</a:t>
            </a:r>
            <a:endParaRPr kumimoji="1" lang="en-US" altLang="ko-KR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ddwil</a:t>
            </a:r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-geo-da]</a:t>
            </a:r>
            <a:endParaRPr kumimoji="1" lang="ko-Kore-CZ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8065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F1BE6AD-7A84-4673-AD7F-D0044E800F5E}"/>
              </a:ext>
            </a:extLst>
          </p:cNvPr>
          <p:cNvSpPr/>
          <p:nvPr/>
        </p:nvSpPr>
        <p:spPr>
          <a:xfrm>
            <a:off x="1321388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53C46A4-1AF6-42A1-BF22-844763F363F1}"/>
              </a:ext>
            </a:extLst>
          </p:cNvPr>
          <p:cNvSpPr/>
          <p:nvPr/>
        </p:nvSpPr>
        <p:spPr>
          <a:xfrm>
            <a:off x="8358414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E28DC-D147-4811-AA4D-68DECE4FAA1F}"/>
              </a:ext>
            </a:extLst>
          </p:cNvPr>
          <p:cNvSpPr txBox="1"/>
          <p:nvPr/>
        </p:nvSpPr>
        <p:spPr>
          <a:xfrm>
            <a:off x="1821836" y="3399229"/>
            <a:ext cx="1668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CDE-230A-4423-973A-912FCBDC5942}"/>
              </a:ext>
            </a:extLst>
          </p:cNvPr>
          <p:cNvSpPr txBox="1"/>
          <p:nvPr/>
        </p:nvSpPr>
        <p:spPr>
          <a:xfrm>
            <a:off x="4429452" y="3451011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A1121-3D69-4945-99BE-3772846645DF}"/>
              </a:ext>
            </a:extLst>
          </p:cNvPr>
          <p:cNvSpPr txBox="1"/>
          <p:nvPr/>
        </p:nvSpPr>
        <p:spPr>
          <a:xfrm>
            <a:off x="7421522" y="3416508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69CAF-8204-4AB6-9D29-38CE315E65F4}"/>
              </a:ext>
            </a:extLst>
          </p:cNvPr>
          <p:cNvSpPr txBox="1"/>
          <p:nvPr/>
        </p:nvSpPr>
        <p:spPr>
          <a:xfrm>
            <a:off x="5343852" y="3701221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ㄹ거다</a:t>
            </a:r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E889A-53F1-4A86-8A0E-E2DC2497DFBB}"/>
              </a:ext>
            </a:extLst>
          </p:cNvPr>
          <p:cNvSpPr txBox="1"/>
          <p:nvPr/>
        </p:nvSpPr>
        <p:spPr>
          <a:xfrm>
            <a:off x="8672031" y="3389687"/>
            <a:ext cx="223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 tense</a:t>
            </a:r>
            <a:endParaRPr kumimoji="1" lang="ko-Kore-CZ" altLang="en-US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C3E35D2F-B36C-4916-BF66-C38421EF98E9}"/>
              </a:ext>
            </a:extLst>
          </p:cNvPr>
          <p:cNvSpPr/>
          <p:nvPr/>
        </p:nvSpPr>
        <p:spPr>
          <a:xfrm>
            <a:off x="3787598" y="2060848"/>
            <a:ext cx="4670854" cy="840260"/>
          </a:xfrm>
          <a:prstGeom prst="roundRect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하다 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[ha-da] 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do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C15A-BAA4-4592-B932-FFB0D1407EF9}"/>
              </a:ext>
            </a:extLst>
          </p:cNvPr>
          <p:cNvSpPr txBox="1"/>
          <p:nvPr/>
        </p:nvSpPr>
        <p:spPr>
          <a:xfrm>
            <a:off x="1524235" y="3895619"/>
            <a:ext cx="226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하</a:t>
            </a:r>
            <a:endParaRPr kumimoji="1" lang="en-US" altLang="ko-Kore-CZ" sz="36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[ha]</a:t>
            </a:r>
            <a:endParaRPr kumimoji="1" lang="ko-Kore-CZ" altLang="en-US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3BF5-2868-4B09-9224-CF9C86A634B6}"/>
              </a:ext>
            </a:extLst>
          </p:cNvPr>
          <p:cNvSpPr txBox="1"/>
          <p:nvPr/>
        </p:nvSpPr>
        <p:spPr>
          <a:xfrm>
            <a:off x="8560419" y="4008998"/>
            <a:ext cx="2408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할 거다</a:t>
            </a:r>
            <a:endParaRPr kumimoji="1" lang="en-US" altLang="ko-KR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hal</a:t>
            </a:r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-geo-da]</a:t>
            </a:r>
            <a:endParaRPr kumimoji="1" lang="ko-Kore-CZ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4851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F1BE6AD-7A84-4673-AD7F-D0044E800F5E}"/>
              </a:ext>
            </a:extLst>
          </p:cNvPr>
          <p:cNvSpPr/>
          <p:nvPr/>
        </p:nvSpPr>
        <p:spPr>
          <a:xfrm>
            <a:off x="1321388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53C46A4-1AF6-42A1-BF22-844763F363F1}"/>
              </a:ext>
            </a:extLst>
          </p:cNvPr>
          <p:cNvSpPr/>
          <p:nvPr/>
        </p:nvSpPr>
        <p:spPr>
          <a:xfrm>
            <a:off x="8358414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E28DC-D147-4811-AA4D-68DECE4FAA1F}"/>
              </a:ext>
            </a:extLst>
          </p:cNvPr>
          <p:cNvSpPr txBox="1"/>
          <p:nvPr/>
        </p:nvSpPr>
        <p:spPr>
          <a:xfrm>
            <a:off x="1821836" y="3399229"/>
            <a:ext cx="1668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CDE-230A-4423-973A-912FCBDC5942}"/>
              </a:ext>
            </a:extLst>
          </p:cNvPr>
          <p:cNvSpPr txBox="1"/>
          <p:nvPr/>
        </p:nvSpPr>
        <p:spPr>
          <a:xfrm>
            <a:off x="4429452" y="3451011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A1121-3D69-4945-99BE-3772846645DF}"/>
              </a:ext>
            </a:extLst>
          </p:cNvPr>
          <p:cNvSpPr txBox="1"/>
          <p:nvPr/>
        </p:nvSpPr>
        <p:spPr>
          <a:xfrm>
            <a:off x="7421522" y="3416508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69CAF-8204-4AB6-9D29-38CE315E65F4}"/>
              </a:ext>
            </a:extLst>
          </p:cNvPr>
          <p:cNvSpPr txBox="1"/>
          <p:nvPr/>
        </p:nvSpPr>
        <p:spPr>
          <a:xfrm>
            <a:off x="5343852" y="3701221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ㄹ거다</a:t>
            </a:r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E889A-53F1-4A86-8A0E-E2DC2497DFBB}"/>
              </a:ext>
            </a:extLst>
          </p:cNvPr>
          <p:cNvSpPr txBox="1"/>
          <p:nvPr/>
        </p:nvSpPr>
        <p:spPr>
          <a:xfrm>
            <a:off x="8672031" y="3389687"/>
            <a:ext cx="223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 tense</a:t>
            </a:r>
            <a:endParaRPr kumimoji="1" lang="ko-Kore-CZ" altLang="en-US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C3E35D2F-B36C-4916-BF66-C38421EF98E9}"/>
              </a:ext>
            </a:extLst>
          </p:cNvPr>
          <p:cNvSpPr/>
          <p:nvPr/>
        </p:nvSpPr>
        <p:spPr>
          <a:xfrm>
            <a:off x="3787598" y="2060848"/>
            <a:ext cx="4670854" cy="840260"/>
          </a:xfrm>
          <a:prstGeom prst="roundRect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공부하다 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[gong-</a:t>
            </a:r>
            <a:r>
              <a:rPr kumimoji="1" lang="en-US" altLang="ko-KR" sz="20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bu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-ha-da] 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study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C15A-BAA4-4592-B932-FFB0D1407EF9}"/>
              </a:ext>
            </a:extLst>
          </p:cNvPr>
          <p:cNvSpPr txBox="1"/>
          <p:nvPr/>
        </p:nvSpPr>
        <p:spPr>
          <a:xfrm>
            <a:off x="1594170" y="3895619"/>
            <a:ext cx="21234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공부하</a:t>
            </a:r>
            <a:endParaRPr kumimoji="1" lang="en-US" altLang="ko-Kore-CZ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ore-CZ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[gong-</a:t>
            </a:r>
            <a:r>
              <a:rPr kumimoji="1" lang="en-US" altLang="ko-Kore-CZ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bu</a:t>
            </a:r>
            <a:r>
              <a:rPr kumimoji="1" lang="en-US" altLang="ko-Kore-CZ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-ha]</a:t>
            </a:r>
            <a:endParaRPr kumimoji="1" lang="ko-Kore-CZ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3BF5-2868-4B09-9224-CF9C86A634B6}"/>
              </a:ext>
            </a:extLst>
          </p:cNvPr>
          <p:cNvSpPr txBox="1"/>
          <p:nvPr/>
        </p:nvSpPr>
        <p:spPr>
          <a:xfrm>
            <a:off x="8561839" y="3799940"/>
            <a:ext cx="2377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공부 할 거다</a:t>
            </a:r>
            <a:endParaRPr kumimoji="1" lang="en-US" altLang="ko-KR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[gong-</a:t>
            </a:r>
            <a:r>
              <a:rPr kumimoji="1" lang="en-US" altLang="en-US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bu</a:t>
            </a:r>
            <a:r>
              <a:rPr kumimoji="1" lang="en-US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</a:p>
          <a:p>
            <a:pPr algn="ctr"/>
            <a:r>
              <a:rPr kumimoji="1" lang="en-US" altLang="en-US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hal</a:t>
            </a:r>
            <a:r>
              <a:rPr kumimoji="1" lang="en-US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-geo-da]</a:t>
            </a:r>
            <a:endParaRPr kumimoji="1" lang="ko-Kore-CZ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78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F1BE6AD-7A84-4673-AD7F-D0044E800F5E}"/>
              </a:ext>
            </a:extLst>
          </p:cNvPr>
          <p:cNvSpPr/>
          <p:nvPr/>
        </p:nvSpPr>
        <p:spPr>
          <a:xfrm>
            <a:off x="1321388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53C46A4-1AF6-42A1-BF22-844763F363F1}"/>
              </a:ext>
            </a:extLst>
          </p:cNvPr>
          <p:cNvSpPr/>
          <p:nvPr/>
        </p:nvSpPr>
        <p:spPr>
          <a:xfrm>
            <a:off x="8358414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E28DC-D147-4811-AA4D-68DECE4FAA1F}"/>
              </a:ext>
            </a:extLst>
          </p:cNvPr>
          <p:cNvSpPr txBox="1"/>
          <p:nvPr/>
        </p:nvSpPr>
        <p:spPr>
          <a:xfrm>
            <a:off x="1821836" y="3399229"/>
            <a:ext cx="1668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CDE-230A-4423-973A-912FCBDC5942}"/>
              </a:ext>
            </a:extLst>
          </p:cNvPr>
          <p:cNvSpPr txBox="1"/>
          <p:nvPr/>
        </p:nvSpPr>
        <p:spPr>
          <a:xfrm>
            <a:off x="4429452" y="3451011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A1121-3D69-4945-99BE-3772846645DF}"/>
              </a:ext>
            </a:extLst>
          </p:cNvPr>
          <p:cNvSpPr txBox="1"/>
          <p:nvPr/>
        </p:nvSpPr>
        <p:spPr>
          <a:xfrm>
            <a:off x="7421522" y="3416508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69CAF-8204-4AB6-9D29-38CE315E65F4}"/>
              </a:ext>
            </a:extLst>
          </p:cNvPr>
          <p:cNvSpPr txBox="1"/>
          <p:nvPr/>
        </p:nvSpPr>
        <p:spPr>
          <a:xfrm>
            <a:off x="5343852" y="3701221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ㄹ거다</a:t>
            </a:r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E889A-53F1-4A86-8A0E-E2DC2497DFBB}"/>
              </a:ext>
            </a:extLst>
          </p:cNvPr>
          <p:cNvSpPr txBox="1"/>
          <p:nvPr/>
        </p:nvSpPr>
        <p:spPr>
          <a:xfrm>
            <a:off x="8672031" y="3389687"/>
            <a:ext cx="223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 tense</a:t>
            </a:r>
            <a:endParaRPr kumimoji="1" lang="ko-Kore-CZ" altLang="en-US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C3E35D2F-B36C-4916-BF66-C38421EF98E9}"/>
              </a:ext>
            </a:extLst>
          </p:cNvPr>
          <p:cNvSpPr/>
          <p:nvPr/>
        </p:nvSpPr>
        <p:spPr>
          <a:xfrm>
            <a:off x="3787598" y="2060848"/>
            <a:ext cx="4670854" cy="840260"/>
          </a:xfrm>
          <a:prstGeom prst="roundRect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놀다 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0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nol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-da] 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play, hang out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C15A-BAA4-4592-B932-FFB0D1407EF9}"/>
              </a:ext>
            </a:extLst>
          </p:cNvPr>
          <p:cNvSpPr txBox="1"/>
          <p:nvPr/>
        </p:nvSpPr>
        <p:spPr>
          <a:xfrm>
            <a:off x="1524235" y="3895619"/>
            <a:ext cx="226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놀</a:t>
            </a:r>
            <a:endParaRPr kumimoji="1" lang="en-US" altLang="ko-Kore-CZ" sz="36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ore-CZ" sz="36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nol</a:t>
            </a:r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ko-Kore-CZ" altLang="en-US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3BF5-2868-4B09-9224-CF9C86A634B6}"/>
              </a:ext>
            </a:extLst>
          </p:cNvPr>
          <p:cNvSpPr txBox="1"/>
          <p:nvPr/>
        </p:nvSpPr>
        <p:spPr>
          <a:xfrm>
            <a:off x="8533851" y="3895619"/>
            <a:ext cx="2408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놀 거다</a:t>
            </a:r>
            <a:endParaRPr kumimoji="1" lang="en-US" altLang="ko-KR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nol</a:t>
            </a:r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-geo-da]</a:t>
            </a:r>
            <a:endParaRPr kumimoji="1" lang="ko-Kore-CZ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5339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F1BE6AD-7A84-4673-AD7F-D0044E800F5E}"/>
              </a:ext>
            </a:extLst>
          </p:cNvPr>
          <p:cNvSpPr/>
          <p:nvPr/>
        </p:nvSpPr>
        <p:spPr>
          <a:xfrm>
            <a:off x="1321388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53C46A4-1AF6-42A1-BF22-844763F363F1}"/>
              </a:ext>
            </a:extLst>
          </p:cNvPr>
          <p:cNvSpPr/>
          <p:nvPr/>
        </p:nvSpPr>
        <p:spPr>
          <a:xfrm>
            <a:off x="8358414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E28DC-D147-4811-AA4D-68DECE4FAA1F}"/>
              </a:ext>
            </a:extLst>
          </p:cNvPr>
          <p:cNvSpPr txBox="1"/>
          <p:nvPr/>
        </p:nvSpPr>
        <p:spPr>
          <a:xfrm>
            <a:off x="1821836" y="3399229"/>
            <a:ext cx="1668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CDE-230A-4423-973A-912FCBDC5942}"/>
              </a:ext>
            </a:extLst>
          </p:cNvPr>
          <p:cNvSpPr txBox="1"/>
          <p:nvPr/>
        </p:nvSpPr>
        <p:spPr>
          <a:xfrm>
            <a:off x="4429452" y="3451011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A1121-3D69-4945-99BE-3772846645DF}"/>
              </a:ext>
            </a:extLst>
          </p:cNvPr>
          <p:cNvSpPr txBox="1"/>
          <p:nvPr/>
        </p:nvSpPr>
        <p:spPr>
          <a:xfrm>
            <a:off x="7421522" y="3416508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69CAF-8204-4AB6-9D29-38CE315E65F4}"/>
              </a:ext>
            </a:extLst>
          </p:cNvPr>
          <p:cNvSpPr txBox="1"/>
          <p:nvPr/>
        </p:nvSpPr>
        <p:spPr>
          <a:xfrm>
            <a:off x="5343852" y="3701221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ㄹ거다</a:t>
            </a:r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E889A-53F1-4A86-8A0E-E2DC2497DFBB}"/>
              </a:ext>
            </a:extLst>
          </p:cNvPr>
          <p:cNvSpPr txBox="1"/>
          <p:nvPr/>
        </p:nvSpPr>
        <p:spPr>
          <a:xfrm>
            <a:off x="8672031" y="3389687"/>
            <a:ext cx="223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 tense</a:t>
            </a:r>
            <a:endParaRPr kumimoji="1" lang="ko-Kore-CZ" altLang="en-US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C3E35D2F-B36C-4916-BF66-C38421EF98E9}"/>
              </a:ext>
            </a:extLst>
          </p:cNvPr>
          <p:cNvSpPr/>
          <p:nvPr/>
        </p:nvSpPr>
        <p:spPr>
          <a:xfrm>
            <a:off x="3787598" y="2060848"/>
            <a:ext cx="4670854" cy="840260"/>
          </a:xfrm>
          <a:prstGeom prst="roundRect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움직이다 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[um-</a:t>
            </a:r>
            <a:r>
              <a:rPr kumimoji="1" lang="en-US" altLang="ko-KR" sz="20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jik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en-US" altLang="ko-KR" sz="2000" b="1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-da] 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move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C15A-BAA4-4592-B932-FFB0D1407EF9}"/>
              </a:ext>
            </a:extLst>
          </p:cNvPr>
          <p:cNvSpPr txBox="1"/>
          <p:nvPr/>
        </p:nvSpPr>
        <p:spPr>
          <a:xfrm>
            <a:off x="1524235" y="3895619"/>
            <a:ext cx="226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움직이</a:t>
            </a:r>
            <a:endParaRPr kumimoji="1" lang="en-US" altLang="ko-Kore-CZ" sz="36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[um-</a:t>
            </a:r>
            <a:r>
              <a:rPr kumimoji="1" lang="en-US" altLang="ko-Kore-CZ" sz="36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jik</a:t>
            </a:r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en-US" altLang="ko-Kore-CZ" sz="36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</a:t>
            </a:r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1" lang="ko-Kore-CZ" altLang="en-US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3BF5-2868-4B09-9224-CF9C86A634B6}"/>
              </a:ext>
            </a:extLst>
          </p:cNvPr>
          <p:cNvSpPr txBox="1"/>
          <p:nvPr/>
        </p:nvSpPr>
        <p:spPr>
          <a:xfrm>
            <a:off x="8533851" y="3895619"/>
            <a:ext cx="2408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움직일 거다</a:t>
            </a:r>
            <a:endParaRPr kumimoji="1" lang="en-US" altLang="ko-KR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[um-</a:t>
            </a:r>
            <a:r>
              <a:rPr kumimoji="1" lang="en-US" altLang="ko-KR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jik</a:t>
            </a:r>
            <a:r>
              <a:rPr kumimoji="1" lang="en-US" altLang="ko-KR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-il-geo-da]</a:t>
            </a:r>
          </a:p>
        </p:txBody>
      </p:sp>
    </p:spTree>
    <p:extLst>
      <p:ext uri="{BB962C8B-B14F-4D97-AF65-F5344CB8AC3E}">
        <p14:creationId xmlns:p14="http://schemas.microsoft.com/office/powerpoint/2010/main" val="18198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16705-DC76-463A-8448-E0F6326328F2}"/>
              </a:ext>
            </a:extLst>
          </p:cNvPr>
          <p:cNvSpPr txBox="1"/>
          <p:nvPr/>
        </p:nvSpPr>
        <p:spPr>
          <a:xfrm>
            <a:off x="391140" y="999127"/>
            <a:ext cx="4398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en-US" altLang="ko-KR" sz="32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Chinese</a:t>
            </a:r>
            <a:r>
              <a:rPr lang="ko-KR" altLang="en-US" sz="32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lang="en-US" altLang="ko-KR" sz="3200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number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DDFFC-6C33-4998-9EF0-45E6AC60234F}"/>
              </a:ext>
            </a:extLst>
          </p:cNvPr>
          <p:cNvSpPr txBox="1"/>
          <p:nvPr/>
        </p:nvSpPr>
        <p:spPr>
          <a:xfrm>
            <a:off x="623392" y="1871169"/>
            <a:ext cx="5194051" cy="3708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0 : </a:t>
            </a: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공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[gong]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1000 : </a:t>
            </a: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천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cheon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10,000 : </a:t>
            </a: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만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[man]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100,000 : </a:t>
            </a: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십만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[sib-man]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1,000,000 :</a:t>
            </a:r>
            <a:endParaRPr kumimoji="0" lang="ko-KR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DB0699-B3C8-433E-B563-09933B961018}"/>
              </a:ext>
            </a:extLst>
          </p:cNvPr>
          <p:cNvSpPr txBox="1"/>
          <p:nvPr/>
        </p:nvSpPr>
        <p:spPr>
          <a:xfrm>
            <a:off x="3215680" y="4827638"/>
            <a:ext cx="3505896" cy="753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백만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baek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-man]</a:t>
            </a:r>
            <a:endParaRPr kumimoji="0" lang="ko-KR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E0161-2DF9-45DE-93EF-5D38A79BA8E2}"/>
              </a:ext>
            </a:extLst>
          </p:cNvPr>
          <p:cNvSpPr txBox="1"/>
          <p:nvPr/>
        </p:nvSpPr>
        <p:spPr>
          <a:xfrm>
            <a:off x="5519936" y="1869355"/>
            <a:ext cx="4836580" cy="753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100,000,000 : </a:t>
            </a: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억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0" lang="en-US" altLang="ko-KR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eok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0" lang="ko-KR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A71D2-B37D-4F10-B64E-6D531B38BC37}"/>
              </a:ext>
            </a:extLst>
          </p:cNvPr>
          <p:cNvSpPr txBox="1"/>
          <p:nvPr/>
        </p:nvSpPr>
        <p:spPr>
          <a:xfrm>
            <a:off x="5519936" y="2594234"/>
            <a:ext cx="6338595" cy="753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1,000,000,000 : </a:t>
            </a: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십억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[sib-</a:t>
            </a:r>
            <a:r>
              <a:rPr kumimoji="0" lang="en-US" altLang="ko-KR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eok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  <a:endParaRPr kumimoji="0" lang="ko-KR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CAF69-AB26-4240-9D73-E64DE6827074}"/>
              </a:ext>
            </a:extLst>
          </p:cNvPr>
          <p:cNvSpPr txBox="1"/>
          <p:nvPr/>
        </p:nvSpPr>
        <p:spPr>
          <a:xfrm>
            <a:off x="5576173" y="3295374"/>
            <a:ext cx="2994346" cy="753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Trillion : </a:t>
            </a:r>
            <a:r>
              <a:rPr kumimoji="0" lang="ko-KR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조 </a:t>
            </a:r>
            <a:r>
              <a:rPr kumimoji="0" lang="en-US" altLang="ko-KR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[jo]</a:t>
            </a:r>
            <a:endParaRPr kumimoji="0" lang="ko-KR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6" name="십자형 15">
            <a:extLst>
              <a:ext uri="{FF2B5EF4-FFF2-40B4-BE49-F238E27FC236}">
                <a16:creationId xmlns:a16="http://schemas.microsoft.com/office/drawing/2014/main" id="{008AC9C7-E46D-4738-BAE7-21B38D853126}"/>
              </a:ext>
            </a:extLst>
          </p:cNvPr>
          <p:cNvSpPr/>
          <p:nvPr/>
        </p:nvSpPr>
        <p:spPr>
          <a:xfrm>
            <a:off x="7737879" y="5003996"/>
            <a:ext cx="400694" cy="400694"/>
          </a:xfrm>
          <a:prstGeom prst="plus">
            <a:avLst>
              <a:gd name="adj" fmla="val 41867"/>
            </a:avLst>
          </a:prstGeom>
          <a:solidFill>
            <a:srgbClr val="D6AD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20803F7-309F-435D-9608-39430A3E302D}"/>
              </a:ext>
            </a:extLst>
          </p:cNvPr>
          <p:cNvSpPr/>
          <p:nvPr/>
        </p:nvSpPr>
        <p:spPr>
          <a:xfrm>
            <a:off x="8369702" y="4268239"/>
            <a:ext cx="2447327" cy="1872208"/>
          </a:xfrm>
          <a:prstGeom prst="ellipse">
            <a:avLst/>
          </a:prstGeom>
          <a:solidFill>
            <a:srgbClr val="B9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76ECA-EF53-4D9E-B212-B166B893A38A}"/>
              </a:ext>
            </a:extLst>
          </p:cNvPr>
          <p:cNvSpPr txBox="1"/>
          <p:nvPr/>
        </p:nvSpPr>
        <p:spPr>
          <a:xfrm>
            <a:off x="8675581" y="4772990"/>
            <a:ext cx="1835567" cy="753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원 </a:t>
            </a:r>
            <a:r>
              <a:rPr lang="en-US" altLang="ko-KR" sz="3200" dirty="0">
                <a:solidFill>
                  <a:prstClr val="black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[won]</a:t>
            </a:r>
            <a:endParaRPr kumimoji="0" lang="ko-KR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49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F1BE6AD-7A84-4673-AD7F-D0044E800F5E}"/>
              </a:ext>
            </a:extLst>
          </p:cNvPr>
          <p:cNvSpPr/>
          <p:nvPr/>
        </p:nvSpPr>
        <p:spPr>
          <a:xfrm>
            <a:off x="1321388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B53C46A4-1AF6-42A1-BF22-844763F363F1}"/>
              </a:ext>
            </a:extLst>
          </p:cNvPr>
          <p:cNvSpPr/>
          <p:nvPr/>
        </p:nvSpPr>
        <p:spPr>
          <a:xfrm>
            <a:off x="8358414" y="2942029"/>
            <a:ext cx="2784713" cy="2780271"/>
          </a:xfrm>
          <a:prstGeom prst="ellipse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CZ" altLang="en-US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E28DC-D147-4811-AA4D-68DECE4FAA1F}"/>
              </a:ext>
            </a:extLst>
          </p:cNvPr>
          <p:cNvSpPr txBox="1"/>
          <p:nvPr/>
        </p:nvSpPr>
        <p:spPr>
          <a:xfrm>
            <a:off x="1821836" y="3399229"/>
            <a:ext cx="1668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16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Verb stem</a:t>
            </a:r>
            <a:endParaRPr kumimoji="1" lang="ko-Kore-CZ" altLang="en-US" sz="1600" b="1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2CDE-230A-4423-973A-912FCBDC5942}"/>
              </a:ext>
            </a:extLst>
          </p:cNvPr>
          <p:cNvSpPr txBox="1"/>
          <p:nvPr/>
        </p:nvSpPr>
        <p:spPr>
          <a:xfrm>
            <a:off x="4429452" y="3451011"/>
            <a:ext cx="815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+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A1121-3D69-4945-99BE-3772846645DF}"/>
              </a:ext>
            </a:extLst>
          </p:cNvPr>
          <p:cNvSpPr txBox="1"/>
          <p:nvPr/>
        </p:nvSpPr>
        <p:spPr>
          <a:xfrm>
            <a:off x="7421522" y="3416508"/>
            <a:ext cx="46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8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=</a:t>
            </a:r>
            <a:endParaRPr kumimoji="1" lang="ko-Kore-CZ" altLang="en-US" sz="8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69CAF-8204-4AB6-9D29-38CE315E65F4}"/>
              </a:ext>
            </a:extLst>
          </p:cNvPr>
          <p:cNvSpPr txBox="1"/>
          <p:nvPr/>
        </p:nvSpPr>
        <p:spPr>
          <a:xfrm>
            <a:off x="5343852" y="3701221"/>
            <a:ext cx="1978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40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</a:t>
            </a:r>
            <a:r>
              <a:rPr kumimoji="1" lang="ko-KR" altLang="en-US" sz="4000" dirty="0" err="1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ㄹ거다</a:t>
            </a:r>
            <a:endParaRPr kumimoji="1" lang="en-US" altLang="ko-KR" sz="40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ko-KR" altLang="en-US" sz="36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</a:t>
            </a:r>
            <a:r>
              <a:rPr kumimoji="1" lang="en-US" altLang="ko-KR" sz="2400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[geo-da]</a:t>
            </a:r>
            <a:endParaRPr kumimoji="1" lang="ko-Kore-CZ" altLang="en-US" sz="2400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E889A-53F1-4A86-8A0E-E2DC2497DFBB}"/>
              </a:ext>
            </a:extLst>
          </p:cNvPr>
          <p:cNvSpPr txBox="1"/>
          <p:nvPr/>
        </p:nvSpPr>
        <p:spPr>
          <a:xfrm>
            <a:off x="8672031" y="3389687"/>
            <a:ext cx="223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Future tense</a:t>
            </a:r>
            <a:endParaRPr kumimoji="1" lang="ko-Kore-CZ" altLang="en-US" dirty="0">
              <a:solidFill>
                <a:srgbClr val="FF0000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C3E35D2F-B36C-4916-BF66-C38421EF98E9}"/>
              </a:ext>
            </a:extLst>
          </p:cNvPr>
          <p:cNvSpPr/>
          <p:nvPr/>
        </p:nvSpPr>
        <p:spPr>
          <a:xfrm>
            <a:off x="3787598" y="2060848"/>
            <a:ext cx="4670854" cy="840260"/>
          </a:xfrm>
          <a:prstGeom prst="roundRect">
            <a:avLst/>
          </a:prstGeom>
          <a:solidFill>
            <a:srgbClr val="E7E9FF">
              <a:alpha val="74118"/>
            </a:srgbClr>
          </a:solidFill>
          <a:ln>
            <a:solidFill>
              <a:srgbClr val="8E9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자다 </a:t>
            </a:r>
            <a:r>
              <a:rPr kumimoji="1" lang="en-US" altLang="ko-KR" sz="2000" b="1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[ja-da] = </a:t>
            </a:r>
            <a:r>
              <a:rPr kumimoji="1" lang="en-US" altLang="ko-KR" sz="2000" b="1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sleep</a:t>
            </a:r>
            <a:endParaRPr kumimoji="1" lang="ko-Kore-CZ" altLang="en-US" sz="2000" b="1" dirty="0">
              <a:solidFill>
                <a:schemeClr val="tx1"/>
              </a:solidFill>
              <a:highlight>
                <a:srgbClr val="FFFF00"/>
              </a:highlight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9C15A-BAA4-4592-B932-FFB0D1407EF9}"/>
              </a:ext>
            </a:extLst>
          </p:cNvPr>
          <p:cNvSpPr txBox="1"/>
          <p:nvPr/>
        </p:nvSpPr>
        <p:spPr>
          <a:xfrm>
            <a:off x="1524235" y="3895619"/>
            <a:ext cx="226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자</a:t>
            </a:r>
            <a:endParaRPr kumimoji="1" lang="en-US" altLang="ko-Kore-CZ" sz="36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ko-Kore-CZ" sz="36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[ja]</a:t>
            </a:r>
            <a:endParaRPr kumimoji="1" lang="ko-Kore-CZ" altLang="en-US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3BF5-2868-4B09-9224-CF9C86A634B6}"/>
              </a:ext>
            </a:extLst>
          </p:cNvPr>
          <p:cNvSpPr txBox="1"/>
          <p:nvPr/>
        </p:nvSpPr>
        <p:spPr>
          <a:xfrm>
            <a:off x="8533851" y="3895619"/>
            <a:ext cx="2408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잘 거다</a:t>
            </a:r>
            <a:endParaRPr kumimoji="1" lang="en-US" altLang="ko-KR" sz="28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/>
            <a:r>
              <a:rPr kumimoji="1" lang="en-US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en-US" sz="28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jal</a:t>
            </a:r>
            <a:r>
              <a:rPr kumimoji="1" lang="en-US" altLang="en-US" sz="28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-geo-da]</a:t>
            </a:r>
            <a:endParaRPr kumimoji="1" lang="ko-Kore-CZ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4317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Past and Future expression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B6112-614E-4B57-A683-64B75BB92E61}"/>
              </a:ext>
            </a:extLst>
          </p:cNvPr>
          <p:cNvSpPr txBox="1"/>
          <p:nvPr/>
        </p:nvSpPr>
        <p:spPr>
          <a:xfrm>
            <a:off x="481583" y="1052736"/>
            <a:ext cx="5641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>
                <a:solidFill>
                  <a:srgbClr val="6974DD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Dialogue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2B1BBDA6-FA93-496F-8922-52FD6BC306FE}"/>
              </a:ext>
            </a:extLst>
          </p:cNvPr>
          <p:cNvSpPr txBox="1">
            <a:spLocks/>
          </p:cNvSpPr>
          <p:nvPr/>
        </p:nvSpPr>
        <p:spPr>
          <a:xfrm>
            <a:off x="-96688" y="1772816"/>
            <a:ext cx="11752992" cy="4223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ore-CZ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Yoongi : </a:t>
            </a:r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너 내일 뭐해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</a:t>
            </a:r>
          </a:p>
          <a:p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        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[neo-nae-il 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mwo-hae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?]</a:t>
            </a:r>
          </a:p>
          <a:p>
            <a:r>
              <a:rPr kumimoji="1" lang="en-US" altLang="ko-Kore-CZ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    =</a:t>
            </a:r>
            <a:r>
              <a:rPr kumimoji="1" lang="en-US" altLang="ko-Kore-CZ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What will you do tomorrow?</a:t>
            </a:r>
          </a:p>
          <a:p>
            <a:endParaRPr kumimoji="1" lang="en-US" altLang="ko-Kore-CZ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en-US" altLang="ko-Kore-CZ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Jenny : </a:t>
            </a:r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나 내일 프라하 갈 거야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.</a:t>
            </a:r>
          </a:p>
          <a:p>
            <a:r>
              <a:rPr kumimoji="1" lang="ko-KR" altLang="en-US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      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na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nae-il 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peu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-ra-ha gal-geo-</a:t>
            </a:r>
            <a:r>
              <a:rPr kumimoji="1" lang="en-US" altLang="ko-KR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ya</a:t>
            </a:r>
            <a:r>
              <a:rPr kumimoji="1" lang="en-US" altLang="ko-KR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]</a:t>
            </a:r>
          </a:p>
          <a:p>
            <a:r>
              <a:rPr kumimoji="1" lang="en-US" altLang="ko-Kore-CZ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     =</a:t>
            </a:r>
            <a:r>
              <a:rPr kumimoji="1" lang="en-US" altLang="ko-Kore-CZ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 will go to</a:t>
            </a:r>
            <a:r>
              <a:rPr kumimoji="1" lang="ko-KR" altLang="en-US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1" lang="cs-CZ" altLang="ko-Kore-CZ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</a:t>
            </a:r>
            <a:r>
              <a:rPr kumimoji="1" lang="en-US" altLang="ko-Kore-CZ" dirty="0" err="1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rague</a:t>
            </a:r>
            <a:r>
              <a:rPr kumimoji="1" lang="en-US" altLang="ko-Kore-CZ" dirty="0">
                <a:solidFill>
                  <a:schemeClr val="tx1"/>
                </a:solidFill>
                <a:highlight>
                  <a:srgbClr val="FFFF00"/>
                </a:highlight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tomorrow.</a:t>
            </a:r>
          </a:p>
          <a:p>
            <a:endParaRPr kumimoji="1" lang="en-US" altLang="ko-Kore-CZ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endParaRPr kumimoji="1" lang="ko-Kore-CZ" altLang="en-US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3420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800">
                <a:solidFill>
                  <a:schemeClr val="bg1"/>
                </a:solidFill>
                <a:latin typeface="넥슨Lv1고딕 Bold"/>
                <a:ea typeface="넥슨Lv1고딕 Bold"/>
              </a:rPr>
              <a:t>4. Korean culture</a:t>
            </a:r>
            <a:endParaRPr lang="ko-KR" altLang="en-US" sz="2800">
              <a:solidFill>
                <a:schemeClr val="bg1"/>
              </a:solidFill>
              <a:latin typeface="넥슨Lv1고딕 Bold"/>
              <a:ea typeface="넥슨Lv1고딕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352" y="980728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</a:t>
            </a:r>
            <a:r>
              <a:rPr lang="ko-KR" altLang="en-US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 </a:t>
            </a:r>
            <a:r>
              <a:rPr lang="en" altLang="ko-Kore-CZ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A title for others</a:t>
            </a:r>
            <a:endParaRPr lang="ko-KR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712" y="1556792"/>
            <a:ext cx="112569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" altLang="ko-Kore-CZ" sz="21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In English, “you” is used to call other people regardless of age or status, </a:t>
            </a:r>
          </a:p>
          <a:p>
            <a:pPr algn="ctr">
              <a:defRPr/>
            </a:pPr>
            <a:r>
              <a:rPr lang="en" altLang="ko-Kore-CZ" sz="2100" b="1" dirty="0">
                <a:solidFill>
                  <a:srgbClr val="FF0000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but </a:t>
            </a:r>
            <a:r>
              <a:rPr lang="en" altLang="ko-Kore-CZ" sz="21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there are several types of titles in Korea</a:t>
            </a:r>
            <a:endParaRPr lang="en" altLang="ko-Kore-CZ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>
              <a:defRPr/>
            </a:pPr>
            <a:endParaRPr kumimoji="1" lang="en" altLang="ko-Kore-CZ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pPr algn="ctr">
              <a:defRPr/>
            </a:pPr>
            <a:endParaRPr lang="ko-KR" altLang="en-US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graphicFrame>
        <p:nvGraphicFramePr>
          <p:cNvPr id="5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079284"/>
              </p:ext>
            </p:extLst>
          </p:nvPr>
        </p:nvGraphicFramePr>
        <p:xfrm>
          <a:off x="767408" y="2420888"/>
          <a:ext cx="10657183" cy="3672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592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ko-Kore-CZ" altLang="en-US" sz="2000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ore-CZ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Older people</a:t>
                      </a:r>
                      <a:endParaRPr lang="ko-Kore-CZ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ore-CZ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Younger people</a:t>
                      </a:r>
                      <a:endParaRPr lang="ko-Kore-CZ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2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ore-CZ" sz="20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  <a:p>
                      <a:pPr algn="ctr">
                        <a:defRPr/>
                      </a:pPr>
                      <a:r>
                        <a:rPr lang="en-US" altLang="ko-Kore-CZ" sz="20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woman</a:t>
                      </a:r>
                      <a:endParaRPr lang="ko-Kore-CZ" altLang="en-US" sz="20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en-US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  <a:p>
                      <a:pPr algn="ctr">
                        <a:defRPr/>
                      </a:pPr>
                      <a:r>
                        <a:rPr lang="ko-Kore-CZ" altLang="en-US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언니</a:t>
                      </a:r>
                      <a:r>
                        <a:rPr lang="ko-KR" altLang="en-US" sz="1800" b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 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[eon-</a:t>
                      </a:r>
                      <a:r>
                        <a:rPr lang="en-US" altLang="ko-KR" sz="1800" b="0" dirty="0" err="1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ni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] 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(younger girl to older girl)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누나 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[nu-</a:t>
                      </a:r>
                      <a:r>
                        <a:rPr lang="en-US" altLang="ko-KR" sz="1800" b="0" dirty="0" err="1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na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]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( younger</a:t>
                      </a:r>
                      <a:r>
                        <a:rPr lang="ko-KR" altLang="en-US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boy</a:t>
                      </a:r>
                      <a:r>
                        <a:rPr lang="ko-KR" altLang="en-US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to</a:t>
                      </a:r>
                      <a:r>
                        <a:rPr lang="ko-KR" altLang="en-US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older sister)</a:t>
                      </a:r>
                      <a:endParaRPr lang="ko-Kore-CZ" altLang="en-US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ore-CZ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 </a:t>
                      </a:r>
                    </a:p>
                    <a:p>
                      <a:pPr algn="ctr">
                        <a:defRPr/>
                      </a:pPr>
                      <a:endParaRPr lang="en-US" altLang="ko-KR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  <a:p>
                      <a:pPr algn="ctr">
                        <a:defRPr/>
                      </a:pPr>
                      <a:r>
                        <a:rPr lang="ko-KR" altLang="en-US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여동생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[yeo-dong-</a:t>
                      </a:r>
                      <a:r>
                        <a:rPr lang="en-US" altLang="ko-KR" sz="18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saeng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]</a:t>
                      </a:r>
                      <a:endParaRPr lang="ko-Kore-CZ" altLang="en-US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2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ore-CZ" sz="20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  <a:p>
                      <a:pPr algn="ctr">
                        <a:defRPr/>
                      </a:pPr>
                      <a:r>
                        <a:rPr lang="en-US" altLang="ko-Kore-CZ" sz="20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man</a:t>
                      </a:r>
                      <a:endParaRPr lang="ko-Kore-CZ" altLang="en-US" sz="20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  <a:p>
                      <a:pPr algn="ctr">
                        <a:defRPr/>
                      </a:pPr>
                      <a:r>
                        <a:rPr lang="ko-KR" altLang="en-US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형 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[</a:t>
                      </a:r>
                      <a:r>
                        <a:rPr lang="en-US" altLang="ko-KR" sz="1800" b="0" dirty="0" err="1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hyung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]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(younger boy to older boy)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오빠 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[o-</a:t>
                      </a:r>
                      <a:r>
                        <a:rPr lang="en-US" altLang="ko-KR" sz="1800" b="0" dirty="0" err="1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bba</a:t>
                      </a:r>
                      <a:r>
                        <a:rPr lang="en-US" altLang="ko-KR" sz="1800" b="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]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 (younger sister to older brother)</a:t>
                      </a:r>
                      <a:endParaRPr lang="ko-Kore-CZ" altLang="en-US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ko-KR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  <a:p>
                      <a:pPr algn="ctr">
                        <a:defRPr/>
                      </a:pPr>
                      <a:endParaRPr lang="en-US" altLang="ko-KR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  <a:p>
                      <a:pPr algn="ctr">
                        <a:defRPr/>
                      </a:pPr>
                      <a:r>
                        <a:rPr lang="ko-KR" altLang="en-US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남동생 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[</a:t>
                      </a:r>
                      <a:r>
                        <a:rPr lang="en-US" altLang="ko-KR" sz="18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nam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-dong-</a:t>
                      </a:r>
                      <a:r>
                        <a:rPr lang="en-US" altLang="ko-KR" sz="18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saeng</a:t>
                      </a:r>
                      <a:r>
                        <a:rPr lang="en-US" altLang="ko-KR" sz="18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]</a:t>
                      </a:r>
                      <a:endParaRPr lang="ko-Kore-CZ" altLang="en-US" sz="18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FAF247-83F2-464D-B701-9D7821F9FC6D}"/>
              </a:ext>
            </a:extLst>
          </p:cNvPr>
          <p:cNvSpPr txBox="1"/>
          <p:nvPr/>
        </p:nvSpPr>
        <p:spPr>
          <a:xfrm>
            <a:off x="10488488" y="4257091"/>
            <a:ext cx="1512168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But usually call their name</a:t>
            </a:r>
            <a:endParaRPr lang="ko-KR" altLang="en-US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800">
                <a:solidFill>
                  <a:schemeClr val="bg1"/>
                </a:solidFill>
                <a:latin typeface="넥슨Lv1고딕 Bold"/>
                <a:ea typeface="넥슨Lv1고딕 Bold"/>
              </a:rPr>
              <a:t>4. Korean culture</a:t>
            </a:r>
            <a:endParaRPr lang="ko-KR" altLang="en-US" sz="2800">
              <a:solidFill>
                <a:schemeClr val="bg1"/>
              </a:solidFill>
              <a:latin typeface="넥슨Lv1고딕 Bold"/>
              <a:ea typeface="넥슨Lv1고딕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352" y="980728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2. Dating culture</a:t>
            </a:r>
            <a:endParaRPr lang="ko-KR" altLang="en-US" sz="2000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712" y="1556792"/>
            <a:ext cx="1125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kumimoji="1" lang="en" altLang="ko-Kore-CZ" dirty="0">
              <a:latin typeface="AppleGothic"/>
              <a:ea typeface="AppleGothic"/>
            </a:endParaRPr>
          </a:p>
          <a:p>
            <a:pPr algn="ctr">
              <a:defRPr/>
            </a:pP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4D7F5-678A-49C1-992E-96BC69E3D206}"/>
              </a:ext>
            </a:extLst>
          </p:cNvPr>
          <p:cNvSpPr txBox="1"/>
          <p:nvPr/>
        </p:nvSpPr>
        <p:spPr>
          <a:xfrm>
            <a:off x="767408" y="1484784"/>
            <a:ext cx="10896872" cy="486287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2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1. Koreans go on blind dates a lot</a:t>
            </a:r>
          </a:p>
          <a:p>
            <a:br>
              <a:rPr lang="en-US" altLang="ko-KR" sz="2200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r>
              <a:rPr lang="en-US" altLang="ko-KR" sz="22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2. After a blind date, </a:t>
            </a:r>
            <a:r>
              <a:rPr lang="en-US" altLang="ko-KR" sz="2200" dirty="0">
                <a:solidFill>
                  <a:srgbClr val="0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they</a:t>
            </a:r>
            <a:r>
              <a:rPr lang="en-US" altLang="ko-KR" sz="22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 usually in a relationship after meeting  4-5 times</a:t>
            </a:r>
          </a:p>
          <a:p>
            <a:br>
              <a:rPr lang="en-US" altLang="ko-KR" sz="2200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r>
              <a:rPr lang="en-US" altLang="ko-KR" sz="22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3. If a stranger approaches you suddenly, </a:t>
            </a:r>
            <a:r>
              <a:rPr lang="en-US" altLang="ko-KR" sz="24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 they will be wary</a:t>
            </a:r>
          </a:p>
          <a:p>
            <a:br>
              <a:rPr lang="en-US" altLang="ko-KR" sz="2200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r>
              <a:rPr lang="en-US" altLang="ko-KR" sz="22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4. It's quite rude to date someone else when you're meeting one person</a:t>
            </a:r>
          </a:p>
          <a:p>
            <a:br>
              <a:rPr lang="en-US" altLang="ko-KR" sz="2200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r>
              <a:rPr lang="en-US" altLang="ko-KR" sz="22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5. Because they prefer clear relationships, they need clear words when starting a relationship </a:t>
            </a:r>
          </a:p>
          <a:p>
            <a:br>
              <a:rPr lang="en-US" altLang="ko-KR" sz="2200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r>
              <a:rPr lang="en-US" altLang="ko-KR" sz="2200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6. From the day they started dating, they start counting, and 100 unit days are important days for couples. (But couples who date for a long time sometimes skip them)</a:t>
            </a:r>
            <a:endParaRPr lang="ko-KR" altLang="en-US" sz="2200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911771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04D7F5-678A-49C1-992E-96BC69E3D206}"/>
              </a:ext>
            </a:extLst>
          </p:cNvPr>
          <p:cNvSpPr txBox="1"/>
          <p:nvPr/>
        </p:nvSpPr>
        <p:spPr>
          <a:xfrm>
            <a:off x="767408" y="1484784"/>
            <a:ext cx="10896872" cy="2414187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28600" marR="0" lvl="0" indent="-228600" algn="l" defTabSz="23225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/>
              <a:buChar char="•"/>
              <a:tabLst/>
              <a:defRPr/>
            </a:pPr>
            <a:r>
              <a:rPr lang="en-US" altLang="ko-KR" sz="2000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kumimoji="0" lang="en" altLang="ko-Kore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Korea is a divided country.</a:t>
            </a:r>
          </a:p>
          <a:p>
            <a:pPr marL="228600" indent="-228600" defTabSz="232257" latinLnBrk="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/>
              <a:buChar char="•"/>
              <a:defRPr/>
            </a:pPr>
            <a:r>
              <a:rPr kumimoji="0" lang="en" altLang="ko-Kore-CZ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Most men in South Korea have to go to the military after when they turn 18.</a:t>
            </a:r>
            <a:r>
              <a:rPr lang="en-US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 H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ave to spend </a:t>
            </a:r>
            <a: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18 months</a:t>
            </a:r>
            <a:r>
              <a:rPr lang="en" altLang="ko-Kore-CZ" dirty="0">
                <a:latin typeface="넥슨Lv1고딕" panose="00000500000000000000" pitchFamily="2" charset="-127"/>
                <a:ea typeface="넥슨Lv1고딕" panose="00000500000000000000" pitchFamily="2" charset="-127"/>
              </a:rPr>
              <a:t> in the military</a:t>
            </a:r>
            <a:endParaRPr lang="ko-KR" altLang="en-US" sz="2000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  <a:p>
            <a:pPr marR="0" lvl="0" algn="l" defTabSz="23225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r>
              <a:rPr kumimoji="1" lang="ko-KR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곰신</a:t>
            </a:r>
            <a:r>
              <a:rPr kumimoji="1" lang="ko-KR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kumimoji="1" lang="en-US" altLang="ko-K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[</a:t>
            </a:r>
            <a:r>
              <a:rPr kumimoji="1" lang="ko-KR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kumimoji="1" lang="en-US" altLang="ko-K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gom</a:t>
            </a:r>
            <a:r>
              <a:rPr kumimoji="1" lang="en-US" altLang="ko-K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-sin] </a:t>
            </a:r>
          </a:p>
          <a:p>
            <a:pPr marR="0" lvl="0" algn="l" defTabSz="23225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r>
              <a:rPr lang="en-US" altLang="ko-KR" sz="1600" b="0" i="0" dirty="0"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"</a:t>
            </a:r>
            <a:r>
              <a:rPr lang="en-US" altLang="ko-KR" sz="1600" b="0" i="0" dirty="0" err="1"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Gomsin</a:t>
            </a:r>
            <a:r>
              <a:rPr lang="en-US" altLang="ko-KR" sz="1600" b="0" i="0" dirty="0"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" is a popular phrase on the Internet.</a:t>
            </a:r>
            <a:br>
              <a:rPr lang="en-US" altLang="ko-KR" sz="1600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r>
              <a:rPr lang="en-US" altLang="ko-KR" sz="1600" b="0" i="0" dirty="0"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It means shortening rubber shoes, a woman who sent her boyfriend to the military.</a:t>
            </a:r>
            <a:endParaRPr kumimoji="1" lang="en-US" altLang="ko-K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800">
                <a:solidFill>
                  <a:schemeClr val="bg1"/>
                </a:solidFill>
                <a:latin typeface="넥슨Lv1고딕 Bold"/>
                <a:ea typeface="넥슨Lv1고딕 Bold"/>
              </a:rPr>
              <a:t>4. Korean culture</a:t>
            </a:r>
            <a:endParaRPr lang="ko-KR" altLang="en-US" sz="2800">
              <a:solidFill>
                <a:schemeClr val="bg1"/>
              </a:solidFill>
              <a:latin typeface="넥슨Lv1고딕 Bold"/>
              <a:ea typeface="넥슨Lv1고딕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352" y="980728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3. Military</a:t>
            </a:r>
            <a:endParaRPr lang="ko-KR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712" y="1556792"/>
            <a:ext cx="11256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kumimoji="1" lang="en" altLang="ko-Kore-CZ" dirty="0">
              <a:latin typeface="AppleGothic"/>
              <a:ea typeface="AppleGothic"/>
            </a:endParaRPr>
          </a:p>
          <a:p>
            <a:pPr algn="ctr">
              <a:defRPr/>
            </a:pPr>
            <a:endParaRPr lang="ko-KR" altLang="en-US" dirty="0"/>
          </a:p>
        </p:txBody>
      </p:sp>
      <p:pic>
        <p:nvPicPr>
          <p:cNvPr id="6" name="그림 5" descr="실외, 잔디, 나무, 사람이(가) 표시된 사진  자동 생성된 설명">
            <a:extLst>
              <a:ext uri="{FF2B5EF4-FFF2-40B4-BE49-F238E27FC236}">
                <a16:creationId xmlns:a16="http://schemas.microsoft.com/office/drawing/2014/main" id="{1798EC20-A242-4D75-97E7-E7322F883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670991" y="4407271"/>
            <a:ext cx="2979288" cy="2211859"/>
          </a:xfrm>
          <a:prstGeom prst="rect">
            <a:avLst/>
          </a:prstGeom>
        </p:spPr>
      </p:pic>
      <p:pic>
        <p:nvPicPr>
          <p:cNvPr id="7" name="그림 6" descr="실내, 천장, 사람, 주방이(가) 표시된 사진  자동 생성된 설명">
            <a:extLst>
              <a:ext uri="{FF2B5EF4-FFF2-40B4-BE49-F238E27FC236}">
                <a16:creationId xmlns:a16="http://schemas.microsoft.com/office/drawing/2014/main" id="{687DBEEB-A953-4772-A04A-99C75863A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11824" y="4430775"/>
            <a:ext cx="3930819" cy="218160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E25AD1-0217-451B-9441-23D06E017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174" y="1030827"/>
            <a:ext cx="5347633" cy="4008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97B8FA-5E98-4558-8019-D41A371C0690}"/>
              </a:ext>
            </a:extLst>
          </p:cNvPr>
          <p:cNvSpPr txBox="1"/>
          <p:nvPr/>
        </p:nvSpPr>
        <p:spPr>
          <a:xfrm>
            <a:off x="298907" y="4407271"/>
            <a:ext cx="3769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Also, “</a:t>
            </a:r>
            <a:r>
              <a:rPr lang="ko-KR" altLang="en-US" i="0" dirty="0">
                <a:solidFill>
                  <a:srgbClr val="000000"/>
                </a:solidFill>
                <a:effectLst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꽃신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“[</a:t>
            </a:r>
            <a:r>
              <a:rPr lang="en-US" altLang="ko-KR" dirty="0" err="1">
                <a:solidFill>
                  <a:srgbClr val="0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kkot</a:t>
            </a:r>
            <a:r>
              <a:rPr lang="en-US" altLang="ko-KR" dirty="0">
                <a:solidFill>
                  <a:srgbClr val="0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-shin]</a:t>
            </a:r>
            <a:r>
              <a:rPr lang="ko-KR" altLang="en-US" dirty="0">
                <a:solidFill>
                  <a:srgbClr val="0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 means that a </a:t>
            </a:r>
            <a:r>
              <a:rPr lang="en-US" altLang="ko-KR" dirty="0">
                <a:solidFill>
                  <a:srgbClr val="0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girl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who has been waiting for 18 months </a:t>
            </a:r>
            <a:r>
              <a:rPr lang="en-US" altLang="ko-KR" dirty="0">
                <a:solidFill>
                  <a:srgbClr val="000000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and the boyfriend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will be discharged from the military</a:t>
            </a:r>
            <a:b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br>
              <a:rPr lang="en-US" altLang="ko-KR" dirty="0">
                <a:latin typeface="넥슨Lv1고딕" panose="00000500000000000000" pitchFamily="2" charset="-127"/>
                <a:ea typeface="넥슨Lv1고딕" panose="00000500000000000000" pitchFamily="2" charset="-127"/>
              </a:rPr>
            </a:br>
            <a:r>
              <a:rPr lang="en-US" altLang="ko-KR" b="0" i="0" dirty="0">
                <a:solidFill>
                  <a:srgbClr val="000000"/>
                </a:solidFill>
                <a:effectLst/>
                <a:latin typeface="넥슨Lv1고딕" panose="00000500000000000000" pitchFamily="2" charset="-127"/>
                <a:ea typeface="넥슨Lv1고딕" panose="00000500000000000000" pitchFamily="2" charset="-127"/>
              </a:rPr>
              <a:t>“Wearing flower shoes."</a:t>
            </a:r>
            <a:endParaRPr lang="ko-KR" altLang="en-US" dirty="0"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6C7B23F-7D32-4A2A-AB3F-CD67E0823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063" y="2379077"/>
            <a:ext cx="555307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0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5. Today’s K-Pop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B3A82-68DD-4457-BC86-2CE2EAF3DCA6}"/>
              </a:ext>
            </a:extLst>
          </p:cNvPr>
          <p:cNvSpPr txBox="1"/>
          <p:nvPr/>
        </p:nvSpPr>
        <p:spPr>
          <a:xfrm>
            <a:off x="7506445" y="6093296"/>
            <a:ext cx="46855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hlinkClick r:id="rId3"/>
              </a:rPr>
              <a:t>https://www.youtube.com/watch?v=1Kg4yomNEgs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7E4722F-15B4-4909-9DF8-730B8419F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21" y="1782109"/>
            <a:ext cx="6490567" cy="3675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10696-373C-443B-BFFD-261F494340F1}"/>
              </a:ext>
            </a:extLst>
          </p:cNvPr>
          <p:cNvSpPr txBox="1"/>
          <p:nvPr/>
        </p:nvSpPr>
        <p:spPr>
          <a:xfrm>
            <a:off x="7608168" y="3697287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Twice (</a:t>
            </a:r>
            <a:r>
              <a:rPr lang="ko-KR" altLang="en-US" sz="2000" b="1" dirty="0" err="1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트와이스</a:t>
            </a:r>
            <a:r>
              <a:rPr lang="en-US" altLang="ko-KR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)</a:t>
            </a:r>
            <a:r>
              <a:rPr lang="ko-KR" altLang="en-US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lang="en-US" altLang="ko-KR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–</a:t>
            </a:r>
            <a:r>
              <a:rPr lang="ko-KR" altLang="en-US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lang="en-US" altLang="ko-KR" sz="2000" b="1" dirty="0"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Cheer up</a:t>
            </a:r>
            <a:endParaRPr lang="ko-KR" altLang="en-US" sz="2000" b="1" dirty="0"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0604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7CEC5-9C40-4F13-8AEE-39CCC0849722}"/>
              </a:ext>
            </a:extLst>
          </p:cNvPr>
          <p:cNvSpPr txBox="1"/>
          <p:nvPr/>
        </p:nvSpPr>
        <p:spPr>
          <a:xfrm>
            <a:off x="217234" y="880423"/>
            <a:ext cx="4398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2. Korean number</a:t>
            </a:r>
          </a:p>
        </p:txBody>
      </p:sp>
      <p:graphicFrame>
        <p:nvGraphicFramePr>
          <p:cNvPr id="20" name="표 5">
            <a:extLst>
              <a:ext uri="{FF2B5EF4-FFF2-40B4-BE49-F238E27FC236}">
                <a16:creationId xmlns:a16="http://schemas.microsoft.com/office/drawing/2014/main" id="{78D8F0E2-10DC-4FAD-8B9F-F165CFBF2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516739"/>
              </p:ext>
            </p:extLst>
          </p:nvPr>
        </p:nvGraphicFramePr>
        <p:xfrm>
          <a:off x="223919" y="1546968"/>
          <a:ext cx="5763141" cy="4942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9593">
                  <a:extLst>
                    <a:ext uri="{9D8B030D-6E8A-4147-A177-3AD203B41FA5}">
                      <a16:colId xmlns:a16="http://schemas.microsoft.com/office/drawing/2014/main" val="3301579751"/>
                    </a:ext>
                  </a:extLst>
                </a:gridCol>
                <a:gridCol w="2141774">
                  <a:extLst>
                    <a:ext uri="{9D8B030D-6E8A-4147-A177-3AD203B41FA5}">
                      <a16:colId xmlns:a16="http://schemas.microsoft.com/office/drawing/2014/main" val="2758340920"/>
                    </a:ext>
                  </a:extLst>
                </a:gridCol>
                <a:gridCol w="2141774">
                  <a:extLst>
                    <a:ext uri="{9D8B030D-6E8A-4147-A177-3AD203B41FA5}">
                      <a16:colId xmlns:a16="http://schemas.microsoft.com/office/drawing/2014/main" val="280323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Number</a:t>
                      </a:r>
                      <a:endParaRPr lang="ko-KR" altLang="en-US" sz="1800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Korean</a:t>
                      </a:r>
                      <a:endParaRPr lang="ko-KR" altLang="en-US" sz="1800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Pronunciation</a:t>
                      </a:r>
                      <a:endParaRPr lang="ko-KR" altLang="en-US" sz="1800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50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1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하나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Ha-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na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72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2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Dul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51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3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Set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4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Net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525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5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다섯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Da-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seot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3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여섯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Yeo-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seot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23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일곱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il-gob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461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여덟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Yeo-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deol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91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아홉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A-hop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8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yeol</a:t>
                      </a:r>
                      <a:endParaRPr lang="en-US" altLang="ko-KR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031241"/>
                  </a:ext>
                </a:extLst>
              </a:tr>
            </a:tbl>
          </a:graphicData>
        </a:graphic>
      </p:graphicFrame>
      <p:graphicFrame>
        <p:nvGraphicFramePr>
          <p:cNvPr id="21" name="표 5">
            <a:extLst>
              <a:ext uri="{FF2B5EF4-FFF2-40B4-BE49-F238E27FC236}">
                <a16:creationId xmlns:a16="http://schemas.microsoft.com/office/drawing/2014/main" id="{78C7F747-3765-4CDE-BCAB-8E111856E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642192"/>
              </p:ext>
            </p:extLst>
          </p:nvPr>
        </p:nvGraphicFramePr>
        <p:xfrm>
          <a:off x="6312024" y="1546968"/>
          <a:ext cx="5544616" cy="448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3301579751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758340920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80323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Number</a:t>
                      </a:r>
                      <a:endParaRPr lang="ko-KR" altLang="en-US" sz="1800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Korean</a:t>
                      </a:r>
                      <a:endParaRPr lang="ko-KR" altLang="en-US" sz="1800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Pronunciation</a:t>
                      </a:r>
                      <a:endParaRPr lang="ko-KR" altLang="en-US" sz="1800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50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0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Yeong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72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20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스물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Seu-mul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51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30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서른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Seo-reun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40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마흔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Ma-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heun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525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50</a:t>
                      </a:r>
                      <a:endParaRPr lang="ko-KR" altLang="en-US" sz="2400" b="1" dirty="0">
                        <a:latin typeface="넥슨Lv1고딕 Bold" panose="00000800000000000000" pitchFamily="2" charset="-127"/>
                        <a:ea typeface="넥슨Lv1고딕 Bold" panose="00000800000000000000" pitchFamily="2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shin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3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예순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Ye-sun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23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일흔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il-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heun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461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여든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Yeo-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deun</a:t>
                      </a:r>
                      <a:endParaRPr lang="ko-KR" altLang="en-US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2916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>
                          <a:latin typeface="넥슨Lv1고딕 Bold" panose="00000800000000000000" pitchFamily="2" charset="-127"/>
                          <a:ea typeface="넥슨Lv1고딕 Bold" panose="00000800000000000000" pitchFamily="2" charset="-127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아흔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A-</a:t>
                      </a:r>
                      <a:r>
                        <a:rPr lang="en-US" altLang="ko-KR" sz="2400" dirty="0" err="1">
                          <a:latin typeface="넥슨Lv1고딕" panose="00000500000000000000" pitchFamily="2" charset="-127"/>
                          <a:ea typeface="넥슨Lv1고딕" panose="00000500000000000000" pitchFamily="2" charset="-127"/>
                        </a:rPr>
                        <a:t>heun</a:t>
                      </a:r>
                      <a:endParaRPr lang="en-US" altLang="ko-KR" sz="2400" dirty="0">
                        <a:latin typeface="넥슨Lv1고딕" panose="00000500000000000000" pitchFamily="2" charset="-127"/>
                        <a:ea typeface="넥슨Lv1고딕" panose="00000500000000000000" pitchFamily="2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88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851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9744B-C104-4D37-89CB-5706FBDDEE18}"/>
              </a:ext>
            </a:extLst>
          </p:cNvPr>
          <p:cNvSpPr txBox="1"/>
          <p:nvPr/>
        </p:nvSpPr>
        <p:spPr>
          <a:xfrm>
            <a:off x="382550" y="1065772"/>
            <a:ext cx="4398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Chinese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number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75A7A-9A19-4608-8681-D5459B3F805A}"/>
              </a:ext>
            </a:extLst>
          </p:cNvPr>
          <p:cNvSpPr txBox="1"/>
          <p:nvPr/>
        </p:nvSpPr>
        <p:spPr>
          <a:xfrm>
            <a:off x="684451" y="1652489"/>
            <a:ext cx="6236957" cy="235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Counting number</a:t>
            </a:r>
          </a:p>
          <a:p>
            <a:pPr marL="457200" marR="0" lvl="0" indent="-45720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Date : day, month, year</a:t>
            </a:r>
          </a:p>
          <a:p>
            <a:pPr marL="457200" marR="0" lvl="1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ex) 4</a:t>
            </a:r>
            <a:r>
              <a:rPr kumimoji="0" lang="en-US" altLang="ko-KR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th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 :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사일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[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sa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-il], 12nd : 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십이일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[sib-</a:t>
            </a:r>
            <a:r>
              <a:rPr kumimoji="0" lang="en-US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i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-il]</a:t>
            </a:r>
          </a:p>
          <a:p>
            <a:pPr marL="457200" marR="0" lvl="0" indent="-45720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Phone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number</a:t>
            </a:r>
          </a:p>
          <a:p>
            <a:pPr marL="457200" marR="0" lvl="1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ex) 010-6372-0819 /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" panose="00000500000000000000" pitchFamily="2" charset="-127"/>
                <a:ea typeface="넥슨Lv1고딕" panose="00000500000000000000" pitchFamily="2" charset="-127"/>
              </a:rPr>
              <a:t>776-079-455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74CE6-4D43-4BB7-89EF-639EA5ED63C0}"/>
              </a:ext>
            </a:extLst>
          </p:cNvPr>
          <p:cNvSpPr txBox="1"/>
          <p:nvPr/>
        </p:nvSpPr>
        <p:spPr>
          <a:xfrm>
            <a:off x="402212" y="4113807"/>
            <a:ext cx="4398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2. Korean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6974DD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number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3DD62-B180-42A6-B620-32739A1EFBD8}"/>
              </a:ext>
            </a:extLst>
          </p:cNvPr>
          <p:cNvSpPr txBox="1"/>
          <p:nvPr/>
        </p:nvSpPr>
        <p:spPr>
          <a:xfrm>
            <a:off x="696750" y="4550269"/>
            <a:ext cx="8442838" cy="1948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Counting number</a:t>
            </a:r>
          </a:p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Counting age</a:t>
            </a:r>
          </a:p>
          <a:p>
            <a:pPr marL="457200" marR="0" lvl="0" indent="-4572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Counting materials (paper, piece, things,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etc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6823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471CB-936F-4FCA-A06D-1120FA8B6856}"/>
              </a:ext>
            </a:extLst>
          </p:cNvPr>
          <p:cNvSpPr txBox="1"/>
          <p:nvPr/>
        </p:nvSpPr>
        <p:spPr>
          <a:xfrm>
            <a:off x="353034" y="908720"/>
            <a:ext cx="5598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Words related with Date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id="{38BD1999-DCE9-432E-8498-899FF9D6C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916832"/>
            <a:ext cx="10072800" cy="38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471CB-936F-4FCA-A06D-1120FA8B6856}"/>
              </a:ext>
            </a:extLst>
          </p:cNvPr>
          <p:cNvSpPr txBox="1"/>
          <p:nvPr/>
        </p:nvSpPr>
        <p:spPr>
          <a:xfrm>
            <a:off x="353034" y="908720"/>
            <a:ext cx="5598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Words related with Date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0207D0A8-4220-4EA5-A1F1-287F32129FFA}"/>
              </a:ext>
            </a:extLst>
          </p:cNvPr>
          <p:cNvSpPr txBox="1">
            <a:spLocks/>
          </p:cNvSpPr>
          <p:nvPr/>
        </p:nvSpPr>
        <p:spPr>
          <a:xfrm>
            <a:off x="623392" y="1696159"/>
            <a:ext cx="9603275" cy="4385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Monday </a:t>
            </a:r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월요일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Wor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 / [Wo-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ryo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Tuesday </a:t>
            </a:r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화요일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[Hwa-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Wednesday </a:t>
            </a:r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수요일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Su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Thursday </a:t>
            </a:r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목요일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Mok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 / [Mo-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gyo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Friday </a:t>
            </a:r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금요일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[Kum-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 / 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geu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-myo-il]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Saturday </a:t>
            </a:r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토요일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[To-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Sunday </a:t>
            </a:r>
            <a:r>
              <a:rPr kumimoji="1" lang="en-US" altLang="ko-Kore-CZ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=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 일요일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[il-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 / 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i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ryo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" panose="00000500000000000000" pitchFamily="2" charset="-127"/>
                <a:ea typeface="넥슨Lv1고딕" panose="00000500000000000000" pitchFamily="2" charset="-127"/>
              </a:rPr>
              <a:t>-il]</a:t>
            </a:r>
            <a:endParaRPr kumimoji="1" lang="ko-Kore-CZ" altLang="en-US" sz="2800" dirty="0">
              <a:solidFill>
                <a:schemeClr val="tx1"/>
              </a:solidFill>
              <a:latin typeface="넥슨Lv1고딕" panose="00000500000000000000" pitchFamily="2" charset="-127"/>
              <a:ea typeface="넥슨Lv1고딕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965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0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1. Number</a:t>
            </a:r>
            <a:endParaRPr lang="ko-KR" altLang="en-US" sz="2800" dirty="0">
              <a:solidFill>
                <a:schemeClr val="bg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471CB-936F-4FCA-A06D-1120FA8B6856}"/>
              </a:ext>
            </a:extLst>
          </p:cNvPr>
          <p:cNvSpPr txBox="1"/>
          <p:nvPr/>
        </p:nvSpPr>
        <p:spPr>
          <a:xfrm>
            <a:off x="3215681" y="1048379"/>
            <a:ext cx="5598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dirty="0">
                <a:solidFill>
                  <a:srgbClr val="6974DD"/>
                </a:solidFill>
                <a:latin typeface="맑은 고딕" panose="020F0502020204030204"/>
                <a:ea typeface="맑은 고딕" panose="020B0503020000020004" pitchFamily="50" charset="-127"/>
              </a:rPr>
              <a:t>Day of week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6974DD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A822D05C-5727-4100-A03A-A6E254FB941B}"/>
              </a:ext>
            </a:extLst>
          </p:cNvPr>
          <p:cNvSpPr txBox="1">
            <a:spLocks/>
          </p:cNvSpPr>
          <p:nvPr/>
        </p:nvSpPr>
        <p:spPr>
          <a:xfrm>
            <a:off x="3575720" y="2564904"/>
            <a:ext cx="504056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Weekday 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평일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Pyeong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-il]</a:t>
            </a:r>
          </a:p>
          <a:p>
            <a:endParaRPr kumimoji="1" lang="en-US" altLang="ko-KR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Weekend 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주말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[Ju-mal]</a:t>
            </a:r>
          </a:p>
          <a:p>
            <a:endParaRPr kumimoji="1" lang="en-US" altLang="ko-KR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  <a:p>
            <a:r>
              <a:rPr kumimoji="1" lang="en-US" altLang="ko-Kore-CZ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A Week = </a:t>
            </a:r>
            <a:r>
              <a:rPr kumimoji="1" lang="ko-KR" altLang="en-US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일주일 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[il-</a:t>
            </a:r>
            <a:r>
              <a:rPr kumimoji="1" lang="en-US" altLang="ko-KR" sz="2800" dirty="0" err="1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ju</a:t>
            </a:r>
            <a:r>
              <a:rPr kumimoji="1" lang="en-US" altLang="ko-KR" sz="2800" dirty="0">
                <a:solidFill>
                  <a:schemeClr val="tx1"/>
                </a:solidFill>
                <a:latin typeface="넥슨Lv1고딕 Bold" panose="00000800000000000000" pitchFamily="2" charset="-127"/>
                <a:ea typeface="넥슨Lv1고딕 Bold" panose="00000800000000000000" pitchFamily="2" charset="-127"/>
              </a:rPr>
              <a:t>-il]</a:t>
            </a:r>
            <a:endParaRPr kumimoji="1" lang="ko-Kore-CZ" altLang="en-US" sz="2800" dirty="0">
              <a:solidFill>
                <a:schemeClr val="tx1"/>
              </a:solidFill>
              <a:latin typeface="넥슨Lv1고딕 Bold" panose="00000800000000000000" pitchFamily="2" charset="-127"/>
              <a:ea typeface="넥슨Lv1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8721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2069</Words>
  <Application>Microsoft Office PowerPoint</Application>
  <PresentationFormat>와이드스크린</PresentationFormat>
  <Paragraphs>561</Paragraphs>
  <Slides>46</Slides>
  <Notes>46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3" baseType="lpstr">
      <vt:lpstr>넥슨Lv1고딕 Bold</vt:lpstr>
      <vt:lpstr>AppleGothic</vt:lpstr>
      <vt:lpstr>Arial</vt:lpstr>
      <vt:lpstr>넥슨Lv1고딕</vt:lpstr>
      <vt:lpstr>Wingdings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잘</dc:creator>
  <cp:lastModifiedBy>김예은</cp:lastModifiedBy>
  <cp:revision>14</cp:revision>
  <dcterms:created xsi:type="dcterms:W3CDTF">2018-11-25T10:25:32Z</dcterms:created>
  <dcterms:modified xsi:type="dcterms:W3CDTF">2021-12-05T10:38:09Z</dcterms:modified>
  <cp:version/>
</cp:coreProperties>
</file>