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360" r:id="rId3"/>
    <p:sldId id="295" r:id="rId4"/>
    <p:sldId id="363" r:id="rId5"/>
    <p:sldId id="372" r:id="rId6"/>
    <p:sldId id="374" r:id="rId7"/>
    <p:sldId id="373" r:id="rId8"/>
    <p:sldId id="375" r:id="rId9"/>
    <p:sldId id="362" r:id="rId10"/>
    <p:sldId id="366" r:id="rId11"/>
    <p:sldId id="364" r:id="rId12"/>
    <p:sldId id="369" r:id="rId13"/>
    <p:sldId id="370" r:id="rId14"/>
    <p:sldId id="368" r:id="rId15"/>
    <p:sldId id="371" r:id="rId16"/>
    <p:sldId id="376" r:id="rId17"/>
    <p:sldId id="377" r:id="rId18"/>
    <p:sldId id="378" r:id="rId19"/>
    <p:sldId id="379" r:id="rId20"/>
  </p:sldIdLst>
  <p:sldSz cx="12192000" cy="6858000"/>
  <p:notesSz cx="6858000" cy="9144000"/>
  <p:embeddedFontLst>
    <p:embeddedFont>
      <p:font typeface="KoPubWorld바탕체 Bold" charset="-127"/>
      <p:bold r:id="rId21"/>
    </p:embeddedFont>
    <p:embeddedFont>
      <p:font typeface="맑은 고딕" pitchFamily="50" charset="-127"/>
      <p:regular r:id="rId22"/>
      <p:bold r:id="rId23"/>
    </p:embeddedFont>
    <p:embeddedFont>
      <p:font typeface="나눔명조 ExtraBold" charset="-127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CE8"/>
    <a:srgbClr val="FBFBFB"/>
    <a:srgbClr val="F8D7CD"/>
    <a:srgbClr val="FFB5D8"/>
    <a:srgbClr val="30454B"/>
    <a:srgbClr val="EF5050"/>
    <a:srgbClr val="DCE2E8"/>
    <a:srgbClr val="F6F3F0"/>
    <a:srgbClr val="F0EBE4"/>
    <a:srgbClr val="90A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보통 스타일 4 - 강조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보통 스타일 4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07" autoAdjust="0"/>
    <p:restoredTop sz="93945" autoAdjust="0"/>
  </p:normalViewPr>
  <p:slideViewPr>
    <p:cSldViewPr>
      <p:cViewPr>
        <p:scale>
          <a:sx n="80" d="100"/>
          <a:sy n="80" d="100"/>
        </p:scale>
        <p:origin x="-744" y="-226"/>
      </p:cViewPr>
      <p:guideLst>
        <p:guide orient="horz" pos="2160"/>
        <p:guide pos="3840"/>
      </p:guideLst>
    </p:cSldViewPr>
  </p:slideViewPr>
  <p:outlineViewPr>
    <p:cViewPr>
      <p:scale>
        <a:sx n="100" d="100"/>
        <a:sy n="100" d="100"/>
      </p:scale>
      <p:origin x="0" y="-288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5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 userDrawn="1"/>
        </p:nvGrpSpPr>
        <p:grpSpPr>
          <a:xfrm>
            <a:off x="0" y="0"/>
            <a:ext cx="12192600" cy="6858000"/>
            <a:chOff x="0" y="0"/>
            <a:chExt cx="12192600" cy="6858000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328" y="0"/>
              <a:ext cx="12145272" cy="6858000"/>
            </a:xfrm>
            <a:custGeom>
              <a:avLst/>
              <a:gdLst>
                <a:gd name="connsiteX0" fmla="*/ 0 w 12145272"/>
                <a:gd name="connsiteY0" fmla="*/ 0 h 6858000"/>
                <a:gd name="connsiteX1" fmla="*/ 12145272 w 12145272"/>
                <a:gd name="connsiteY1" fmla="*/ 0 h 6858000"/>
                <a:gd name="connsiteX2" fmla="*/ 12145272 w 12145272"/>
                <a:gd name="connsiteY2" fmla="*/ 6858000 h 6858000"/>
                <a:gd name="connsiteX3" fmla="*/ 0 w 1214527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5272" h="6858000">
                  <a:moveTo>
                    <a:pt x="0" y="0"/>
                  </a:moveTo>
                  <a:lnTo>
                    <a:pt x="12145272" y="0"/>
                  </a:lnTo>
                  <a:lnTo>
                    <a:pt x="1214527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45719" cy="6858000"/>
            </a:xfrm>
            <a:custGeom>
              <a:avLst/>
              <a:gdLst>
                <a:gd name="connsiteX0" fmla="*/ 0 w 12145272"/>
                <a:gd name="connsiteY0" fmla="*/ 0 h 6858000"/>
                <a:gd name="connsiteX1" fmla="*/ 12145272 w 12145272"/>
                <a:gd name="connsiteY1" fmla="*/ 0 h 6858000"/>
                <a:gd name="connsiteX2" fmla="*/ 12145272 w 12145272"/>
                <a:gd name="connsiteY2" fmla="*/ 6858000 h 6858000"/>
                <a:gd name="connsiteX3" fmla="*/ 0 w 1214527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5272" h="6858000">
                  <a:moveTo>
                    <a:pt x="0" y="0"/>
                  </a:moveTo>
                  <a:lnTo>
                    <a:pt x="12145272" y="0"/>
                  </a:lnTo>
                  <a:lnTo>
                    <a:pt x="1214527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cxnSp>
        <p:nvCxnSpPr>
          <p:cNvPr id="10" name="직선 연결선 9"/>
          <p:cNvCxnSpPr/>
          <p:nvPr userDrawn="1"/>
        </p:nvCxnSpPr>
        <p:spPr>
          <a:xfrm flipH="1">
            <a:off x="2423592" y="620688"/>
            <a:ext cx="576064" cy="576064"/>
          </a:xfrm>
          <a:prstGeom prst="line">
            <a:avLst/>
          </a:prstGeom>
          <a:ln>
            <a:solidFill>
              <a:srgbClr val="E4EEF8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 flipH="1">
            <a:off x="3719736" y="1196752"/>
            <a:ext cx="576064" cy="576064"/>
          </a:xfrm>
          <a:prstGeom prst="line">
            <a:avLst/>
          </a:prstGeom>
          <a:ln>
            <a:solidFill>
              <a:srgbClr val="E4EEF8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 userDrawn="1"/>
        </p:nvCxnSpPr>
        <p:spPr>
          <a:xfrm flipH="1">
            <a:off x="7320136" y="620688"/>
            <a:ext cx="576064" cy="576064"/>
          </a:xfrm>
          <a:prstGeom prst="line">
            <a:avLst/>
          </a:prstGeom>
          <a:ln>
            <a:solidFill>
              <a:srgbClr val="E4EEF8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 flipH="1">
            <a:off x="11136560" y="-27384"/>
            <a:ext cx="576064" cy="576064"/>
          </a:xfrm>
          <a:prstGeom prst="line">
            <a:avLst/>
          </a:prstGeom>
          <a:ln>
            <a:solidFill>
              <a:srgbClr val="E4EEF8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 userDrawn="1"/>
        </p:nvCxnSpPr>
        <p:spPr>
          <a:xfrm flipH="1">
            <a:off x="8256240" y="1628800"/>
            <a:ext cx="576064" cy="576064"/>
          </a:xfrm>
          <a:prstGeom prst="line">
            <a:avLst/>
          </a:prstGeom>
          <a:ln>
            <a:solidFill>
              <a:srgbClr val="E4EEF8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 userDrawn="1"/>
        </p:nvCxnSpPr>
        <p:spPr>
          <a:xfrm flipH="1">
            <a:off x="0" y="1052736"/>
            <a:ext cx="324000" cy="324000"/>
          </a:xfrm>
          <a:prstGeom prst="line">
            <a:avLst/>
          </a:prstGeom>
          <a:ln>
            <a:solidFill>
              <a:srgbClr val="E4EEF8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타원 15"/>
          <p:cNvSpPr/>
          <p:nvPr userDrawn="1"/>
        </p:nvSpPr>
        <p:spPr>
          <a:xfrm>
            <a:off x="983440" y="1700808"/>
            <a:ext cx="72000" cy="72000"/>
          </a:xfrm>
          <a:prstGeom prst="ellipse">
            <a:avLst/>
          </a:prstGeom>
          <a:solidFill>
            <a:srgbClr val="E4EEF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타원 16"/>
          <p:cNvSpPr/>
          <p:nvPr userDrawn="1"/>
        </p:nvSpPr>
        <p:spPr>
          <a:xfrm>
            <a:off x="4511824" y="620696"/>
            <a:ext cx="72000" cy="72000"/>
          </a:xfrm>
          <a:prstGeom prst="ellipse">
            <a:avLst/>
          </a:prstGeom>
          <a:solidFill>
            <a:srgbClr val="E4EEF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타원 17"/>
          <p:cNvSpPr/>
          <p:nvPr userDrawn="1"/>
        </p:nvSpPr>
        <p:spPr>
          <a:xfrm>
            <a:off x="9696400" y="1124752"/>
            <a:ext cx="72000" cy="72000"/>
          </a:xfrm>
          <a:prstGeom prst="ellipse">
            <a:avLst/>
          </a:prstGeom>
          <a:solidFill>
            <a:srgbClr val="E4EEF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타원 18"/>
          <p:cNvSpPr/>
          <p:nvPr userDrawn="1"/>
        </p:nvSpPr>
        <p:spPr>
          <a:xfrm>
            <a:off x="6960104" y="1772824"/>
            <a:ext cx="72000" cy="72000"/>
          </a:xfrm>
          <a:prstGeom prst="ellipse">
            <a:avLst/>
          </a:prstGeom>
          <a:solidFill>
            <a:srgbClr val="E4EEF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/>
          <p:cNvSpPr/>
          <p:nvPr userDrawn="1"/>
        </p:nvSpPr>
        <p:spPr>
          <a:xfrm>
            <a:off x="4223792" y="2204864"/>
            <a:ext cx="72000" cy="72000"/>
          </a:xfrm>
          <a:prstGeom prst="ellipse">
            <a:avLst/>
          </a:prstGeom>
          <a:solidFill>
            <a:srgbClr val="E4EEF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타원 20"/>
          <p:cNvSpPr/>
          <p:nvPr userDrawn="1"/>
        </p:nvSpPr>
        <p:spPr>
          <a:xfrm>
            <a:off x="10848528" y="2780936"/>
            <a:ext cx="72000" cy="72000"/>
          </a:xfrm>
          <a:prstGeom prst="ellipse">
            <a:avLst/>
          </a:prstGeom>
          <a:solidFill>
            <a:srgbClr val="E4EEF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타원 21"/>
          <p:cNvSpPr/>
          <p:nvPr userDrawn="1"/>
        </p:nvSpPr>
        <p:spPr>
          <a:xfrm>
            <a:off x="11712632" y="476672"/>
            <a:ext cx="72000" cy="72000"/>
          </a:xfrm>
          <a:prstGeom prst="ellipse">
            <a:avLst/>
          </a:prstGeom>
          <a:solidFill>
            <a:srgbClr val="E4EEF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타원 22"/>
          <p:cNvSpPr/>
          <p:nvPr userDrawn="1"/>
        </p:nvSpPr>
        <p:spPr>
          <a:xfrm>
            <a:off x="3647728" y="3356992"/>
            <a:ext cx="72000" cy="72000"/>
          </a:xfrm>
          <a:prstGeom prst="ellipse">
            <a:avLst/>
          </a:prstGeom>
          <a:solidFill>
            <a:srgbClr val="E4EEF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4656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10"/>
          <a:stretch>
            <a:fillRect/>
          </a:stretch>
        </p:blipFill>
        <p:spPr>
          <a:xfrm>
            <a:off x="7158880" y="0"/>
            <a:ext cx="5033120" cy="6858000"/>
          </a:xfrm>
          <a:custGeom>
            <a:avLst/>
            <a:gdLst>
              <a:gd name="connsiteX0" fmla="*/ 0 w 5033120"/>
              <a:gd name="connsiteY0" fmla="*/ 0 h 6858000"/>
              <a:gd name="connsiteX1" fmla="*/ 5033120 w 5033120"/>
              <a:gd name="connsiteY1" fmla="*/ 0 h 6858000"/>
              <a:gd name="connsiteX2" fmla="*/ 5033120 w 5033120"/>
              <a:gd name="connsiteY2" fmla="*/ 6858000 h 6858000"/>
              <a:gd name="connsiteX3" fmla="*/ 0 w 503312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3120" h="6858000">
                <a:moveTo>
                  <a:pt x="0" y="0"/>
                </a:moveTo>
                <a:lnTo>
                  <a:pt x="5033120" y="0"/>
                </a:lnTo>
                <a:lnTo>
                  <a:pt x="50331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6" name="그룹 5"/>
          <p:cNvGrpSpPr/>
          <p:nvPr userDrawn="1"/>
        </p:nvGrpSpPr>
        <p:grpSpPr>
          <a:xfrm>
            <a:off x="1703512" y="6135107"/>
            <a:ext cx="699755" cy="246221"/>
            <a:chOff x="211669" y="6381328"/>
            <a:chExt cx="699755" cy="246221"/>
          </a:xfrm>
        </p:grpSpPr>
        <p:pic>
          <p:nvPicPr>
            <p:cNvPr id="7" name="Picture 2" descr="C:\Users\YONSAI\Desktop\bibook.png"/>
            <p:cNvPicPr>
              <a:picLocks noChangeAspect="1" noChangeArrowheads="1"/>
            </p:cNvPicPr>
            <p:nvPr userDrawn="1"/>
          </p:nvPicPr>
          <p:blipFill>
            <a:blip r:embed="rId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09" y="6444762"/>
              <a:ext cx="446615" cy="114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직사각형 7"/>
            <p:cNvSpPr/>
            <p:nvPr userDrawn="1"/>
          </p:nvSpPr>
          <p:spPr>
            <a:xfrm>
              <a:off x="211669" y="6381328"/>
              <a:ext cx="30168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ko-KR" altLang="en-US" sz="1000" dirty="0">
                  <a:ln>
                    <a:solidFill>
                      <a:srgbClr val="7F7F7F">
                        <a:alpha val="0"/>
                      </a:srgbClr>
                    </a:solidFill>
                  </a:ln>
                  <a:solidFill>
                    <a:srgbClr val="7F7F7F">
                      <a:alpha val="40000"/>
                    </a:srgbClr>
                  </a:solidFill>
                  <a:latin typeface="나눔스퀘어 Light" pitchFamily="50" charset="-127"/>
                  <a:ea typeface="나눔스퀘어 Light" pitchFamily="50" charset="-127"/>
                </a:rPr>
                <a:t>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7032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 userDrawn="1"/>
        </p:nvGrpSpPr>
        <p:grpSpPr>
          <a:xfrm>
            <a:off x="551384" y="6135107"/>
            <a:ext cx="699755" cy="246221"/>
            <a:chOff x="211669" y="6381328"/>
            <a:chExt cx="699755" cy="246221"/>
          </a:xfrm>
        </p:grpSpPr>
        <p:pic>
          <p:nvPicPr>
            <p:cNvPr id="10" name="Picture 2" descr="C:\Users\YONSAI\Desktop\bibook.png"/>
            <p:cNvPicPr>
              <a:picLocks noChangeAspect="1" noChangeArrowheads="1"/>
            </p:cNvPicPr>
            <p:nvPr userDrawn="1"/>
          </p:nvPicPr>
          <p:blipFill>
            <a:blip r:embed="rId2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09" y="6444762"/>
              <a:ext cx="446615" cy="114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직사각형 10"/>
            <p:cNvSpPr/>
            <p:nvPr userDrawn="1"/>
          </p:nvSpPr>
          <p:spPr>
            <a:xfrm>
              <a:off x="211669" y="6381328"/>
              <a:ext cx="30168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ko-KR" altLang="en-US" sz="1000" dirty="0">
                  <a:ln>
                    <a:solidFill>
                      <a:srgbClr val="7F7F7F">
                        <a:alpha val="0"/>
                      </a:srgbClr>
                    </a:solidFill>
                  </a:ln>
                  <a:solidFill>
                    <a:srgbClr val="7F7F7F">
                      <a:alpha val="40000"/>
                    </a:srgbClr>
                  </a:solidFill>
                  <a:latin typeface="나눔스퀘어 Light" pitchFamily="50" charset="-127"/>
                  <a:ea typeface="나눔스퀘어 Light" pitchFamily="50" charset="-127"/>
                </a:rPr>
                <a:t>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257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 userDrawn="1"/>
        </p:nvGrpSpPr>
        <p:grpSpPr>
          <a:xfrm>
            <a:off x="4100101" y="5703059"/>
            <a:ext cx="699755" cy="246221"/>
            <a:chOff x="211669" y="6381328"/>
            <a:chExt cx="699755" cy="246221"/>
          </a:xfrm>
        </p:grpSpPr>
        <p:pic>
          <p:nvPicPr>
            <p:cNvPr id="7" name="Picture 2" descr="C:\Users\YONSAI\Desktop\bibook.png"/>
            <p:cNvPicPr>
              <a:picLocks noChangeAspect="1" noChangeArrowheads="1"/>
            </p:cNvPicPr>
            <p:nvPr userDrawn="1"/>
          </p:nvPicPr>
          <p:blipFill>
            <a:blip r:embed="rId2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09" y="6444762"/>
              <a:ext cx="446615" cy="114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직사각형 7"/>
            <p:cNvSpPr/>
            <p:nvPr userDrawn="1"/>
          </p:nvSpPr>
          <p:spPr>
            <a:xfrm>
              <a:off x="211669" y="6381328"/>
              <a:ext cx="30168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ko-KR" altLang="en-US" sz="1000" dirty="0">
                  <a:ln>
                    <a:solidFill>
                      <a:srgbClr val="7F7F7F">
                        <a:alpha val="0"/>
                      </a:srgbClr>
                    </a:solidFill>
                  </a:ln>
                  <a:solidFill>
                    <a:srgbClr val="7F7F7F">
                      <a:alpha val="40000"/>
                    </a:srgbClr>
                  </a:solidFill>
                  <a:latin typeface="나눔스퀘어 Light" pitchFamily="50" charset="-127"/>
                  <a:ea typeface="나눔스퀘어 Light" pitchFamily="50" charset="-127"/>
                </a:rPr>
                <a:t>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1395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ìë¬µí pngì ëí ì´ë¯¸ì§ ê²ìê²°ê³¼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503"/>
            <a:ext cx="3418577" cy="341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/>
          <p:cNvGrpSpPr/>
          <p:nvPr userDrawn="1"/>
        </p:nvGrpSpPr>
        <p:grpSpPr>
          <a:xfrm>
            <a:off x="5746123" y="6165304"/>
            <a:ext cx="699755" cy="246221"/>
            <a:chOff x="211669" y="6381328"/>
            <a:chExt cx="699755" cy="246221"/>
          </a:xfrm>
        </p:grpSpPr>
        <p:pic>
          <p:nvPicPr>
            <p:cNvPr id="8" name="Picture 2" descr="C:\Users\YONSAI\Desktop\bibook.png"/>
            <p:cNvPicPr>
              <a:picLocks noChangeAspect="1" noChangeArrowheads="1"/>
            </p:cNvPicPr>
            <p:nvPr userDrawn="1"/>
          </p:nvPicPr>
          <p:blipFill>
            <a:blip r:embed="rId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09" y="6444762"/>
              <a:ext cx="446615" cy="114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직사각형 8"/>
            <p:cNvSpPr/>
            <p:nvPr userDrawn="1"/>
          </p:nvSpPr>
          <p:spPr>
            <a:xfrm>
              <a:off x="211669" y="6381328"/>
              <a:ext cx="30168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ko-KR" altLang="en-US" sz="1000" dirty="0">
                  <a:ln>
                    <a:solidFill>
                      <a:srgbClr val="7F7F7F">
                        <a:alpha val="0"/>
                      </a:srgbClr>
                    </a:solidFill>
                  </a:ln>
                  <a:solidFill>
                    <a:srgbClr val="7F7F7F">
                      <a:alpha val="40000"/>
                    </a:srgbClr>
                  </a:solidFill>
                  <a:latin typeface="나눔스퀘어 Light" pitchFamily="50" charset="-127"/>
                  <a:ea typeface="나눔스퀘어 Light" pitchFamily="50" charset="-127"/>
                </a:rPr>
                <a:t>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3505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 userDrawn="1"/>
        </p:nvGrpSpPr>
        <p:grpSpPr>
          <a:xfrm>
            <a:off x="3935760" y="0"/>
            <a:ext cx="8256240" cy="6858000"/>
            <a:chOff x="3935760" y="0"/>
            <a:chExt cx="8256240" cy="6858000"/>
          </a:xfrm>
        </p:grpSpPr>
        <p:sp>
          <p:nvSpPr>
            <p:cNvPr id="4" name="직사각형 3"/>
            <p:cNvSpPr/>
            <p:nvPr/>
          </p:nvSpPr>
          <p:spPr>
            <a:xfrm>
              <a:off x="5542034" y="0"/>
              <a:ext cx="6649966" cy="6858000"/>
            </a:xfrm>
            <a:prstGeom prst="rect">
              <a:avLst/>
            </a:prstGeom>
            <a:blipFill dpi="0" rotWithShape="1">
              <a:blip r:embed="rId2">
                <a:alphaModFix am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3935760" y="0"/>
              <a:ext cx="1606274" cy="6858000"/>
            </a:xfrm>
            <a:prstGeom prst="rect">
              <a:avLst/>
            </a:prstGeom>
            <a:blipFill dpi="0" rotWithShape="1">
              <a:blip r:embed="rId2" cstate="print">
                <a:alphaModFix am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" r="-110042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8526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5" name="직사각형 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3" cstate="email">
                <a:alphaModFix amt="8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ko-KR" dirty="0"/>
            </a:p>
          </p:txBody>
        </p:sp>
      </p:grpSp>
    </p:spTree>
    <p:extLst>
      <p:ext uri="{BB962C8B-B14F-4D97-AF65-F5344CB8AC3E}">
        <p14:creationId xmlns:p14="http://schemas.microsoft.com/office/powerpoint/2010/main" val="1005747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 userDrawn="1"/>
        </p:nvGrpSpPr>
        <p:grpSpPr>
          <a:xfrm>
            <a:off x="-762" y="0"/>
            <a:ext cx="12193524" cy="6858000"/>
            <a:chOff x="-762" y="0"/>
            <a:chExt cx="12193524" cy="685800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" y="0"/>
              <a:ext cx="12193524" cy="6858000"/>
            </a:xfrm>
            <a:prstGeom prst="rect">
              <a:avLst/>
            </a:prstGeom>
          </p:spPr>
        </p:pic>
        <p:sp>
          <p:nvSpPr>
            <p:cNvPr id="5" name="직사각형 4"/>
            <p:cNvSpPr/>
            <p:nvPr/>
          </p:nvSpPr>
          <p:spPr>
            <a:xfrm flipH="1"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3" cstate="email">
                <a:alphaModFix amt="8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ko-KR" dirty="0"/>
            </a:p>
          </p:txBody>
        </p:sp>
      </p:grpSp>
    </p:spTree>
    <p:extLst>
      <p:ext uri="{BB962C8B-B14F-4D97-AF65-F5344CB8AC3E}">
        <p14:creationId xmlns:p14="http://schemas.microsoft.com/office/powerpoint/2010/main" val="1632848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5" name="직사각형 4"/>
            <p:cNvSpPr/>
            <p:nvPr/>
          </p:nvSpPr>
          <p:spPr>
            <a:xfrm flipV="1"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3">
                <a:alphaModFix am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ko-KR" dirty="0"/>
            </a:p>
          </p:txBody>
        </p:sp>
      </p:grpSp>
      <p:grpSp>
        <p:nvGrpSpPr>
          <p:cNvPr id="6" name="그룹 5"/>
          <p:cNvGrpSpPr/>
          <p:nvPr userDrawn="1"/>
        </p:nvGrpSpPr>
        <p:grpSpPr>
          <a:xfrm>
            <a:off x="5746123" y="6165304"/>
            <a:ext cx="699755" cy="246221"/>
            <a:chOff x="211669" y="6381328"/>
            <a:chExt cx="699755" cy="246221"/>
          </a:xfrm>
        </p:grpSpPr>
        <p:pic>
          <p:nvPicPr>
            <p:cNvPr id="7" name="Picture 2" descr="C:\Users\YONSAI\Desktop\bibook.png"/>
            <p:cNvPicPr>
              <a:picLocks noChangeAspect="1" noChangeArrowheads="1"/>
            </p:cNvPicPr>
            <p:nvPr userDrawn="1"/>
          </p:nvPicPr>
          <p:blipFill>
            <a:blip r:embed="rId4" cstate="email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09" y="6444762"/>
              <a:ext cx="446615" cy="114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직사각형 7"/>
            <p:cNvSpPr/>
            <p:nvPr userDrawn="1"/>
          </p:nvSpPr>
          <p:spPr>
            <a:xfrm>
              <a:off x="211669" y="6381328"/>
              <a:ext cx="30168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ko-KR" altLang="en-US" sz="10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  <a:alpha val="60000"/>
                    </a:schemeClr>
                  </a:solidFill>
                  <a:latin typeface="나눔스퀘어 Light" pitchFamily="50" charset="-127"/>
                  <a:ea typeface="나눔스퀘어 Light" pitchFamily="50" charset="-127"/>
                </a:rPr>
                <a:t>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731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99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j4FmROgbjuI?t=60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B_X7n0AaLqA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/>
          <p:cNvCxnSpPr/>
          <p:nvPr/>
        </p:nvCxnSpPr>
        <p:spPr>
          <a:xfrm>
            <a:off x="6095999" y="3356992"/>
            <a:ext cx="0" cy="504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629973" y="1509708"/>
            <a:ext cx="88585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0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alpha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The Story of Hare and Turtle :</a:t>
            </a:r>
          </a:p>
          <a:p>
            <a:pPr algn="ctr"/>
            <a:r>
              <a:rPr lang="en-US" altLang="ko-KR" sz="40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alpha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The Hare Went to the Sea</a:t>
            </a:r>
            <a:endParaRPr lang="ko-KR" altLang="en-US" sz="4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alpha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645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2999656" y="476672"/>
            <a:ext cx="84002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Historical Backgrounds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479376" y="3016111"/>
            <a:ext cx="734481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Pansori</a:t>
            </a:r>
            <a:r>
              <a:rPr lang="en-US" altLang="ko-KR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-based novel :</a:t>
            </a:r>
          </a:p>
          <a:p>
            <a:pPr marL="457200" indent="-457200" algn="just">
              <a:lnSpc>
                <a:spcPct val="150000"/>
              </a:lnSpc>
              <a:buFont typeface="Arial" pitchFamily="34" charset="0"/>
              <a:buChar char="•"/>
            </a:pPr>
            <a:endParaRPr lang="en-US" altLang="ko-KR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  <a:p>
            <a:pPr marL="457200" indent="-4572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The story was widely spread in the late </a:t>
            </a:r>
            <a:r>
              <a:rPr lang="en-US" altLang="ko-KR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Joseon</a:t>
            </a:r>
            <a:r>
              <a:rPr lang="en-US" altLang="ko-KR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 Dynasty(18-19C), through the form of </a:t>
            </a:r>
            <a:r>
              <a:rPr lang="en-US" altLang="ko-KR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Pansori</a:t>
            </a:r>
            <a:r>
              <a:rPr lang="en-US" altLang="ko-KR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, then recorded in letters. </a:t>
            </a:r>
          </a:p>
          <a:p>
            <a:pPr algn="just">
              <a:lnSpc>
                <a:spcPct val="150000"/>
              </a:lnSpc>
            </a:pPr>
            <a:endParaRPr lang="en-US" altLang="ko-KR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451691"/>
            <a:ext cx="3384376" cy="464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1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3071664" y="476672"/>
            <a:ext cx="66967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What is </a:t>
            </a:r>
            <a:r>
              <a:rPr kumimoji="1" lang="ko-KR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판소리 </a:t>
            </a:r>
            <a:r>
              <a:rPr kumimoji="1"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(</a:t>
            </a:r>
            <a:r>
              <a:rPr kumimoji="1" lang="en-US" altLang="ko-KR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Pansori</a:t>
            </a:r>
            <a:r>
              <a:rPr kumimoji="1"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) ?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6816080" y="1658972"/>
            <a:ext cx="4896544" cy="457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ko-KR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판 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= place where people gather together and enjoy performance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endParaRPr lang="en-US" altLang="ko-K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ko-KR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소리 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= generally means ‘sound’, can be used to indicate </a:t>
            </a:r>
            <a:r>
              <a:rPr lang="en-US" altLang="ko-K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korean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 traditional vocal music  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883416"/>
            <a:ext cx="5762295" cy="319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20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7408" y="3093928"/>
            <a:ext cx="111355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40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alpha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is Korean traditional music genre,</a:t>
            </a:r>
          </a:p>
          <a:p>
            <a:pPr algn="ctr"/>
            <a:r>
              <a:rPr lang="en-US" altLang="ko-KR" sz="40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alpha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Which presents story in the form of singing </a:t>
            </a:r>
            <a:endParaRPr lang="ko-KR" altLang="en-US" sz="4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alpha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0627" y="908720"/>
            <a:ext cx="2563522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7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  <a:alpha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판소리 </a:t>
            </a:r>
            <a:endParaRPr lang="en-US" altLang="ko-KR" sz="4700" b="1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  <a:alpha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 algn="ctr"/>
            <a:r>
              <a:rPr lang="en-US" altLang="ko-KR" sz="47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  <a:alpha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(</a:t>
            </a:r>
            <a:r>
              <a:rPr lang="en-US" altLang="ko-KR" sz="4700" b="1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  <a:alpha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Pansori</a:t>
            </a:r>
            <a:r>
              <a:rPr lang="en-US" altLang="ko-KR" sz="47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  <a:alpha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)</a:t>
            </a:r>
            <a:endParaRPr lang="ko-KR" altLang="en-US" sz="47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  <a:alpha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616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883416"/>
            <a:ext cx="5762295" cy="319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3071664" y="476672"/>
            <a:ext cx="66967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About </a:t>
            </a:r>
            <a:r>
              <a:rPr kumimoji="1" lang="ko-KR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판소리 </a:t>
            </a:r>
            <a:r>
              <a:rPr kumimoji="1"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(</a:t>
            </a:r>
            <a:r>
              <a:rPr kumimoji="1" lang="en-US" altLang="ko-KR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Pansori</a:t>
            </a:r>
            <a:r>
              <a:rPr kumimoji="1"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)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6672064" y="2023792"/>
            <a:ext cx="5286908" cy="457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Consists of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창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(Singing a song) and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아니리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(Telling stories).</a:t>
            </a:r>
            <a:endParaRPr lang="en-US" altLang="ko-K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endParaRPr lang="en-US" altLang="ko-K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ko-K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Perfomed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 by one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소리꾼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(Story Teller) and one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고수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(Drummer). 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endParaRPr lang="en-US" altLang="ko-K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091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767408" y="1644274"/>
            <a:ext cx="9433048" cy="135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Generally </a:t>
            </a:r>
            <a:r>
              <a:rPr lang="en-US" altLang="ko-K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Pansori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 has its title ending with </a:t>
            </a:r>
            <a:r>
              <a:rPr lang="en-US" altLang="ko-KR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–</a:t>
            </a:r>
            <a:r>
              <a:rPr lang="ko-KR" alt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가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,</a:t>
            </a:r>
          </a:p>
          <a:p>
            <a:pPr>
              <a:lnSpc>
                <a:spcPct val="130000"/>
              </a:lnSpc>
            </a:pP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    Which means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‘song’</a:t>
            </a:r>
            <a:endParaRPr lang="en-US" altLang="ko-K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/>
          <a:stretch/>
        </p:blipFill>
        <p:spPr bwMode="auto">
          <a:xfrm>
            <a:off x="6816080" y="2996952"/>
            <a:ext cx="4603043" cy="307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822723" y="3645024"/>
            <a:ext cx="5705325" cy="219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The title for </a:t>
            </a:r>
            <a:r>
              <a:rPr lang="en-US" altLang="ko-K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Pansori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 Version of </a:t>
            </a:r>
            <a:r>
              <a:rPr lang="ko-KR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토끼전 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(The Story of Hare and Turtles) is </a:t>
            </a:r>
            <a:r>
              <a:rPr lang="ko-KR" alt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수궁가</a:t>
            </a:r>
            <a:endParaRPr lang="ko-KR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2423592" y="476672"/>
            <a:ext cx="73448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Pansori</a:t>
            </a:r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 Version of the Story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595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2690" y="2279150"/>
            <a:ext cx="336662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0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alpha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Let’s Listen</a:t>
            </a:r>
            <a:endParaRPr lang="ko-KR" altLang="en-US" sz="5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alpha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511824" y="4005064"/>
            <a:ext cx="334591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dirty="0">
                <a:hlinkClick r:id="rId2"/>
              </a:rPr>
              <a:t>https://</a:t>
            </a:r>
            <a:r>
              <a:rPr lang="en-US" altLang="ko-KR" sz="1500" dirty="0" smtClean="0">
                <a:hlinkClick r:id="rId2"/>
              </a:rPr>
              <a:t>youtu.be/j4FmROgbjuI?t=60</a:t>
            </a:r>
            <a:r>
              <a:rPr lang="en-US" altLang="ko-KR" sz="1500" dirty="0" smtClean="0"/>
              <a:t> </a:t>
            </a:r>
            <a:endParaRPr lang="ko-KR" altLang="en-US" sz="1500" dirty="0"/>
          </a:p>
        </p:txBody>
      </p:sp>
    </p:spTree>
    <p:extLst>
      <p:ext uri="{BB962C8B-B14F-4D97-AF65-F5344CB8AC3E}">
        <p14:creationId xmlns:p14="http://schemas.microsoft.com/office/powerpoint/2010/main" val="282772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551384" y="1784312"/>
            <a:ext cx="9433048" cy="121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The scene is about when the rabbit was caught by other marine palace soldiers</a:t>
            </a:r>
            <a:endParaRPr lang="en-US" altLang="ko-K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534691" y="3501008"/>
            <a:ext cx="5705325" cy="2310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소리꾼</a:t>
            </a:r>
            <a:r>
              <a:rPr lang="en-US" altLang="ko-KR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(Storyteller) doing </a:t>
            </a:r>
            <a:r>
              <a:rPr lang="ko-KR" alt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창</a:t>
            </a:r>
            <a:r>
              <a:rPr lang="en-US" altLang="ko-KR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(Singing a song) and </a:t>
            </a:r>
            <a:r>
              <a:rPr lang="ko-KR" alt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아니리</a:t>
            </a:r>
            <a:r>
              <a:rPr lang="en-US" altLang="ko-KR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(Telling stories</a:t>
            </a:r>
            <a:r>
              <a:rPr lang="en-US" altLang="ko-KR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), </a:t>
            </a:r>
            <a:r>
              <a:rPr lang="ko-KR" alt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고수</a:t>
            </a:r>
            <a:r>
              <a:rPr lang="en-US" altLang="ko-KR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(drummer) also participating</a:t>
            </a:r>
            <a:endParaRPr lang="en-US" altLang="ko-KR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2279576" y="476671"/>
            <a:ext cx="81369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판소리 수궁가 </a:t>
            </a:r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(</a:t>
            </a:r>
            <a:r>
              <a:rPr lang="en-US" altLang="ko-KR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Pansori</a:t>
            </a:r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Sugungga</a:t>
            </a:r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)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330" y="2815718"/>
            <a:ext cx="5309294" cy="320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71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551384" y="1784312"/>
            <a:ext cx="10297144" cy="65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An attempt to fuse </a:t>
            </a:r>
            <a:r>
              <a:rPr lang="en-US" altLang="ko-K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Pansori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 and contemporary music.</a:t>
            </a:r>
            <a:endParaRPr lang="en-US" altLang="ko-K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606699" y="3140968"/>
            <a:ext cx="5849341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Band </a:t>
            </a:r>
            <a:r>
              <a:rPr lang="en-US" altLang="ko-K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Inalchi’s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 song made a hit : </a:t>
            </a:r>
            <a:r>
              <a:rPr lang="ko-KR" alt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범 내려온다 </a:t>
            </a:r>
            <a:r>
              <a:rPr lang="en-US" altLang="ko-K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(Tiger Comes Down)</a:t>
            </a:r>
            <a:r>
              <a:rPr lang="ko-KR" alt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from </a:t>
            </a:r>
            <a:r>
              <a:rPr lang="en-US" altLang="ko-K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Pansori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Sugungga</a:t>
            </a:r>
            <a:endParaRPr lang="en-US" altLang="ko-K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3503712" y="476671"/>
            <a:ext cx="81369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Modernized </a:t>
            </a:r>
            <a:r>
              <a:rPr lang="en-US" altLang="ko-KR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Pansori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 r="5312"/>
          <a:stretch/>
        </p:blipFill>
        <p:spPr bwMode="auto">
          <a:xfrm>
            <a:off x="6528048" y="2924944"/>
            <a:ext cx="4929633" cy="315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06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2690" y="2279150"/>
            <a:ext cx="336662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0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alpha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Let’s Listen</a:t>
            </a:r>
            <a:endParaRPr lang="ko-KR" altLang="en-US" sz="5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alpha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694613" y="4005064"/>
            <a:ext cx="29135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dirty="0">
                <a:hlinkClick r:id="rId2"/>
              </a:rPr>
              <a:t>https://</a:t>
            </a:r>
            <a:r>
              <a:rPr lang="en-US" altLang="ko-KR" sz="1500" dirty="0" smtClean="0">
                <a:hlinkClick r:id="rId2"/>
              </a:rPr>
              <a:t>youtu.be/B_X7n0AaLqA</a:t>
            </a:r>
            <a:r>
              <a:rPr lang="en-US" altLang="ko-KR" sz="1500" dirty="0" smtClean="0"/>
              <a:t> </a:t>
            </a:r>
            <a:endParaRPr lang="ko-KR" altLang="en-US" sz="1500" dirty="0"/>
          </a:p>
        </p:txBody>
      </p:sp>
    </p:spTree>
    <p:extLst>
      <p:ext uri="{BB962C8B-B14F-4D97-AF65-F5344CB8AC3E}">
        <p14:creationId xmlns:p14="http://schemas.microsoft.com/office/powerpoint/2010/main" val="380382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/>
          <p:cNvCxnSpPr/>
          <p:nvPr/>
        </p:nvCxnSpPr>
        <p:spPr>
          <a:xfrm>
            <a:off x="6095999" y="3356992"/>
            <a:ext cx="0" cy="504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396655" y="2135178"/>
            <a:ext cx="33986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0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alpha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Thank You</a:t>
            </a:r>
            <a:endParaRPr lang="ko-KR" altLang="en-US" sz="4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alpha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328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41958" y="409278"/>
            <a:ext cx="128112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5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alpha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Index</a:t>
            </a:r>
            <a:endParaRPr lang="ko-KR" altLang="en-US" sz="35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alpha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3112" y="2276872"/>
            <a:ext cx="801533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0" indent="-914400">
              <a:buAutoNum type="arabicPeriod"/>
            </a:pPr>
            <a:r>
              <a:rPr lang="en-US" altLang="ko-KR" sz="42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alpha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The Story of Hare and Turtle</a:t>
            </a:r>
          </a:p>
          <a:p>
            <a:pPr marL="914400" indent="-914400">
              <a:buAutoNum type="arabicPeriod"/>
            </a:pPr>
            <a:r>
              <a:rPr lang="en-US" altLang="ko-KR" sz="42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alpha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The </a:t>
            </a:r>
            <a:r>
              <a:rPr lang="en-US" altLang="ko-KR" sz="4200" b="1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alpha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Pansori</a:t>
            </a:r>
            <a:r>
              <a:rPr lang="en-US" altLang="ko-KR" sz="42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alpha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</a:t>
            </a:r>
            <a:r>
              <a:rPr lang="en-US" altLang="ko-KR" sz="42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alpha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Version</a:t>
            </a:r>
          </a:p>
          <a:p>
            <a:pPr marL="914400" indent="-914400">
              <a:buAutoNum type="arabicPeriod"/>
            </a:pPr>
            <a:r>
              <a:rPr lang="en-US" altLang="ko-KR" sz="42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alpha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The Modernized Version</a:t>
            </a:r>
            <a:endParaRPr lang="ko-KR" altLang="en-US" sz="42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alpha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115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2135560" y="476672"/>
            <a:ext cx="84002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The Story of Hare and Turtle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4151784" y="1772816"/>
            <a:ext cx="6384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ko-KR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토끼전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665641"/>
            <a:ext cx="3384376" cy="464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4153297" y="3218200"/>
            <a:ext cx="6384032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ko-KR" altLang="en-US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토끼 </a:t>
            </a:r>
            <a:r>
              <a:rPr kumimoji="1" lang="en-US" altLang="ko-KR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= Rabbit, Hare</a:t>
            </a:r>
          </a:p>
          <a:p>
            <a:endParaRPr kumimoji="1" lang="en-US" altLang="ko-KR" sz="3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  <a:cs typeface="KoPubWorld바탕체 Bold" panose="00000800000000000000" pitchFamily="2" charset="-127"/>
            </a:endParaRPr>
          </a:p>
          <a:p>
            <a:r>
              <a:rPr kumimoji="1" lang="ko-KR" altLang="en-US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전</a:t>
            </a:r>
            <a:r>
              <a:rPr kumimoji="1" lang="en-US" altLang="ko-K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 </a:t>
            </a:r>
            <a:r>
              <a:rPr kumimoji="1" lang="en-US" altLang="ko-KR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= Old story</a:t>
            </a:r>
            <a:endParaRPr lang="ko-KR" altLang="en-US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4151784" y="5589240"/>
            <a:ext cx="638403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Fable with turtle and rabbit </a:t>
            </a:r>
            <a:endParaRPr lang="ko-KR" altLang="en-US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918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9707" y="2279150"/>
            <a:ext cx="313258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0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alpha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Let’s Read</a:t>
            </a:r>
            <a:endParaRPr lang="ko-KR" altLang="en-US" sz="5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alpha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058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2135560" y="476672"/>
            <a:ext cx="84002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The Story of Hare and Turtle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767408" y="1772816"/>
            <a:ext cx="813690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In this story, the story ends … </a:t>
            </a:r>
            <a:endParaRPr lang="ko-KR" alt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92" y="2996952"/>
            <a:ext cx="4800277" cy="281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6240016" y="3429000"/>
            <a:ext cx="345638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ko-K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The </a:t>
            </a:r>
            <a:r>
              <a:rPr kumimoji="1" lang="en-US" altLang="ko-K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rabbit brings </a:t>
            </a:r>
            <a:r>
              <a:rPr kumimoji="1" lang="en-US" altLang="ko-K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a wild </a:t>
            </a:r>
            <a:r>
              <a:rPr kumimoji="1" lang="en-US" altLang="ko-K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ginseng to the </a:t>
            </a:r>
            <a:r>
              <a:rPr kumimoji="1" lang="en-US" altLang="ko-K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turtle.</a:t>
            </a:r>
            <a:endParaRPr lang="ko-KR" alt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0403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464542" y="1484784"/>
            <a:ext cx="951989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There exists various endings such as …</a:t>
            </a:r>
            <a:endParaRPr lang="ko-KR" alt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2135560" y="404664"/>
            <a:ext cx="84002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The Story of Hare and Turtle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695400" y="5437673"/>
            <a:ext cx="96639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ko-K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The turtle failed to get a medicine </a:t>
            </a:r>
          </a:p>
          <a:p>
            <a:pPr algn="ctr"/>
            <a:r>
              <a:rPr kumimoji="1" lang="en-US" altLang="ko-K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and the king passed away.</a:t>
            </a:r>
            <a:endParaRPr lang="ko-KR" alt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r="2469"/>
          <a:stretch/>
        </p:blipFill>
        <p:spPr bwMode="auto">
          <a:xfrm>
            <a:off x="623393" y="2420888"/>
            <a:ext cx="5129708" cy="2995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2420888"/>
            <a:ext cx="5472608" cy="299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2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464542" y="1628800"/>
            <a:ext cx="951989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There exists various endings such as …</a:t>
            </a:r>
            <a:endParaRPr lang="ko-KR" alt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2135560" y="404664"/>
            <a:ext cx="84002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The Story of Hare and Turtle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636912"/>
            <a:ext cx="4713645" cy="2445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2636912"/>
            <a:ext cx="4778175" cy="241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695400" y="5301208"/>
            <a:ext cx="96639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ko-K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The turtle crushed his own head </a:t>
            </a:r>
          </a:p>
          <a:p>
            <a:pPr algn="ctr"/>
            <a:r>
              <a:rPr kumimoji="1" lang="en-US" altLang="ko-K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to the stone and died.</a:t>
            </a:r>
            <a:endParaRPr lang="ko-KR" alt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151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464542" y="1412776"/>
            <a:ext cx="951989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There exists various endings such as …</a:t>
            </a:r>
            <a:endParaRPr lang="ko-KR" alt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2135560" y="404664"/>
            <a:ext cx="84002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The Story of Hare and Turtle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695400" y="5365665"/>
            <a:ext cx="10081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ko-K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The Hare was so happy to run away that she couldn’t notice the eagle approaching and got caught.</a:t>
            </a:r>
            <a:endParaRPr lang="ko-KR" alt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2492896"/>
            <a:ext cx="4483471" cy="283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5" y="2492896"/>
            <a:ext cx="4385071" cy="285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81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2999656" y="476672"/>
            <a:ext cx="84002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  <a:cs typeface="KoPubWorld바탕체 Bold" panose="00000800000000000000" pitchFamily="2" charset="-127"/>
              </a:rPr>
              <a:t>Historical Backgrounds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7961B4F-AD48-4F07-B233-9374EFF8C4F1}"/>
              </a:ext>
            </a:extLst>
          </p:cNvPr>
          <p:cNvSpPr txBox="1"/>
          <p:nvPr/>
        </p:nvSpPr>
        <p:spPr>
          <a:xfrm>
            <a:off x="479376" y="3016111"/>
            <a:ext cx="7344816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A</a:t>
            </a:r>
            <a:r>
              <a:rPr lang="en-US" altLang="ko-KR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n old folk tale </a:t>
            </a:r>
            <a:r>
              <a:rPr lang="en-US" altLang="ko-KR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(mouth-to-mouth) :</a:t>
            </a:r>
            <a:endParaRPr lang="en-US" altLang="ko-KR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  <a:p>
            <a:pPr marL="457200" indent="-457200" algn="just">
              <a:lnSpc>
                <a:spcPct val="150000"/>
              </a:lnSpc>
              <a:buFont typeface="Arial" pitchFamily="34" charset="0"/>
              <a:buChar char="•"/>
            </a:pPr>
            <a:endParaRPr lang="en-US" altLang="ko-KR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" pitchFamily="18" charset="-127"/>
              <a:ea typeface="바탕" pitchFamily="18" charset="-127"/>
            </a:endParaRPr>
          </a:p>
          <a:p>
            <a:pPr marL="457200" indent="-4572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The first document to include ‘The </a:t>
            </a:r>
            <a:r>
              <a:rPr lang="en-US" altLang="ko-KR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S</a:t>
            </a:r>
            <a:r>
              <a:rPr lang="en-US" altLang="ko-KR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tory of Hare and Turtle’ was </a:t>
            </a:r>
            <a:r>
              <a:rPr lang="ko-KR" alt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삼국사기 </a:t>
            </a:r>
            <a:r>
              <a:rPr lang="en-US" altLang="ko-KR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(Sam gook </a:t>
            </a:r>
            <a:r>
              <a:rPr lang="en-US" altLang="ko-KR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sagi</a:t>
            </a:r>
            <a:r>
              <a:rPr lang="en-US" altLang="ko-KR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" pitchFamily="18" charset="-127"/>
                <a:ea typeface="바탕" pitchFamily="18" charset="-127"/>
              </a:rPr>
              <a:t>), which was published in 1145.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451691"/>
            <a:ext cx="3384376" cy="464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63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3077</TotalTime>
  <Words>424</Words>
  <Application>Microsoft Office PowerPoint</Application>
  <PresentationFormat>사용자 지정</PresentationFormat>
  <Paragraphs>62</Paragraphs>
  <Slides>19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7" baseType="lpstr">
      <vt:lpstr>굴림</vt:lpstr>
      <vt:lpstr>Arial</vt:lpstr>
      <vt:lpstr>나눔스퀘어 Light</vt:lpstr>
      <vt:lpstr>KoPubWorld바탕체 Bold</vt:lpstr>
      <vt:lpstr>바탕</vt:lpstr>
      <vt:lpstr>맑은 고딕</vt:lpstr>
      <vt:lpstr>나눔명조 ExtraBold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박 종호</dc:creator>
  <cp:lastModifiedBy>Windows 사용자</cp:lastModifiedBy>
  <cp:revision>136</cp:revision>
  <dcterms:created xsi:type="dcterms:W3CDTF">2019-01-12T16:14:02Z</dcterms:created>
  <dcterms:modified xsi:type="dcterms:W3CDTF">2021-12-01T14:59:54Z</dcterms:modified>
</cp:coreProperties>
</file>